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1" r:id="rId3"/>
  </p:sldMasterIdLst>
  <p:notesMasterIdLst>
    <p:notesMasterId r:id="rId46"/>
  </p:notesMasterIdLst>
  <p:sldIdLst>
    <p:sldId id="363" r:id="rId4"/>
    <p:sldId id="256" r:id="rId5"/>
    <p:sldId id="286" r:id="rId6"/>
    <p:sldId id="283" r:id="rId7"/>
    <p:sldId id="265" r:id="rId8"/>
    <p:sldId id="269" r:id="rId9"/>
    <p:sldId id="264" r:id="rId10"/>
    <p:sldId id="281" r:id="rId11"/>
    <p:sldId id="293" r:id="rId12"/>
    <p:sldId id="364" r:id="rId13"/>
    <p:sldId id="365" r:id="rId14"/>
    <p:sldId id="366" r:id="rId15"/>
    <p:sldId id="368" r:id="rId16"/>
    <p:sldId id="369" r:id="rId17"/>
    <p:sldId id="371" r:id="rId18"/>
    <p:sldId id="372" r:id="rId19"/>
    <p:sldId id="374" r:id="rId20"/>
    <p:sldId id="379" r:id="rId21"/>
    <p:sldId id="292" r:id="rId22"/>
    <p:sldId id="375" r:id="rId23"/>
    <p:sldId id="376" r:id="rId24"/>
    <p:sldId id="377" r:id="rId25"/>
    <p:sldId id="380" r:id="rId26"/>
    <p:sldId id="333" r:id="rId27"/>
    <p:sldId id="336" r:id="rId28"/>
    <p:sldId id="381" r:id="rId29"/>
    <p:sldId id="382" r:id="rId30"/>
    <p:sldId id="385" r:id="rId31"/>
    <p:sldId id="390" r:id="rId32"/>
    <p:sldId id="392" r:id="rId33"/>
    <p:sldId id="394" r:id="rId34"/>
    <p:sldId id="395" r:id="rId35"/>
    <p:sldId id="396" r:id="rId36"/>
    <p:sldId id="397" r:id="rId37"/>
    <p:sldId id="398" r:id="rId38"/>
    <p:sldId id="399" r:id="rId39"/>
    <p:sldId id="297" r:id="rId40"/>
    <p:sldId id="300" r:id="rId41"/>
    <p:sldId id="304" r:id="rId42"/>
    <p:sldId id="357" r:id="rId43"/>
    <p:sldId id="358" r:id="rId44"/>
    <p:sldId id="367" r:id="rId45"/>
  </p:sldIdLst>
  <p:sldSz cx="9144000" cy="6858000" type="screen4x3"/>
  <p:notesSz cx="6797675" cy="992663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4112A23F-83CB-A94D-8468-EBD4BB6FD6B8}">
          <p14:sldIdLst>
            <p14:sldId id="363"/>
            <p14:sldId id="256"/>
            <p14:sldId id="286"/>
            <p14:sldId id="283"/>
            <p14:sldId id="265"/>
            <p14:sldId id="269"/>
            <p14:sldId id="264"/>
            <p14:sldId id="281"/>
            <p14:sldId id="293"/>
            <p14:sldId id="364"/>
            <p14:sldId id="365"/>
            <p14:sldId id="366"/>
            <p14:sldId id="368"/>
            <p14:sldId id="369"/>
            <p14:sldId id="371"/>
            <p14:sldId id="372"/>
            <p14:sldId id="374"/>
            <p14:sldId id="379"/>
            <p14:sldId id="292"/>
            <p14:sldId id="375"/>
            <p14:sldId id="376"/>
            <p14:sldId id="377"/>
            <p14:sldId id="380"/>
            <p14:sldId id="333"/>
            <p14:sldId id="336"/>
            <p14:sldId id="381"/>
            <p14:sldId id="382"/>
            <p14:sldId id="385"/>
            <p14:sldId id="390"/>
            <p14:sldId id="392"/>
            <p14:sldId id="394"/>
            <p14:sldId id="395"/>
            <p14:sldId id="396"/>
            <p14:sldId id="397"/>
            <p14:sldId id="398"/>
            <p14:sldId id="399"/>
          </p14:sldIdLst>
        </p14:section>
        <p14:section name="Sezione senza titolo" id="{A1A783F1-45D8-8041-83A2-449C294E05F3}">
          <p14:sldIdLst>
            <p14:sldId id="297"/>
            <p14:sldId id="300"/>
            <p14:sldId id="304"/>
            <p14:sldId id="357"/>
            <p14:sldId id="358"/>
            <p14:sldId id="367"/>
          </p14:sldIdLst>
        </p14:section>
      </p14:sectionLst>
    </p:ext>
    <p:ext uri="{EFAFB233-063F-42B5-8137-9DF3F51BA10A}">
      <p15:sldGuideLst xmlns="" xmlns:p15="http://schemas.microsoft.com/office/powerpoint/2012/main">
        <p15:guide id="1" orient="horz" pos="1911" userDrawn="1">
          <p15:clr>
            <a:srgbClr val="A4A3A4"/>
          </p15:clr>
        </p15:guide>
        <p15:guide id="2" pos="2880" userDrawn="1">
          <p15:clr>
            <a:srgbClr val="A4A3A4"/>
          </p15:clr>
        </p15:guide>
        <p15:guide id="3" orient="horz" pos="1566">
          <p15:clr>
            <a:srgbClr val="A4A3A4"/>
          </p15:clr>
        </p15:guide>
        <p15:guide id="4" orient="horz" pos="867" userDrawn="1">
          <p15:clr>
            <a:srgbClr val="A4A3A4"/>
          </p15:clr>
        </p15:guide>
        <p15:guide id="5" orient="horz" pos="2931" userDrawn="1">
          <p15:clr>
            <a:srgbClr val="A4A3A4"/>
          </p15:clr>
        </p15:guide>
        <p15:guide id="6" pos="57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839B"/>
    <a:srgbClr val="0D40B3"/>
    <a:srgbClr val="00DA15"/>
    <a:srgbClr val="00B011"/>
    <a:srgbClr val="D9D9D9"/>
    <a:srgbClr val="1B4C95"/>
    <a:srgbClr val="8A8A8A"/>
    <a:srgbClr val="84908A"/>
    <a:srgbClr val="9EA8A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35" autoAdjust="0"/>
    <p:restoredTop sz="94641" autoAdjust="0"/>
  </p:normalViewPr>
  <p:slideViewPr>
    <p:cSldViewPr snapToGrid="0" snapToObjects="1" showGuides="1">
      <p:cViewPr>
        <p:scale>
          <a:sx n="70" d="100"/>
          <a:sy n="70" d="100"/>
        </p:scale>
        <p:origin x="-1764" y="-492"/>
      </p:cViewPr>
      <p:guideLst>
        <p:guide orient="horz" pos="1911"/>
        <p:guide orient="horz" pos="1566"/>
        <p:guide orient="horz" pos="867"/>
        <p:guide orient="horz" pos="2931"/>
        <p:guide pos="2880"/>
        <p:guide pos="573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bramati\Desktop\TESI%20conti%20(tranne%20file%20polimess%20che%20sono%20in%20TESI-palazzo%20siram)\excel\Siram%208%20maggio%202015%20(version%209)%20-%20frigo-stufett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bramati\Desktop\TESI%20conti%20(tranne%20file%20polimess%20che%20sono%20in%20TESI-palazzo%20siram)\excel\Siram%208%20maggio%202015%20(version%209)%20-%20frigo-stufette.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sbramati\Desktop\TESI%20conti%20(tranne%20file%20polimess%20che%20sono%20in%20TESI-palazzo%20siram)\excel\Siram%208%20maggio%202015%20(version%209)%20-%20frigo-stufett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829069070572751E-2"/>
          <c:y val="1.4796028669487265E-2"/>
          <c:w val="0.82735458253314365"/>
          <c:h val="0.87350091731549684"/>
        </c:manualLayout>
      </c:layout>
      <c:barChart>
        <c:barDir val="bar"/>
        <c:grouping val="clustered"/>
        <c:varyColors val="0"/>
        <c:ser>
          <c:idx val="12"/>
          <c:order val="0"/>
          <c:tx>
            <c:strRef>
              <c:f>'Confronto grafici ELETTR'!$Z$90</c:f>
              <c:strCache>
                <c:ptCount val="1"/>
                <c:pt idx="0">
                  <c:v>Consumo dopo interv. B.8 [kWh el.]</c:v>
                </c:pt>
              </c:strCache>
            </c:strRef>
          </c:tx>
          <c:invertIfNegative val="0"/>
          <c:dLbls>
            <c:dLbl>
              <c:idx val="0"/>
              <c:layout/>
              <c:tx>
                <c:rich>
                  <a:bodyPr/>
                  <a:lstStyle/>
                  <a:p>
                    <a:r>
                      <a:rPr lang="en-US" sz="700" b="1" i="0" baseline="0" dirty="0"/>
                      <a:t> </a:t>
                    </a:r>
                    <a:r>
                      <a:rPr lang="en-US" sz="900" b="1" i="0" baseline="0" dirty="0" smtClean="0"/>
                      <a:t>-8,16%</a:t>
                    </a:r>
                    <a:r>
                      <a:rPr lang="en-US" sz="900" dirty="0" smtClean="0"/>
                      <a:t> </a:t>
                    </a:r>
                    <a:endParaRPr lang="en-US" dirty="0"/>
                  </a:p>
                </c:rich>
              </c:tx>
              <c:showLegendKey val="0"/>
              <c:showVal val="1"/>
              <c:showCatName val="0"/>
              <c:showSerName val="0"/>
              <c:showPercent val="0"/>
              <c:showBubbleSize val="0"/>
            </c:dLbl>
            <c:dLbl>
              <c:idx val="1"/>
              <c:layout>
                <c:manualLayout>
                  <c:x val="-1.6793908658036483E-2"/>
                  <c:y val="9.1945489540201323E-3"/>
                </c:manualLayout>
              </c:layout>
              <c:tx>
                <c:rich>
                  <a:bodyPr/>
                  <a:lstStyle/>
                  <a:p>
                    <a:r>
                      <a:rPr lang="en-US" sz="900" b="1" i="0" baseline="0" dirty="0"/>
                      <a:t> </a:t>
                    </a:r>
                    <a:r>
                      <a:rPr lang="en-US" sz="900" b="1" i="0" baseline="0" dirty="0" smtClean="0"/>
                      <a:t>-2,3%</a:t>
                    </a:r>
                    <a:r>
                      <a:rPr lang="en-US" sz="900" dirty="0" smtClean="0"/>
                      <a:t> </a:t>
                    </a:r>
                    <a:endParaRPr lang="en-US" sz="900" dirty="0"/>
                  </a:p>
                </c:rich>
              </c:tx>
              <c:showLegendKey val="0"/>
              <c:showVal val="1"/>
              <c:showCatName val="0"/>
              <c:showSerName val="0"/>
              <c:showPercent val="0"/>
              <c:showBubbleSize val="0"/>
            </c:dLbl>
            <c:dLbl>
              <c:idx val="2"/>
              <c:layout>
                <c:manualLayout>
                  <c:x val="-1.6277338511683385E-2"/>
                  <c:y val="3.4526944453619405E-3"/>
                </c:manualLayout>
              </c:layout>
              <c:tx>
                <c:rich>
                  <a:bodyPr/>
                  <a:lstStyle/>
                  <a:p>
                    <a:r>
                      <a:rPr lang="en-US" sz="700" b="1" i="0" baseline="0" dirty="0"/>
                      <a:t> </a:t>
                    </a:r>
                    <a:r>
                      <a:rPr lang="en-US" sz="800" b="1" dirty="0"/>
                      <a:t>-3,07% </a:t>
                    </a:r>
                    <a:endParaRPr lang="en-US" b="1"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'Confronto grafici ELETTR'!$AB$76:$AD$76</c:f>
              <c:strCache>
                <c:ptCount val="3"/>
                <c:pt idx="0">
                  <c:v>P.T. magazzini</c:v>
                </c:pt>
                <c:pt idx="1">
                  <c:v>P.T. uffici-sale riunioni</c:v>
                </c:pt>
                <c:pt idx="2">
                  <c:v>Building uffici</c:v>
                </c:pt>
              </c:strCache>
            </c:strRef>
          </c:cat>
          <c:val>
            <c:numRef>
              <c:f>'Confronto grafici ELETTR'!$AB$90:$AD$90</c:f>
              <c:numCache>
                <c:formatCode>_-* #,##0_-;\-* #,##0_-;_-* "-"??_-;_-@_-</c:formatCode>
                <c:ptCount val="3"/>
                <c:pt idx="0">
                  <c:v>46072.838851485343</c:v>
                </c:pt>
                <c:pt idx="1">
                  <c:v>163589.76252862811</c:v>
                </c:pt>
                <c:pt idx="2">
                  <c:v>842085.66918434144</c:v>
                </c:pt>
              </c:numCache>
            </c:numRef>
          </c:val>
        </c:ser>
        <c:ser>
          <c:idx val="11"/>
          <c:order val="1"/>
          <c:tx>
            <c:strRef>
              <c:f>'Confronto grafici ELETTR'!$Z$89</c:f>
              <c:strCache>
                <c:ptCount val="1"/>
                <c:pt idx="0">
                  <c:v>Consumo dopo interv. B.7 (7:00-20:00) [kWh el.]</c:v>
                </c:pt>
              </c:strCache>
            </c:strRef>
          </c:tx>
          <c:invertIfNegative val="0"/>
          <c:dLbls>
            <c:dLbl>
              <c:idx val="1"/>
              <c:layout>
                <c:manualLayout>
                  <c:x val="-1.7388521776140715E-2"/>
                  <c:y val="0"/>
                </c:manualLayout>
              </c:layout>
              <c:tx>
                <c:rich>
                  <a:bodyPr/>
                  <a:lstStyle/>
                  <a:p>
                    <a:r>
                      <a:rPr lang="en-US" sz="900" b="1" i="0" baseline="0" dirty="0"/>
                      <a:t> </a:t>
                    </a:r>
                    <a:r>
                      <a:rPr lang="en-US" sz="900" b="1" i="0" baseline="0" dirty="0" smtClean="0"/>
                      <a:t>-1,94%</a:t>
                    </a:r>
                    <a:r>
                      <a:rPr lang="en-US" sz="900" dirty="0" smtClean="0"/>
                      <a:t> </a:t>
                    </a:r>
                    <a:endParaRPr lang="en-US" sz="900" dirty="0"/>
                  </a:p>
                </c:rich>
              </c:tx>
              <c:showLegendKey val="0"/>
              <c:showVal val="1"/>
              <c:showCatName val="0"/>
              <c:showSerName val="0"/>
              <c:showPercent val="0"/>
              <c:showBubbleSize val="0"/>
            </c:dLbl>
            <c:dLbl>
              <c:idx val="2"/>
              <c:layout>
                <c:manualLayout>
                  <c:x val="-1.0594752591863463E-2"/>
                  <c:y val="-1.0094586575757483E-4"/>
                </c:manualLayout>
              </c:layout>
              <c:tx>
                <c:rich>
                  <a:bodyPr/>
                  <a:lstStyle/>
                  <a:p>
                    <a:r>
                      <a:rPr lang="en-US" sz="900" b="1" i="0" baseline="0" dirty="0"/>
                      <a:t> </a:t>
                    </a:r>
                    <a:r>
                      <a:rPr lang="en-US" sz="800" dirty="0"/>
                      <a:t>-2,9% </a:t>
                    </a:r>
                    <a:endParaRPr lang="en-US"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'Confronto grafici ELETTR'!$AB$76:$AD$76</c:f>
              <c:strCache>
                <c:ptCount val="3"/>
                <c:pt idx="0">
                  <c:v>P.T. magazzini</c:v>
                </c:pt>
                <c:pt idx="1">
                  <c:v>P.T. uffici-sale riunioni</c:v>
                </c:pt>
                <c:pt idx="2">
                  <c:v>Building uffici</c:v>
                </c:pt>
              </c:strCache>
            </c:strRef>
          </c:cat>
          <c:val>
            <c:numRef>
              <c:f>'Confronto grafici ELETTR'!$AB$89:$AD$89</c:f>
              <c:numCache>
                <c:formatCode>_-* #,##0_-;\-* #,##0_-;_-* "-"??_-;_-@_-</c:formatCode>
                <c:ptCount val="3"/>
                <c:pt idx="1">
                  <c:v>164354.53308389898</c:v>
                </c:pt>
                <c:pt idx="2">
                  <c:v>843446.66847561242</c:v>
                </c:pt>
              </c:numCache>
            </c:numRef>
          </c:val>
        </c:ser>
        <c:ser>
          <c:idx val="10"/>
          <c:order val="2"/>
          <c:tx>
            <c:strRef>
              <c:f>'Confronto grafici ELETTR'!$Z$88</c:f>
              <c:strCache>
                <c:ptCount val="1"/>
                <c:pt idx="0">
                  <c:v>Consumo dopo interv. B.6 [kWh el.]</c:v>
                </c:pt>
              </c:strCache>
            </c:strRef>
          </c:tx>
          <c:invertIfNegative val="0"/>
          <c:dLbls>
            <c:dLbl>
              <c:idx val="0"/>
              <c:layout/>
              <c:tx>
                <c:rich>
                  <a:bodyPr/>
                  <a:lstStyle/>
                  <a:p>
                    <a:r>
                      <a:rPr lang="en-US" sz="900" b="1" i="0" baseline="0" dirty="0"/>
                      <a:t> </a:t>
                    </a:r>
                    <a:r>
                      <a:rPr lang="en-US" sz="900" dirty="0" smtClean="0"/>
                      <a:t>-2,1% </a:t>
                    </a:r>
                    <a:endParaRPr lang="en-US" sz="900" dirty="0"/>
                  </a:p>
                </c:rich>
              </c:tx>
              <c:showLegendKey val="0"/>
              <c:showVal val="1"/>
              <c:showCatName val="0"/>
              <c:showSerName val="0"/>
              <c:showPercent val="0"/>
              <c:showBubbleSize val="0"/>
            </c:dLbl>
            <c:dLbl>
              <c:idx val="2"/>
              <c:layout>
                <c:manualLayout>
                  <c:x val="-2.117800682553269E-2"/>
                  <c:y val="2.1394019283142758E-4"/>
                </c:manualLayout>
              </c:layout>
              <c:tx>
                <c:rich>
                  <a:bodyPr/>
                  <a:lstStyle/>
                  <a:p>
                    <a:r>
                      <a:rPr lang="en-US" sz="900" b="1" i="0" baseline="0" dirty="0"/>
                      <a:t> </a:t>
                    </a:r>
                    <a:r>
                      <a:rPr lang="en-US" sz="800" dirty="0"/>
                      <a:t>-0,52% </a:t>
                    </a:r>
                    <a:endParaRPr lang="en-US"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'Confronto grafici ELETTR'!$AB$76:$AD$76</c:f>
              <c:strCache>
                <c:ptCount val="3"/>
                <c:pt idx="0">
                  <c:v>P.T. magazzini</c:v>
                </c:pt>
                <c:pt idx="1">
                  <c:v>P.T. uffici-sale riunioni</c:v>
                </c:pt>
                <c:pt idx="2">
                  <c:v>Building uffici</c:v>
                </c:pt>
              </c:strCache>
            </c:strRef>
          </c:cat>
          <c:val>
            <c:numRef>
              <c:f>'Confronto grafici ELETTR'!$AB$88:$AD$88</c:f>
              <c:numCache>
                <c:formatCode>General</c:formatCode>
                <c:ptCount val="3"/>
                <c:pt idx="0" formatCode="_-* #,##0_-;\-* #,##0_-;_-* &quot;-&quot;??_-;_-@_-">
                  <c:v>49114.023832921135</c:v>
                </c:pt>
                <c:pt idx="2" formatCode="_-* #,##0_-;\-* #,##0_-;_-* &quot;-&quot;??_-;_-@_-">
                  <c:v>864299.63527790911</c:v>
                </c:pt>
              </c:numCache>
            </c:numRef>
          </c:val>
        </c:ser>
        <c:ser>
          <c:idx val="9"/>
          <c:order val="3"/>
          <c:tx>
            <c:strRef>
              <c:f>'Confronto grafici ELETTR'!$Z$87</c:f>
              <c:strCache>
                <c:ptCount val="1"/>
                <c:pt idx="0">
                  <c:v>Consumo dopo interv. B.5 [kWh el.]</c:v>
                </c:pt>
              </c:strCache>
            </c:strRef>
          </c:tx>
          <c:invertIfNegative val="0"/>
          <c:dLbls>
            <c:dLbl>
              <c:idx val="1"/>
              <c:layout>
                <c:manualLayout>
                  <c:x val="-4.9681490788973433E-3"/>
                  <c:y val="0"/>
                </c:manualLayout>
              </c:layout>
              <c:tx>
                <c:rich>
                  <a:bodyPr/>
                  <a:lstStyle/>
                  <a:p>
                    <a:r>
                      <a:rPr lang="en-US" sz="900" b="1" i="0" baseline="0" dirty="0"/>
                      <a:t> </a:t>
                    </a:r>
                    <a:r>
                      <a:rPr lang="en-US" sz="900" b="1" i="0" baseline="0" dirty="0" smtClean="0"/>
                      <a:t>-2,4%</a:t>
                    </a:r>
                    <a:r>
                      <a:rPr lang="en-US" sz="900" dirty="0" smtClean="0"/>
                      <a:t> </a:t>
                    </a:r>
                    <a:endParaRPr lang="en-US" sz="900" dirty="0"/>
                  </a:p>
                </c:rich>
              </c:tx>
              <c:showLegendKey val="0"/>
              <c:showVal val="1"/>
              <c:showCatName val="0"/>
              <c:showSerName val="0"/>
              <c:showPercent val="0"/>
              <c:showBubbleSize val="0"/>
            </c:dLbl>
            <c:dLbl>
              <c:idx val="2"/>
              <c:layout>
                <c:manualLayout>
                  <c:x val="-1.5910287742710388E-2"/>
                  <c:y val="0"/>
                </c:manualLayout>
              </c:layout>
              <c:tx>
                <c:rich>
                  <a:bodyPr/>
                  <a:lstStyle/>
                  <a:p>
                    <a:r>
                      <a:rPr lang="en-US" sz="900" b="1" i="0" baseline="0" dirty="0"/>
                      <a:t> </a:t>
                    </a:r>
                    <a:r>
                      <a:rPr lang="en-US" sz="800" dirty="0"/>
                      <a:t>-0,29% </a:t>
                    </a:r>
                    <a:endParaRPr lang="en-US"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'Confronto grafici ELETTR'!$AB$76:$AD$76</c:f>
              <c:strCache>
                <c:ptCount val="3"/>
                <c:pt idx="0">
                  <c:v>P.T. magazzini</c:v>
                </c:pt>
                <c:pt idx="1">
                  <c:v>P.T. uffici-sale riunioni</c:v>
                </c:pt>
                <c:pt idx="2">
                  <c:v>Building uffici</c:v>
                </c:pt>
              </c:strCache>
            </c:strRef>
          </c:cat>
          <c:val>
            <c:numRef>
              <c:f>'Confronto grafici ELETTR'!$AB$87:$AD$87</c:f>
              <c:numCache>
                <c:formatCode>_-* #,##0_-;\-* #,##0_-;_-* "-"??_-;_-@_-</c:formatCode>
                <c:ptCount val="3"/>
                <c:pt idx="1">
                  <c:v>163580.5274154307</c:v>
                </c:pt>
                <c:pt idx="2">
                  <c:v>866297.91896748042</c:v>
                </c:pt>
              </c:numCache>
            </c:numRef>
          </c:val>
        </c:ser>
        <c:ser>
          <c:idx val="8"/>
          <c:order val="4"/>
          <c:tx>
            <c:strRef>
              <c:f>'Confronto grafici ELETTR'!$Z$86</c:f>
              <c:strCache>
                <c:ptCount val="1"/>
                <c:pt idx="0">
                  <c:v>Consumo dopo interv. B.4 [kWh el.]</c:v>
                </c:pt>
              </c:strCache>
            </c:strRef>
          </c:tx>
          <c:invertIfNegative val="0"/>
          <c:dLbls>
            <c:dLbl>
              <c:idx val="2"/>
              <c:layout>
                <c:manualLayout>
                  <c:x val="-1.0448369586477881E-2"/>
                  <c:y val="-4.7667376297528524E-3"/>
                </c:manualLayout>
              </c:layout>
              <c:tx>
                <c:rich>
                  <a:bodyPr/>
                  <a:lstStyle/>
                  <a:p>
                    <a:r>
                      <a:rPr lang="en-US" sz="800" b="1" i="0" baseline="0" dirty="0"/>
                      <a:t> </a:t>
                    </a:r>
                    <a:r>
                      <a:rPr lang="en-US" sz="800" dirty="0"/>
                      <a:t>-1,9% </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'Confronto grafici ELETTR'!$AB$76:$AD$76</c:f>
              <c:strCache>
                <c:ptCount val="3"/>
                <c:pt idx="0">
                  <c:v>P.T. magazzini</c:v>
                </c:pt>
                <c:pt idx="1">
                  <c:v>P.T. uffici-sale riunioni</c:v>
                </c:pt>
                <c:pt idx="2">
                  <c:v>Building uffici</c:v>
                </c:pt>
              </c:strCache>
            </c:strRef>
          </c:cat>
          <c:val>
            <c:numRef>
              <c:f>'Confronto grafici ELETTR'!$AB$86:$AD$86</c:f>
              <c:numCache>
                <c:formatCode>General</c:formatCode>
                <c:ptCount val="3"/>
                <c:pt idx="2" formatCode="_-* #,##0_-;\-* #,##0_-;_-* &quot;-&quot;??_-;_-@_-">
                  <c:v>852180.37829572905</c:v>
                </c:pt>
              </c:numCache>
            </c:numRef>
          </c:val>
        </c:ser>
        <c:ser>
          <c:idx val="7"/>
          <c:order val="5"/>
          <c:tx>
            <c:strRef>
              <c:f>'Confronto grafici ELETTR'!$Z$85</c:f>
              <c:strCache>
                <c:ptCount val="1"/>
                <c:pt idx="0">
                  <c:v>Consumo dopo interv. B.3 [kWh el.]</c:v>
                </c:pt>
              </c:strCache>
            </c:strRef>
          </c:tx>
          <c:invertIfNegative val="0"/>
          <c:dLbls>
            <c:dLbl>
              <c:idx val="2"/>
              <c:layout>
                <c:manualLayout>
                  <c:x val="-1.0944988897947145E-2"/>
                  <c:y val="-1.1536443398181002E-2"/>
                </c:manualLayout>
              </c:layout>
              <c:tx>
                <c:rich>
                  <a:bodyPr/>
                  <a:lstStyle/>
                  <a:p>
                    <a:r>
                      <a:rPr lang="en-US" sz="800" b="1" i="0" baseline="0" dirty="0"/>
                      <a:t>-</a:t>
                    </a:r>
                    <a:r>
                      <a:rPr lang="en-US" sz="800" dirty="0"/>
                      <a:t>0,05%</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'Confronto grafici ELETTR'!$AB$76:$AD$76</c:f>
              <c:strCache>
                <c:ptCount val="3"/>
                <c:pt idx="0">
                  <c:v>P.T. magazzini</c:v>
                </c:pt>
                <c:pt idx="1">
                  <c:v>P.T. uffici-sale riunioni</c:v>
                </c:pt>
                <c:pt idx="2">
                  <c:v>Building uffici</c:v>
                </c:pt>
              </c:strCache>
            </c:strRef>
          </c:cat>
          <c:val>
            <c:numRef>
              <c:f>'Confronto grafici ELETTR'!$AB$85:$AD$85</c:f>
              <c:numCache>
                <c:formatCode>General</c:formatCode>
                <c:ptCount val="3"/>
                <c:pt idx="2" formatCode="_-* #,##0_-;\-* #,##0_-;_-* &quot;-&quot;??_-;_-@_-">
                  <c:v>868379.14348255785</c:v>
                </c:pt>
              </c:numCache>
            </c:numRef>
          </c:val>
        </c:ser>
        <c:ser>
          <c:idx val="6"/>
          <c:order val="6"/>
          <c:tx>
            <c:strRef>
              <c:f>'Confronto grafici ELETTR'!$Z$84</c:f>
              <c:strCache>
                <c:ptCount val="1"/>
                <c:pt idx="0">
                  <c:v>Consumo dopo interv. B.2 [kWh el.]</c:v>
                </c:pt>
              </c:strCache>
            </c:strRef>
          </c:tx>
          <c:invertIfNegative val="0"/>
          <c:dLbls>
            <c:dLbl>
              <c:idx val="0"/>
              <c:layout/>
              <c:tx>
                <c:rich>
                  <a:bodyPr/>
                  <a:lstStyle/>
                  <a:p>
                    <a:r>
                      <a:rPr lang="en-US" sz="700" b="1" i="0" baseline="0" dirty="0"/>
                      <a:t> </a:t>
                    </a:r>
                    <a:r>
                      <a:rPr lang="en-US" sz="900" b="1" i="0" baseline="0" dirty="0" smtClean="0"/>
                      <a:t>-1,88%</a:t>
                    </a:r>
                    <a:r>
                      <a:rPr lang="en-US" sz="900" dirty="0" smtClean="0"/>
                      <a:t> </a:t>
                    </a:r>
                    <a:endParaRPr lang="en-US" sz="900"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'Confronto grafici ELETTR'!$AB$76:$AD$76</c:f>
              <c:strCache>
                <c:ptCount val="3"/>
                <c:pt idx="0">
                  <c:v>P.T. magazzini</c:v>
                </c:pt>
                <c:pt idx="1">
                  <c:v>P.T. uffici-sale riunioni</c:v>
                </c:pt>
                <c:pt idx="2">
                  <c:v>Building uffici</c:v>
                </c:pt>
              </c:strCache>
            </c:strRef>
          </c:cat>
          <c:val>
            <c:numRef>
              <c:f>'Confronto grafici ELETTR'!$AB$84:$AD$84</c:f>
              <c:numCache>
                <c:formatCode>General</c:formatCode>
                <c:ptCount val="3"/>
                <c:pt idx="0" formatCode="_-* #,##0_-;\-* #,##0_-;_-* &quot;-&quot;??_-;_-@_-">
                  <c:v>49317.383832921143</c:v>
                </c:pt>
              </c:numCache>
            </c:numRef>
          </c:val>
        </c:ser>
        <c:ser>
          <c:idx val="5"/>
          <c:order val="7"/>
          <c:tx>
            <c:strRef>
              <c:f>'Confronto grafici ELETTR'!$Z$83</c:f>
              <c:strCache>
                <c:ptCount val="1"/>
                <c:pt idx="0">
                  <c:v>Consumo dopo interv. B.1 [kWh el.]</c:v>
                </c:pt>
              </c:strCache>
            </c:strRef>
          </c:tx>
          <c:invertIfNegative val="0"/>
          <c:dLbls>
            <c:dLbl>
              <c:idx val="2"/>
              <c:layout>
                <c:manualLayout>
                  <c:x val="-1.0603101490675644E-2"/>
                  <c:y val="0"/>
                </c:manualLayout>
              </c:layout>
              <c:tx>
                <c:rich>
                  <a:bodyPr/>
                  <a:lstStyle/>
                  <a:p>
                    <a:r>
                      <a:rPr lang="en-US" sz="800" b="1" i="0" baseline="0" dirty="0"/>
                      <a:t>-</a:t>
                    </a:r>
                    <a:r>
                      <a:rPr lang="en-US" sz="800" dirty="0"/>
                      <a:t>1,35%</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'Confronto grafici ELETTR'!$AB$76:$AD$76</c:f>
              <c:strCache>
                <c:ptCount val="3"/>
                <c:pt idx="0">
                  <c:v>P.T. magazzini</c:v>
                </c:pt>
                <c:pt idx="1">
                  <c:v>P.T. uffici-sale riunioni</c:v>
                </c:pt>
                <c:pt idx="2">
                  <c:v>Building uffici</c:v>
                </c:pt>
              </c:strCache>
            </c:strRef>
          </c:cat>
          <c:val>
            <c:numRef>
              <c:f>'Confronto grafici ELETTR'!$AB$83:$AD$83</c:f>
              <c:numCache>
                <c:formatCode>General</c:formatCode>
                <c:ptCount val="3"/>
                <c:pt idx="2" formatCode="_-* #,##0_-;\-* #,##0_-;_-* &quot;-&quot;??_-;_-@_-">
                  <c:v>857089.16617986897</c:v>
                </c:pt>
              </c:numCache>
            </c:numRef>
          </c:val>
        </c:ser>
        <c:ser>
          <c:idx val="13"/>
          <c:order val="8"/>
          <c:tx>
            <c:strRef>
              <c:f>'Confronto grafici ELETTR'!$Z$82</c:f>
              <c:strCache>
                <c:ptCount val="1"/>
                <c:pt idx="0">
                  <c:v>Consumo dopo interv. A.5 [kWh el.]</c:v>
                </c:pt>
              </c:strCache>
            </c:strRef>
          </c:tx>
          <c:invertIfNegative val="0"/>
          <c:val>
            <c:numRef>
              <c:f>'Confronto grafici ELETTR'!$AB$82:$AD$82</c:f>
              <c:numCache>
                <c:formatCode>General</c:formatCode>
                <c:ptCount val="3"/>
              </c:numCache>
            </c:numRef>
          </c:val>
        </c:ser>
        <c:ser>
          <c:idx val="4"/>
          <c:order val="9"/>
          <c:tx>
            <c:strRef>
              <c:f>'Confronto grafici ELETTR'!$Z$81</c:f>
              <c:strCache>
                <c:ptCount val="1"/>
                <c:pt idx="0">
                  <c:v>Consumo dopo interv. A.4 [kWh el.]</c:v>
                </c:pt>
              </c:strCache>
            </c:strRef>
          </c:tx>
          <c:invertIfNegative val="0"/>
          <c:dLbls>
            <c:dLbl>
              <c:idx val="2"/>
              <c:layout>
                <c:manualLayout>
                  <c:x val="-1.0603101490675644E-2"/>
                  <c:y val="-1.9020956900908101E-3"/>
                </c:manualLayout>
              </c:layout>
              <c:tx>
                <c:rich>
                  <a:bodyPr/>
                  <a:lstStyle/>
                  <a:p>
                    <a:r>
                      <a:rPr lang="en-US" sz="800" b="1" i="0" baseline="0"/>
                      <a:t> </a:t>
                    </a:r>
                    <a:r>
                      <a:rPr lang="en-US"/>
                      <a:t>-2,35% </a:t>
                    </a:r>
                  </a:p>
                </c:rich>
              </c:tx>
              <c:showLegendKey val="0"/>
              <c:showVal val="1"/>
              <c:showCatName val="0"/>
              <c:showSerName val="0"/>
              <c:showPercent val="0"/>
              <c:showBubbleSize val="0"/>
            </c:dLbl>
            <c:showLegendKey val="0"/>
            <c:showVal val="0"/>
            <c:showCatName val="0"/>
            <c:showSerName val="0"/>
            <c:showPercent val="0"/>
            <c:showBubbleSize val="0"/>
          </c:dLbls>
          <c:cat>
            <c:strRef>
              <c:f>'Confronto grafici ELETTR'!$AB$76:$AD$76</c:f>
              <c:strCache>
                <c:ptCount val="3"/>
                <c:pt idx="0">
                  <c:v>P.T. magazzini</c:v>
                </c:pt>
                <c:pt idx="1">
                  <c:v>P.T. uffici-sale riunioni</c:v>
                </c:pt>
                <c:pt idx="2">
                  <c:v>Building uffici</c:v>
                </c:pt>
              </c:strCache>
            </c:strRef>
          </c:cat>
          <c:val>
            <c:numRef>
              <c:f>'Confronto grafici ELETTR'!$AB$81:$AD$81</c:f>
              <c:numCache>
                <c:formatCode>General</c:formatCode>
                <c:ptCount val="3"/>
                <c:pt idx="2" formatCode="_-* #,##0_-;\-* #,##0_-;_-* &quot;-&quot;??_-;_-@_-">
                  <c:v>848364.94577482762</c:v>
                </c:pt>
              </c:numCache>
            </c:numRef>
          </c:val>
        </c:ser>
        <c:ser>
          <c:idx val="0"/>
          <c:order val="10"/>
          <c:tx>
            <c:strRef>
              <c:f>'Confronto grafici ELETTR'!$Z$80</c:f>
              <c:strCache>
                <c:ptCount val="1"/>
                <c:pt idx="0">
                  <c:v>Consumo dopo interv. A.3 [kWh el.]</c:v>
                </c:pt>
              </c:strCache>
            </c:strRef>
          </c:tx>
          <c:invertIfNegative val="0"/>
          <c:dLbls>
            <c:dLbl>
              <c:idx val="0"/>
              <c:layout/>
              <c:tx>
                <c:rich>
                  <a:bodyPr/>
                  <a:lstStyle/>
                  <a:p>
                    <a:r>
                      <a:rPr lang="en-US" sz="800" b="1" i="0" baseline="0" dirty="0" smtClean="0"/>
                      <a:t>-</a:t>
                    </a:r>
                    <a:r>
                      <a:rPr lang="en-US" sz="900" b="1" i="0" baseline="0" dirty="0" smtClean="0"/>
                      <a:t>4,7%</a:t>
                    </a:r>
                    <a:endParaRPr lang="en-US" sz="800" dirty="0"/>
                  </a:p>
                </c:rich>
              </c:tx>
              <c:showLegendKey val="0"/>
              <c:showVal val="1"/>
              <c:showCatName val="0"/>
              <c:showSerName val="0"/>
              <c:showPercent val="0"/>
              <c:showBubbleSize val="0"/>
            </c:dLbl>
            <c:dLbl>
              <c:idx val="1"/>
              <c:layout>
                <c:manualLayout>
                  <c:x val="-1.4904447236692042E-2"/>
                  <c:y val="9.6738500526968568E-3"/>
                </c:manualLayout>
              </c:layout>
              <c:tx>
                <c:rich>
                  <a:bodyPr/>
                  <a:lstStyle/>
                  <a:p>
                    <a:r>
                      <a:rPr lang="en-US" sz="800" b="1" i="0" baseline="0" dirty="0" smtClean="0"/>
                      <a:t>-</a:t>
                    </a:r>
                    <a:r>
                      <a:rPr lang="en-US" sz="900" b="1" i="0" baseline="0" dirty="0" smtClean="0"/>
                      <a:t>3,2%</a:t>
                    </a:r>
                    <a:endParaRPr lang="en-US" sz="900" dirty="0"/>
                  </a:p>
                </c:rich>
              </c:tx>
              <c:showLegendKey val="0"/>
              <c:showVal val="1"/>
              <c:showCatName val="0"/>
              <c:showSerName val="0"/>
              <c:showPercent val="0"/>
              <c:showBubbleSize val="0"/>
            </c:dLbl>
            <c:dLbl>
              <c:idx val="2"/>
              <c:layout>
                <c:manualLayout>
                  <c:x val="-5.3015507453375134E-3"/>
                  <c:y val="-1.9020956900908101E-3"/>
                </c:manualLayout>
              </c:layout>
              <c:tx>
                <c:rich>
                  <a:bodyPr/>
                  <a:lstStyle/>
                  <a:p>
                    <a:r>
                      <a:rPr lang="en-US" sz="800" b="1" i="0" baseline="0"/>
                      <a:t> </a:t>
                    </a:r>
                    <a:r>
                      <a:rPr lang="en-US"/>
                      <a:t>-2,9% </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'Confronto grafici ELETTR'!$AB$76:$AD$76</c:f>
              <c:strCache>
                <c:ptCount val="3"/>
                <c:pt idx="0">
                  <c:v>P.T. magazzini</c:v>
                </c:pt>
                <c:pt idx="1">
                  <c:v>P.T. uffici-sale riunioni</c:v>
                </c:pt>
                <c:pt idx="2">
                  <c:v>Building uffici</c:v>
                </c:pt>
              </c:strCache>
            </c:strRef>
          </c:cat>
          <c:val>
            <c:numRef>
              <c:f>'Confronto grafici ELETTR'!$AB$80:$AD$80</c:f>
              <c:numCache>
                <c:formatCode>_-* #,##0_-;\-* #,##0_-;_-* "-"??_-;_-@_-</c:formatCode>
                <c:ptCount val="3"/>
                <c:pt idx="0">
                  <c:v>47827.383832921143</c:v>
                </c:pt>
                <c:pt idx="1">
                  <c:v>162351.50978279862</c:v>
                </c:pt>
                <c:pt idx="2">
                  <c:v>846330.16617986897</c:v>
                </c:pt>
              </c:numCache>
            </c:numRef>
          </c:val>
        </c:ser>
        <c:ser>
          <c:idx val="3"/>
          <c:order val="11"/>
          <c:tx>
            <c:strRef>
              <c:f>'Confronto grafici ELETTR'!$Z$79</c:f>
              <c:strCache>
                <c:ptCount val="1"/>
                <c:pt idx="0">
                  <c:v>Consumo dopo interv.  A.2 [kWh el.]</c:v>
                </c:pt>
              </c:strCache>
            </c:strRef>
          </c:tx>
          <c:invertIfNegative val="0"/>
          <c:dLbls>
            <c:dLbl>
              <c:idx val="0"/>
              <c:tx>
                <c:rich>
                  <a:bodyPr/>
                  <a:lstStyle/>
                  <a:p>
                    <a:r>
                      <a:rPr lang="en-US" sz="900" b="1" i="0" baseline="0"/>
                      <a:t>-</a:t>
                    </a:r>
                    <a:r>
                      <a:rPr lang="en-US"/>
                      <a:t>0%</a:t>
                    </a:r>
                  </a:p>
                </c:rich>
              </c:tx>
              <c:showLegendKey val="0"/>
              <c:showVal val="1"/>
              <c:showCatName val="0"/>
              <c:showSerName val="0"/>
              <c:showPercent val="0"/>
              <c:showBubbleSize val="0"/>
            </c:dLbl>
            <c:dLbl>
              <c:idx val="1"/>
              <c:layout>
                <c:manualLayout>
                  <c:x val="-4.9681490788973433E-3"/>
                  <c:y val="0"/>
                </c:manualLayout>
              </c:layout>
              <c:tx>
                <c:rich>
                  <a:bodyPr/>
                  <a:lstStyle/>
                  <a:p>
                    <a:r>
                      <a:rPr lang="en-US" sz="900" b="1" i="0" baseline="0" dirty="0" smtClean="0"/>
                      <a:t>-2,9%</a:t>
                    </a:r>
                    <a:endParaRPr lang="en-US" sz="900" b="1" dirty="0"/>
                  </a:p>
                </c:rich>
              </c:tx>
              <c:showLegendKey val="0"/>
              <c:showVal val="1"/>
              <c:showCatName val="0"/>
              <c:showSerName val="0"/>
              <c:showPercent val="0"/>
              <c:showBubbleSize val="0"/>
            </c:dLbl>
            <c:dLbl>
              <c:idx val="2"/>
              <c:layout>
                <c:manualLayout>
                  <c:x val="-1.0603101490675644E-2"/>
                  <c:y val="0"/>
                </c:manualLayout>
              </c:layout>
              <c:tx>
                <c:rich>
                  <a:bodyPr/>
                  <a:lstStyle/>
                  <a:p>
                    <a:r>
                      <a:rPr lang="en-US" sz="900" b="1" i="0" baseline="0" dirty="0" smtClean="0"/>
                      <a:t>-1,9%</a:t>
                    </a:r>
                    <a:endParaRPr lang="en-US"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'Confronto grafici ELETTR'!$AB$76:$AD$76</c:f>
              <c:strCache>
                <c:ptCount val="3"/>
                <c:pt idx="0">
                  <c:v>P.T. magazzini</c:v>
                </c:pt>
                <c:pt idx="1">
                  <c:v>P.T. uffici-sale riunioni</c:v>
                </c:pt>
                <c:pt idx="2">
                  <c:v>Building uffici</c:v>
                </c:pt>
              </c:strCache>
            </c:strRef>
          </c:cat>
          <c:val>
            <c:numRef>
              <c:f>'Confronto grafici ELETTR'!$AB$79:$AD$79</c:f>
              <c:numCache>
                <c:formatCode>_-* #,##0_-;\-* #,##0_-;_-* "-"??_-;_-@_-</c:formatCode>
                <c:ptCount val="3"/>
                <c:pt idx="1">
                  <c:v>162772.50978279862</c:v>
                </c:pt>
                <c:pt idx="2">
                  <c:v>852249.16617986897</c:v>
                </c:pt>
              </c:numCache>
            </c:numRef>
          </c:val>
        </c:ser>
        <c:ser>
          <c:idx val="2"/>
          <c:order val="12"/>
          <c:tx>
            <c:strRef>
              <c:f>'Confronto grafici ELETTR'!$Z$78</c:f>
              <c:strCache>
                <c:ptCount val="1"/>
                <c:pt idx="0">
                  <c:v>Consumo dopo interv. A.1 [kWh el.]</c:v>
                </c:pt>
              </c:strCache>
            </c:strRef>
          </c:tx>
          <c:invertIfNegative val="0"/>
          <c:dLbls>
            <c:dLbl>
              <c:idx val="0"/>
              <c:tx>
                <c:rich>
                  <a:bodyPr/>
                  <a:lstStyle/>
                  <a:p>
                    <a:r>
                      <a:rPr lang="en-US" sz="700" b="1" i="0" baseline="0"/>
                      <a:t>-</a:t>
                    </a:r>
                    <a:r>
                      <a:rPr lang="en-US"/>
                      <a:t>0%</a:t>
                    </a:r>
                  </a:p>
                </c:rich>
              </c:tx>
              <c:showLegendKey val="0"/>
              <c:showVal val="1"/>
              <c:showCatName val="0"/>
              <c:showSerName val="0"/>
              <c:showPercent val="0"/>
              <c:showBubbleSize val="0"/>
            </c:dLbl>
            <c:dLbl>
              <c:idx val="1"/>
              <c:tx>
                <c:rich>
                  <a:bodyPr/>
                  <a:lstStyle/>
                  <a:p>
                    <a:r>
                      <a:rPr lang="en-US" sz="700" b="1" i="0" baseline="0"/>
                      <a:t>-</a:t>
                    </a:r>
                    <a:r>
                      <a:rPr lang="en-US"/>
                      <a:t>0%</a:t>
                    </a:r>
                  </a:p>
                </c:rich>
              </c:tx>
              <c:showLegendKey val="0"/>
              <c:showVal val="1"/>
              <c:showCatName val="0"/>
              <c:showSerName val="0"/>
              <c:showPercent val="0"/>
              <c:showBubbleSize val="0"/>
            </c:dLbl>
            <c:dLbl>
              <c:idx val="2"/>
              <c:tx>
                <c:rich>
                  <a:bodyPr/>
                  <a:lstStyle/>
                  <a:p>
                    <a:r>
                      <a:rPr lang="en-US" sz="700" b="1" i="0" baseline="0"/>
                      <a:t> </a:t>
                    </a:r>
                    <a:r>
                      <a:rPr lang="en-US"/>
                      <a:t>-1,37% </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'Confronto grafici ELETTR'!$AB$76:$AD$76</c:f>
              <c:strCache>
                <c:ptCount val="3"/>
                <c:pt idx="0">
                  <c:v>P.T. magazzini</c:v>
                </c:pt>
                <c:pt idx="1">
                  <c:v>P.T. uffici-sale riunioni</c:v>
                </c:pt>
                <c:pt idx="2">
                  <c:v>Building uffici</c:v>
                </c:pt>
              </c:strCache>
            </c:strRef>
          </c:cat>
          <c:val>
            <c:numRef>
              <c:f>'Confronto grafici ELETTR'!$AB$78:$AD$78</c:f>
              <c:numCache>
                <c:formatCode>General</c:formatCode>
                <c:ptCount val="3"/>
              </c:numCache>
            </c:numRef>
          </c:val>
        </c:ser>
        <c:ser>
          <c:idx val="1"/>
          <c:order val="13"/>
          <c:tx>
            <c:strRef>
              <c:f>'Confronto grafici ELETTR'!$Z$77</c:f>
              <c:strCache>
                <c:ptCount val="1"/>
                <c:pt idx="0">
                  <c:v>CONSUMO ANTE-INTERVENTO [kWh el.]</c:v>
                </c:pt>
              </c:strCache>
            </c:strRef>
          </c:tx>
          <c:invertIfNegative val="0"/>
          <c:dLbls>
            <c:dLbl>
              <c:idx val="2"/>
              <c:layout>
                <c:manualLayout>
                  <c:x val="-2.235686645145845E-2"/>
                  <c:y val="-1.1916844074382165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'Confronto grafici ELETTR'!$AB$76:$AD$76</c:f>
              <c:strCache>
                <c:ptCount val="3"/>
                <c:pt idx="0">
                  <c:v>P.T. magazzini</c:v>
                </c:pt>
                <c:pt idx="1">
                  <c:v>P.T. uffici-sale riunioni</c:v>
                </c:pt>
                <c:pt idx="2">
                  <c:v>Building uffici</c:v>
                </c:pt>
              </c:strCache>
            </c:strRef>
          </c:cat>
          <c:val>
            <c:numRef>
              <c:f>'Confronto grafici ELETTR'!$AB$77:$AD$77</c:f>
              <c:numCache>
                <c:formatCode>_-* #,##0_-;\-* #,##0_-;_-* "-"??_-;_-@_-</c:formatCode>
                <c:ptCount val="3"/>
                <c:pt idx="0">
                  <c:v>50167.383832921143</c:v>
                </c:pt>
                <c:pt idx="1">
                  <c:v>167601.50978279862</c:v>
                </c:pt>
                <c:pt idx="2">
                  <c:v>868801.16617986897</c:v>
                </c:pt>
              </c:numCache>
            </c:numRef>
          </c:val>
        </c:ser>
        <c:dLbls>
          <c:showLegendKey val="0"/>
          <c:showVal val="0"/>
          <c:showCatName val="0"/>
          <c:showSerName val="0"/>
          <c:showPercent val="0"/>
          <c:showBubbleSize val="0"/>
        </c:dLbls>
        <c:gapWidth val="150"/>
        <c:axId val="85862656"/>
        <c:axId val="85905408"/>
      </c:barChart>
      <c:catAx>
        <c:axId val="85862656"/>
        <c:scaling>
          <c:orientation val="minMax"/>
        </c:scaling>
        <c:delete val="0"/>
        <c:axPos val="l"/>
        <c:majorTickMark val="out"/>
        <c:minorTickMark val="none"/>
        <c:tickLblPos val="nextTo"/>
        <c:txPr>
          <a:bodyPr rot="-5400000" vert="horz"/>
          <a:lstStyle/>
          <a:p>
            <a:pPr>
              <a:defRPr/>
            </a:pPr>
            <a:endParaRPr lang="it-IT"/>
          </a:p>
        </c:txPr>
        <c:crossAx val="85905408"/>
        <c:crosses val="autoZero"/>
        <c:auto val="1"/>
        <c:lblAlgn val="ctr"/>
        <c:lblOffset val="100"/>
        <c:noMultiLvlLbl val="0"/>
      </c:catAx>
      <c:valAx>
        <c:axId val="85905408"/>
        <c:scaling>
          <c:orientation val="minMax"/>
        </c:scaling>
        <c:delete val="0"/>
        <c:axPos val="b"/>
        <c:majorGridlines/>
        <c:title>
          <c:tx>
            <c:rich>
              <a:bodyPr/>
              <a:lstStyle/>
              <a:p>
                <a:pPr>
                  <a:defRPr/>
                </a:pPr>
                <a:r>
                  <a:rPr lang="en-US"/>
                  <a:t>Consumo energia elettrica [KWhel]</a:t>
                </a:r>
              </a:p>
            </c:rich>
          </c:tx>
          <c:layout>
            <c:manualLayout>
              <c:xMode val="edge"/>
              <c:yMode val="edge"/>
              <c:x val="0.23704916981055321"/>
              <c:y val="0.94435772151442632"/>
            </c:manualLayout>
          </c:layout>
          <c:overlay val="0"/>
        </c:title>
        <c:numFmt formatCode="_-* #,##0_-;\-* #,##0_-;_-* &quot;-&quot;??_-;_-@_-" sourceLinked="1"/>
        <c:majorTickMark val="out"/>
        <c:minorTickMark val="none"/>
        <c:tickLblPos val="nextTo"/>
        <c:crossAx val="85862656"/>
        <c:crosses val="autoZero"/>
        <c:crossBetween val="between"/>
      </c:valAx>
      <c:spPr>
        <a:noFill/>
        <a:ln w="25400">
          <a:noFill/>
        </a:ln>
      </c:spPr>
    </c:plotArea>
    <c:plotVisOnly val="1"/>
    <c:dispBlanksAs val="gap"/>
    <c:showDLblsOverMax val="0"/>
  </c:chart>
  <c:txPr>
    <a:bodyPr/>
    <a:lstStyle/>
    <a:p>
      <a:pPr>
        <a:defRPr sz="900"/>
      </a:pPr>
      <a:endParaRPr lang="it-IT"/>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660692126486887"/>
          <c:y val="2.0810975017012612E-2"/>
          <c:w val="0.718137956422921"/>
          <c:h val="0.77286337389644488"/>
        </c:manualLayout>
      </c:layout>
      <c:barChart>
        <c:barDir val="bar"/>
        <c:grouping val="clustered"/>
        <c:varyColors val="0"/>
        <c:ser>
          <c:idx val="2"/>
          <c:order val="0"/>
          <c:tx>
            <c:strRef>
              <c:f>'Consumi EE elettrica+migliorie'!$A$169</c:f>
              <c:strCache>
                <c:ptCount val="1"/>
                <c:pt idx="0">
                  <c:v>Risparmio [kWh el.]</c:v>
                </c:pt>
              </c:strCache>
            </c:strRef>
          </c:tx>
          <c:invertIfNegative val="0"/>
          <c:dLbls>
            <c:dLbl>
              <c:idx val="0"/>
              <c:layout>
                <c:manualLayout>
                  <c:x val="-3.0240549828178802E-2"/>
                  <c:y val="0"/>
                </c:manualLayout>
              </c:layout>
              <c:tx>
                <c:rich>
                  <a:bodyPr/>
                  <a:lstStyle/>
                  <a:p>
                    <a:r>
                      <a:rPr lang="en-US" sz="1400" b="1" i="0" baseline="0" dirty="0"/>
                      <a:t> </a:t>
                    </a:r>
                    <a:r>
                      <a:rPr lang="en-US" sz="1400" baseline="0" dirty="0"/>
                      <a:t>-14,5% </a:t>
                    </a:r>
                  </a:p>
                </c:rich>
              </c:tx>
              <c:showLegendKey val="0"/>
              <c:showVal val="1"/>
              <c:showCatName val="0"/>
              <c:showSerName val="0"/>
              <c:showPercent val="0"/>
              <c:showBubbleSize val="0"/>
            </c:dLbl>
            <c:dLbl>
              <c:idx val="1"/>
              <c:delete val="1"/>
            </c:dLbl>
            <c:dLbl>
              <c:idx val="2"/>
              <c:delete val="1"/>
            </c:dLbl>
            <c:dLbl>
              <c:idx val="3"/>
              <c:layout>
                <c:manualLayout>
                  <c:x val="-1.1145164198513526E-2"/>
                  <c:y val="2.7290354492324278E-2"/>
                </c:manualLayout>
              </c:layout>
              <c:tx>
                <c:rich>
                  <a:bodyPr/>
                  <a:lstStyle/>
                  <a:p>
                    <a:r>
                      <a:rPr lang="en-US" sz="1200" b="1" i="0" baseline="0" dirty="0"/>
                      <a:t> </a:t>
                    </a:r>
                    <a:r>
                      <a:rPr lang="en-US" sz="1100" baseline="0" dirty="0"/>
                      <a:t>-29,9% </a:t>
                    </a:r>
                  </a:p>
                </c:rich>
              </c:tx>
              <c:showLegendKey val="0"/>
              <c:showVal val="1"/>
              <c:showCatName val="0"/>
              <c:showSerName val="0"/>
              <c:showPercent val="0"/>
              <c:showBubbleSize val="0"/>
            </c:dLbl>
            <c:dLbl>
              <c:idx val="4"/>
              <c:layout>
                <c:manualLayout>
                  <c:x val="-3.5745117573457511E-2"/>
                  <c:y val="1.7553066408269261E-2"/>
                </c:manualLayout>
              </c:layout>
              <c:tx>
                <c:rich>
                  <a:bodyPr/>
                  <a:lstStyle/>
                  <a:p>
                    <a:r>
                      <a:rPr lang="en-US" sz="1200" b="1" i="0" baseline="0" dirty="0"/>
                      <a:t> </a:t>
                    </a:r>
                    <a:r>
                      <a:rPr lang="en-US" sz="1100" baseline="0" dirty="0"/>
                      <a:t>-27,9% </a:t>
                    </a:r>
                  </a:p>
                </c:rich>
              </c:tx>
              <c:showLegendKey val="0"/>
              <c:showVal val="1"/>
              <c:showCatName val="0"/>
              <c:showSerName val="0"/>
              <c:showPercent val="0"/>
              <c:showBubbleSize val="0"/>
            </c:dLbl>
            <c:txPr>
              <a:bodyPr/>
              <a:lstStyle/>
              <a:p>
                <a:pPr>
                  <a:defRPr sz="1200" b="1" i="0" baseline="0"/>
                </a:pPr>
                <a:endParaRPr lang="it-IT"/>
              </a:p>
            </c:txPr>
            <c:showLegendKey val="0"/>
            <c:showVal val="1"/>
            <c:showCatName val="0"/>
            <c:showSerName val="0"/>
            <c:showPercent val="0"/>
            <c:showBubbleSize val="0"/>
            <c:showLeaderLines val="0"/>
          </c:dLbls>
          <c:cat>
            <c:strRef>
              <c:f>'Consumi EE elettrica+migliorie'!$B$166:$F$166</c:f>
              <c:strCache>
                <c:ptCount val="5"/>
                <c:pt idx="0">
                  <c:v>TOTALE</c:v>
                </c:pt>
                <c:pt idx="1">
                  <c:v>Informatica e app. elettriche</c:v>
                </c:pt>
                <c:pt idx="2">
                  <c:v>Sollevamento</c:v>
                </c:pt>
                <c:pt idx="3">
                  <c:v>Illuminazione</c:v>
                </c:pt>
                <c:pt idx="4">
                  <c:v>HVAC</c:v>
                </c:pt>
              </c:strCache>
            </c:strRef>
          </c:cat>
          <c:val>
            <c:numRef>
              <c:f>'Consumi EE elettrica+migliorie'!$B$169:$F$169</c:f>
              <c:numCache>
                <c:formatCode>_-* #,##0_-;\-* #,##0_-;_-* "-"??_-;_-@_-</c:formatCode>
                <c:ptCount val="5"/>
                <c:pt idx="0">
                  <c:v>157891.00184118381</c:v>
                </c:pt>
                <c:pt idx="1">
                  <c:v>0</c:v>
                </c:pt>
                <c:pt idx="2">
                  <c:v>0</c:v>
                </c:pt>
                <c:pt idx="3">
                  <c:v>34821.789231135604</c:v>
                </c:pt>
                <c:pt idx="4">
                  <c:v>123069.21261004824</c:v>
                </c:pt>
              </c:numCache>
            </c:numRef>
          </c:val>
        </c:ser>
        <c:ser>
          <c:idx val="1"/>
          <c:order val="1"/>
          <c:tx>
            <c:strRef>
              <c:f>'Consumi EE elettrica+migliorie'!$A$168</c:f>
              <c:strCache>
                <c:ptCount val="1"/>
                <c:pt idx="0">
                  <c:v>POST-intervento  [kWh el.]</c:v>
                </c:pt>
              </c:strCache>
            </c:strRef>
          </c:tx>
          <c:invertIfNegative val="0"/>
          <c:dLbls>
            <c:showLegendKey val="0"/>
            <c:showVal val="1"/>
            <c:showCatName val="0"/>
            <c:showSerName val="0"/>
            <c:showPercent val="0"/>
            <c:showBubbleSize val="0"/>
            <c:showLeaderLines val="0"/>
          </c:dLbls>
          <c:cat>
            <c:strRef>
              <c:f>'Consumi EE elettrica+migliorie'!$B$166:$F$166</c:f>
              <c:strCache>
                <c:ptCount val="5"/>
                <c:pt idx="0">
                  <c:v>TOTALE</c:v>
                </c:pt>
                <c:pt idx="1">
                  <c:v>Informatica e app. elettriche</c:v>
                </c:pt>
                <c:pt idx="2">
                  <c:v>Sollevamento</c:v>
                </c:pt>
                <c:pt idx="3">
                  <c:v>Illuminazione</c:v>
                </c:pt>
                <c:pt idx="4">
                  <c:v>HVAC</c:v>
                </c:pt>
              </c:strCache>
            </c:strRef>
          </c:cat>
          <c:val>
            <c:numRef>
              <c:f>'Consumi EE elettrica+migliorie'!$B$168:$F$168</c:f>
              <c:numCache>
                <c:formatCode>_-* #,##0_-;\-* #,##0_-;_-* "-"??_-;_-@_-</c:formatCode>
                <c:ptCount val="5"/>
                <c:pt idx="0">
                  <c:v>928679.05795440555</c:v>
                </c:pt>
                <c:pt idx="1">
                  <c:v>504037.08689047617</c:v>
                </c:pt>
                <c:pt idx="2">
                  <c:v>25484.973913043479</c:v>
                </c:pt>
                <c:pt idx="3">
                  <c:v>81658.15204789846</c:v>
                </c:pt>
                <c:pt idx="4">
                  <c:v>317498.84510298719</c:v>
                </c:pt>
              </c:numCache>
            </c:numRef>
          </c:val>
        </c:ser>
        <c:ser>
          <c:idx val="0"/>
          <c:order val="2"/>
          <c:tx>
            <c:strRef>
              <c:f>'Consumi EE elettrica+migliorie'!$A$167</c:f>
              <c:strCache>
                <c:ptCount val="1"/>
                <c:pt idx="0">
                  <c:v>ANTE-intervento  [kWh el.]</c:v>
                </c:pt>
              </c:strCache>
            </c:strRef>
          </c:tx>
          <c:invertIfNegative val="0"/>
          <c:dLbls>
            <c:showLegendKey val="0"/>
            <c:showVal val="1"/>
            <c:showCatName val="0"/>
            <c:showSerName val="0"/>
            <c:showPercent val="0"/>
            <c:showBubbleSize val="0"/>
            <c:showLeaderLines val="0"/>
          </c:dLbls>
          <c:cat>
            <c:strRef>
              <c:f>'Consumi EE elettrica+migliorie'!$B$166:$F$166</c:f>
              <c:strCache>
                <c:ptCount val="5"/>
                <c:pt idx="0">
                  <c:v>TOTALE</c:v>
                </c:pt>
                <c:pt idx="1">
                  <c:v>Informatica e app. elettriche</c:v>
                </c:pt>
                <c:pt idx="2">
                  <c:v>Sollevamento</c:v>
                </c:pt>
                <c:pt idx="3">
                  <c:v>Illuminazione</c:v>
                </c:pt>
                <c:pt idx="4">
                  <c:v>HVAC</c:v>
                </c:pt>
              </c:strCache>
            </c:strRef>
          </c:cat>
          <c:val>
            <c:numRef>
              <c:f>'Consumi EE elettrica+migliorie'!$B$167:$F$167</c:f>
              <c:numCache>
                <c:formatCode>_-* #,##0_-;\-* #,##0_-;_-* "-"??_-;_-@_-</c:formatCode>
                <c:ptCount val="5"/>
                <c:pt idx="0">
                  <c:v>1086570.0597955901</c:v>
                </c:pt>
                <c:pt idx="1">
                  <c:v>504037.08689047617</c:v>
                </c:pt>
                <c:pt idx="2">
                  <c:v>25484.973913043479</c:v>
                </c:pt>
                <c:pt idx="3">
                  <c:v>116479.94127903137</c:v>
                </c:pt>
                <c:pt idx="4">
                  <c:v>440568.05771303555</c:v>
                </c:pt>
              </c:numCache>
            </c:numRef>
          </c:val>
        </c:ser>
        <c:dLbls>
          <c:showLegendKey val="0"/>
          <c:showVal val="0"/>
          <c:showCatName val="0"/>
          <c:showSerName val="0"/>
          <c:showPercent val="0"/>
          <c:showBubbleSize val="0"/>
        </c:dLbls>
        <c:gapWidth val="150"/>
        <c:axId val="86272640"/>
        <c:axId val="86286720"/>
      </c:barChart>
      <c:catAx>
        <c:axId val="86272640"/>
        <c:scaling>
          <c:orientation val="minMax"/>
        </c:scaling>
        <c:delete val="0"/>
        <c:axPos val="l"/>
        <c:majorTickMark val="out"/>
        <c:minorTickMark val="none"/>
        <c:tickLblPos val="nextTo"/>
        <c:txPr>
          <a:bodyPr/>
          <a:lstStyle/>
          <a:p>
            <a:pPr>
              <a:defRPr b="1" i="0" baseline="0"/>
            </a:pPr>
            <a:endParaRPr lang="it-IT"/>
          </a:p>
        </c:txPr>
        <c:crossAx val="86286720"/>
        <c:crosses val="autoZero"/>
        <c:auto val="1"/>
        <c:lblAlgn val="ctr"/>
        <c:lblOffset val="100"/>
        <c:noMultiLvlLbl val="0"/>
      </c:catAx>
      <c:valAx>
        <c:axId val="86286720"/>
        <c:scaling>
          <c:orientation val="minMax"/>
        </c:scaling>
        <c:delete val="0"/>
        <c:axPos val="b"/>
        <c:majorGridlines>
          <c:spPr>
            <a:ln w="6350"/>
          </c:spPr>
        </c:majorGridlines>
        <c:minorGridlines>
          <c:spPr>
            <a:ln>
              <a:solidFill>
                <a:sysClr val="window" lastClr="FFFFFF"/>
              </a:solidFill>
            </a:ln>
          </c:spPr>
        </c:minorGridlines>
        <c:numFmt formatCode="_-* #,##0_-;\-* #,##0_-;_-* &quot;-&quot;??_-;_-@_-" sourceLinked="1"/>
        <c:majorTickMark val="out"/>
        <c:minorTickMark val="none"/>
        <c:tickLblPos val="nextTo"/>
        <c:spPr>
          <a:ln w="3175"/>
        </c:spPr>
        <c:crossAx val="86272640"/>
        <c:crosses val="autoZero"/>
        <c:crossBetween val="between"/>
      </c:valAx>
    </c:plotArea>
    <c:legend>
      <c:legendPos val="b"/>
      <c:layout>
        <c:manualLayout>
          <c:xMode val="edge"/>
          <c:yMode val="edge"/>
          <c:x val="0.36700020580591436"/>
          <c:y val="0.85911048516411004"/>
          <c:w val="0.5154570712543779"/>
          <c:h val="0.14088951483588988"/>
        </c:manualLayout>
      </c:layout>
      <c:overlay val="0"/>
    </c:legend>
    <c:plotVisOnly val="1"/>
    <c:dispBlanksAs val="gap"/>
    <c:showDLblsOverMax val="0"/>
  </c:chart>
  <c:txPr>
    <a:bodyPr/>
    <a:lstStyle/>
    <a:p>
      <a:pPr>
        <a:defRPr sz="900" baseline="0"/>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57404196536897"/>
          <c:y val="4.7352176132469503E-2"/>
          <c:w val="0.62146293211753934"/>
          <c:h val="0.56944928966370778"/>
        </c:manualLayout>
      </c:layout>
      <c:barChart>
        <c:barDir val="bar"/>
        <c:grouping val="clustered"/>
        <c:varyColors val="0"/>
        <c:ser>
          <c:idx val="2"/>
          <c:order val="0"/>
          <c:tx>
            <c:strRef>
              <c:f>'Confronto grafici ELETTR'!$A$11</c:f>
              <c:strCache>
                <c:ptCount val="1"/>
                <c:pt idx="0">
                  <c:v>Risparmio [kWh el.]</c:v>
                </c:pt>
              </c:strCache>
            </c:strRef>
          </c:tx>
          <c:invertIfNegative val="0"/>
          <c:dLbls>
            <c:dLbl>
              <c:idx val="0"/>
              <c:layout/>
              <c:tx>
                <c:rich>
                  <a:bodyPr/>
                  <a:lstStyle/>
                  <a:p>
                    <a:r>
                      <a:rPr lang="en-US" sz="1400" b="1" i="0" baseline="0" dirty="0"/>
                      <a:t> </a:t>
                    </a:r>
                    <a:r>
                      <a:rPr lang="en-US" sz="1400" baseline="0" dirty="0"/>
                      <a:t>-14,5% </a:t>
                    </a:r>
                  </a:p>
                </c:rich>
              </c:tx>
              <c:showLegendKey val="0"/>
              <c:showVal val="1"/>
              <c:showCatName val="0"/>
              <c:showSerName val="0"/>
              <c:showPercent val="0"/>
              <c:showBubbleSize val="0"/>
            </c:dLbl>
            <c:dLbl>
              <c:idx val="1"/>
              <c:layout/>
              <c:tx>
                <c:rich>
                  <a:bodyPr/>
                  <a:lstStyle/>
                  <a:p>
                    <a:pPr>
                      <a:defRPr sz="1100" b="1" i="0" baseline="0"/>
                    </a:pPr>
                    <a:r>
                      <a:rPr lang="en-US" sz="1100" b="1" i="0" baseline="0"/>
                      <a:t> </a:t>
                    </a:r>
                    <a:r>
                      <a:rPr lang="en-US" sz="1100" baseline="0"/>
                      <a:t>-16,8% </a:t>
                    </a:r>
                  </a:p>
                </c:rich>
              </c:tx>
              <c:spPr/>
              <c:showLegendKey val="0"/>
              <c:showVal val="1"/>
              <c:showCatName val="0"/>
              <c:showSerName val="0"/>
              <c:showPercent val="0"/>
              <c:showBubbleSize val="0"/>
            </c:dLbl>
            <c:dLbl>
              <c:idx val="2"/>
              <c:delete val="1"/>
            </c:dLbl>
            <c:dLbl>
              <c:idx val="3"/>
              <c:layout>
                <c:manualLayout>
                  <c:x val="-2.7133737277054992E-2"/>
                  <c:y val="1.7996866561311799E-2"/>
                </c:manualLayout>
              </c:layout>
              <c:tx>
                <c:rich>
                  <a:bodyPr/>
                  <a:lstStyle/>
                  <a:p>
                    <a:r>
                      <a:rPr lang="en-US" sz="1100" b="1" i="0" baseline="0" dirty="0"/>
                      <a:t> </a:t>
                    </a:r>
                    <a:r>
                      <a:rPr lang="en-US" sz="1100" baseline="0" dirty="0"/>
                      <a:t>-15,3% </a:t>
                    </a:r>
                  </a:p>
                </c:rich>
              </c:tx>
              <c:showLegendKey val="0"/>
              <c:showVal val="1"/>
              <c:showCatName val="0"/>
              <c:showSerName val="0"/>
              <c:showPercent val="0"/>
              <c:showBubbleSize val="0"/>
            </c:dLbl>
            <c:txPr>
              <a:bodyPr/>
              <a:lstStyle/>
              <a:p>
                <a:pPr>
                  <a:defRPr sz="900" b="1" i="0" baseline="0"/>
                </a:pPr>
                <a:endParaRPr lang="it-IT"/>
              </a:p>
            </c:txPr>
            <c:showLegendKey val="0"/>
            <c:showVal val="1"/>
            <c:showCatName val="0"/>
            <c:showSerName val="0"/>
            <c:showPercent val="0"/>
            <c:showBubbleSize val="0"/>
            <c:showLeaderLines val="0"/>
          </c:dLbls>
          <c:cat>
            <c:strRef>
              <c:f>'Confronto grafici ELETTR'!$B$8:$E$8</c:f>
              <c:strCache>
                <c:ptCount val="4"/>
                <c:pt idx="0">
                  <c:v>CONSUMO TOTALE</c:v>
                </c:pt>
                <c:pt idx="1">
                  <c:v>P.T. magazzini</c:v>
                </c:pt>
                <c:pt idx="2">
                  <c:v>P.T. uffici-sale riunioni</c:v>
                </c:pt>
                <c:pt idx="3">
                  <c:v>Building uffici</c:v>
                </c:pt>
              </c:strCache>
            </c:strRef>
          </c:cat>
          <c:val>
            <c:numRef>
              <c:f>'Confronto grafici ELETTR'!$B$11:$E$11</c:f>
              <c:numCache>
                <c:formatCode>_-* #,##0_-;\-* #,##0_-;_-* "-"??_-;_-@_-</c:formatCode>
                <c:ptCount val="4"/>
                <c:pt idx="0">
                  <c:v>157891.00184118381</c:v>
                </c:pt>
                <c:pt idx="1">
                  <c:v>8435.1337269715368</c:v>
                </c:pt>
                <c:pt idx="2">
                  <c:v>16416.336387118117</c:v>
                </c:pt>
                <c:pt idx="3">
                  <c:v>133039.53172709368</c:v>
                </c:pt>
              </c:numCache>
            </c:numRef>
          </c:val>
        </c:ser>
        <c:ser>
          <c:idx val="1"/>
          <c:order val="1"/>
          <c:tx>
            <c:strRef>
              <c:f>'Confronto grafici ELETTR'!$A$10</c:f>
              <c:strCache>
                <c:ptCount val="1"/>
                <c:pt idx="0">
                  <c:v>POST-intervento  [kWh el.]</c:v>
                </c:pt>
              </c:strCache>
            </c:strRef>
          </c:tx>
          <c:invertIfNegative val="0"/>
          <c:dLbls>
            <c:dLbl>
              <c:idx val="2"/>
              <c:layout>
                <c:manualLayout>
                  <c:x val="-8.6213070342611511E-2"/>
                  <c:y val="5.1340100533047384E-2"/>
                </c:manualLayout>
              </c:layout>
              <c:tx>
                <c:rich>
                  <a:bodyPr/>
                  <a:lstStyle/>
                  <a:p>
                    <a:r>
                      <a:rPr lang="en-US" sz="900" b="1" i="0" baseline="0" dirty="0"/>
                      <a:t> </a:t>
                    </a:r>
                    <a:r>
                      <a:rPr lang="en-US" sz="1100" baseline="0" dirty="0"/>
                      <a:t>-9,8% </a:t>
                    </a:r>
                  </a:p>
                </c:rich>
              </c:tx>
              <c:showLegendKey val="0"/>
              <c:showVal val="1"/>
              <c:showCatName val="0"/>
              <c:showSerName val="0"/>
              <c:showPercent val="0"/>
              <c:showBubbleSize val="0"/>
            </c:dLbl>
            <c:txPr>
              <a:bodyPr/>
              <a:lstStyle/>
              <a:p>
                <a:pPr>
                  <a:defRPr sz="900" b="1" i="0" baseline="0"/>
                </a:pPr>
                <a:endParaRPr lang="it-IT"/>
              </a:p>
            </c:txPr>
            <c:showLegendKey val="0"/>
            <c:showVal val="0"/>
            <c:showCatName val="0"/>
            <c:showSerName val="0"/>
            <c:showPercent val="0"/>
            <c:showBubbleSize val="0"/>
          </c:dLbls>
          <c:cat>
            <c:strRef>
              <c:f>'Confronto grafici ELETTR'!$B$8:$E$8</c:f>
              <c:strCache>
                <c:ptCount val="4"/>
                <c:pt idx="0">
                  <c:v>CONSUMO TOTALE</c:v>
                </c:pt>
                <c:pt idx="1">
                  <c:v>P.T. magazzini</c:v>
                </c:pt>
                <c:pt idx="2">
                  <c:v>P.T. uffici-sale riunioni</c:v>
                </c:pt>
                <c:pt idx="3">
                  <c:v>Building uffici</c:v>
                </c:pt>
              </c:strCache>
            </c:strRef>
          </c:cat>
          <c:val>
            <c:numRef>
              <c:f>'Confronto grafici ELETTR'!$B$10:$E$10</c:f>
              <c:numCache>
                <c:formatCode>_-* #,##0_-;\-* #,##0_-;_-* "-"??_-;_-@_-</c:formatCode>
                <c:ptCount val="4"/>
                <c:pt idx="0">
                  <c:v>928679.05795440741</c:v>
                </c:pt>
                <c:pt idx="1">
                  <c:v>41732.250105949606</c:v>
                </c:pt>
                <c:pt idx="2">
                  <c:v>151185.17339568087</c:v>
                </c:pt>
                <c:pt idx="3">
                  <c:v>735761.63445277535</c:v>
                </c:pt>
              </c:numCache>
            </c:numRef>
          </c:val>
        </c:ser>
        <c:ser>
          <c:idx val="0"/>
          <c:order val="2"/>
          <c:tx>
            <c:strRef>
              <c:f>'Confronto grafici ELETTR'!$A$9</c:f>
              <c:strCache>
                <c:ptCount val="1"/>
                <c:pt idx="0">
                  <c:v>ANTE-intervento  [kWh el.]</c:v>
                </c:pt>
              </c:strCache>
            </c:strRef>
          </c:tx>
          <c:invertIfNegative val="0"/>
          <c:cat>
            <c:strRef>
              <c:f>'Confronto grafici ELETTR'!$B$8:$E$8</c:f>
              <c:strCache>
                <c:ptCount val="4"/>
                <c:pt idx="0">
                  <c:v>CONSUMO TOTALE</c:v>
                </c:pt>
                <c:pt idx="1">
                  <c:v>P.T. magazzini</c:v>
                </c:pt>
                <c:pt idx="2">
                  <c:v>P.T. uffici-sale riunioni</c:v>
                </c:pt>
                <c:pt idx="3">
                  <c:v>Building uffici</c:v>
                </c:pt>
              </c:strCache>
            </c:strRef>
          </c:cat>
          <c:val>
            <c:numRef>
              <c:f>'Confronto grafici ELETTR'!$B$9:$E$9</c:f>
              <c:numCache>
                <c:formatCode>_-* #,##0_-;\-* #,##0_-;_-* "-"??_-;_-@_-</c:formatCode>
                <c:ptCount val="4"/>
                <c:pt idx="0">
                  <c:v>1086570.0597955901</c:v>
                </c:pt>
                <c:pt idx="1">
                  <c:v>50167.383832921143</c:v>
                </c:pt>
                <c:pt idx="2">
                  <c:v>167601.50978279862</c:v>
                </c:pt>
                <c:pt idx="3">
                  <c:v>868801.16617986897</c:v>
                </c:pt>
              </c:numCache>
            </c:numRef>
          </c:val>
        </c:ser>
        <c:dLbls>
          <c:showLegendKey val="0"/>
          <c:showVal val="0"/>
          <c:showCatName val="0"/>
          <c:showSerName val="0"/>
          <c:showPercent val="0"/>
          <c:showBubbleSize val="0"/>
        </c:dLbls>
        <c:gapWidth val="150"/>
        <c:axId val="86313984"/>
        <c:axId val="86340352"/>
      </c:barChart>
      <c:catAx>
        <c:axId val="86313984"/>
        <c:scaling>
          <c:orientation val="minMax"/>
        </c:scaling>
        <c:delete val="0"/>
        <c:axPos val="l"/>
        <c:majorTickMark val="none"/>
        <c:minorTickMark val="none"/>
        <c:tickLblPos val="nextTo"/>
        <c:txPr>
          <a:bodyPr/>
          <a:lstStyle/>
          <a:p>
            <a:pPr>
              <a:defRPr sz="900" b="1" i="0" baseline="0"/>
            </a:pPr>
            <a:endParaRPr lang="it-IT"/>
          </a:p>
        </c:txPr>
        <c:crossAx val="86340352"/>
        <c:crosses val="autoZero"/>
        <c:auto val="1"/>
        <c:lblAlgn val="ctr"/>
        <c:lblOffset val="100"/>
        <c:noMultiLvlLbl val="0"/>
      </c:catAx>
      <c:valAx>
        <c:axId val="86340352"/>
        <c:scaling>
          <c:orientation val="minMax"/>
          <c:max val="1000000"/>
          <c:min val="0"/>
        </c:scaling>
        <c:delete val="0"/>
        <c:axPos val="b"/>
        <c:majorGridlines/>
        <c:numFmt formatCode="_-* #,##0_-;\-* #,##0_-;_-* &quot;-&quot;??_-;_-@_-" sourceLinked="1"/>
        <c:majorTickMark val="none"/>
        <c:minorTickMark val="none"/>
        <c:tickLblPos val="nextTo"/>
        <c:txPr>
          <a:bodyPr/>
          <a:lstStyle/>
          <a:p>
            <a:pPr>
              <a:defRPr sz="800" baseline="0"/>
            </a:pPr>
            <a:endParaRPr lang="it-IT"/>
          </a:p>
        </c:txPr>
        <c:crossAx val="86313984"/>
        <c:crosses val="autoZero"/>
        <c:crossBetween val="between"/>
      </c:valAx>
      <c:dTable>
        <c:showHorzBorder val="1"/>
        <c:showVertBorder val="1"/>
        <c:showOutline val="1"/>
        <c:showKeys val="1"/>
        <c:txPr>
          <a:bodyPr/>
          <a:lstStyle/>
          <a:p>
            <a:pPr rtl="0">
              <a:defRPr sz="800" baseline="0"/>
            </a:pPr>
            <a:endParaRPr lang="it-IT"/>
          </a:p>
        </c:txPr>
      </c:dTable>
    </c:plotArea>
    <c:plotVisOnly val="1"/>
    <c:dispBlanksAs val="gap"/>
    <c:showDLblsOverMax val="0"/>
  </c:chart>
  <c:txPr>
    <a:bodyPr/>
    <a:lstStyle/>
    <a:p>
      <a:pPr>
        <a:defRPr sz="700" baseline="0"/>
      </a:pPr>
      <a:endParaRPr lang="it-IT"/>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0.32394</cdr:x>
      <cdr:y>0.40541</cdr:y>
    </cdr:from>
    <cdr:to>
      <cdr:x>0.44997</cdr:x>
      <cdr:y>0.54054</cdr:y>
    </cdr:to>
    <cdr:sp macro="" textlink="">
      <cdr:nvSpPr>
        <cdr:cNvPr id="7" name="CasellaDiTesto 6"/>
        <cdr:cNvSpPr txBox="1"/>
      </cdr:nvSpPr>
      <cdr:spPr>
        <a:xfrm xmlns:a="http://schemas.openxmlformats.org/drawingml/2006/main">
          <a:off x="1656184" y="2160240"/>
          <a:ext cx="644337" cy="720053"/>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it-IT" sz="1400" b="1" i="0" baseline="0" dirty="0">
              <a:solidFill>
                <a:schemeClr val="accent4">
                  <a:lumMod val="75000"/>
                </a:schemeClr>
              </a:solidFill>
            </a:rPr>
            <a:t>-12,7%</a:t>
          </a:r>
        </a:p>
      </cdr:txBody>
    </cdr:sp>
  </cdr:relSizeAnchor>
  <cdr:relSizeAnchor xmlns:cdr="http://schemas.openxmlformats.org/drawingml/2006/chartDrawing">
    <cdr:from>
      <cdr:x>0.25352</cdr:x>
      <cdr:y>0.7027</cdr:y>
    </cdr:from>
    <cdr:to>
      <cdr:x>0.37775</cdr:x>
      <cdr:y>0.85135</cdr:y>
    </cdr:to>
    <cdr:sp macro="" textlink="">
      <cdr:nvSpPr>
        <cdr:cNvPr id="8" name="CasellaDiTesto 7"/>
        <cdr:cNvSpPr txBox="1"/>
      </cdr:nvSpPr>
      <cdr:spPr>
        <a:xfrm xmlns:a="http://schemas.openxmlformats.org/drawingml/2006/main">
          <a:off x="1296144" y="3744416"/>
          <a:ext cx="635135" cy="792072"/>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it-IT" sz="1400" b="1" baseline="0" dirty="0">
              <a:solidFill>
                <a:schemeClr val="accent4">
                  <a:lumMod val="75000"/>
                </a:schemeClr>
              </a:solidFill>
            </a:rPr>
            <a:t>-16,6%</a:t>
          </a:r>
        </a:p>
      </cdr:txBody>
    </cdr:sp>
  </cdr:relSizeAnchor>
  <cdr:relSizeAnchor xmlns:cdr="http://schemas.openxmlformats.org/drawingml/2006/chartDrawing">
    <cdr:from>
      <cdr:x>0.88513</cdr:x>
      <cdr:y>0.08108</cdr:y>
    </cdr:from>
    <cdr:to>
      <cdr:x>1</cdr:x>
      <cdr:y>0.24324</cdr:y>
    </cdr:to>
    <cdr:sp macro="" textlink="">
      <cdr:nvSpPr>
        <cdr:cNvPr id="9" name="CasellaDiTesto 8"/>
        <cdr:cNvSpPr txBox="1"/>
      </cdr:nvSpPr>
      <cdr:spPr>
        <a:xfrm xmlns:a="http://schemas.openxmlformats.org/drawingml/2006/main">
          <a:off x="4536504" y="432048"/>
          <a:ext cx="587281" cy="864083"/>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it-IT" sz="1400" b="1" i="0" baseline="0" dirty="0">
              <a:solidFill>
                <a:schemeClr val="accent4">
                  <a:lumMod val="75000"/>
                </a:schemeClr>
              </a:solidFill>
            </a:rPr>
            <a:t>-17,3%</a:t>
          </a:r>
        </a:p>
      </cdr:txBody>
    </cdr:sp>
  </cdr:relSizeAnchor>
  <cdr:relSizeAnchor xmlns:cdr="http://schemas.openxmlformats.org/drawingml/2006/chartDrawing">
    <cdr:from>
      <cdr:x>0.26761</cdr:x>
      <cdr:y>0.35135</cdr:y>
    </cdr:from>
    <cdr:to>
      <cdr:x>0.33803</cdr:x>
      <cdr:y>0.5946</cdr:y>
    </cdr:to>
    <cdr:sp macro="" textlink="">
      <cdr:nvSpPr>
        <cdr:cNvPr id="5" name="Parentesi graffa chiusa 4"/>
        <cdr:cNvSpPr/>
      </cdr:nvSpPr>
      <cdr:spPr bwMode="auto">
        <a:xfrm xmlns:a="http://schemas.openxmlformats.org/drawingml/2006/main">
          <a:off x="1368152" y="1872208"/>
          <a:ext cx="360040" cy="1296164"/>
        </a:xfrm>
        <a:prstGeom xmlns:a="http://schemas.openxmlformats.org/drawingml/2006/main" prst="rightBrace">
          <a:avLst/>
        </a:prstGeom>
        <a:noFill xmlns:a="http://schemas.openxmlformats.org/drawingml/2006/main"/>
        <a:ln xmlns:a="http://schemas.openxmlformats.org/drawingml/2006/main" w="25400"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vertOverflow="clip" vert="horz" wrap="square" lIns="0" tIns="0" rIns="0" bIns="0" numCol="1" anchor="t" anchorCtr="0" compatLnSpc="1">
          <a:prstTxWarp prst="textNoShape">
            <a:avLst/>
          </a:prstTxWarp>
        </a:bodyPr>
        <a:lstStyle xmlns:a="http://schemas.openxmlformats.org/drawingml/2006/main"/>
        <a:p xmlns:a="http://schemas.openxmlformats.org/drawingml/2006/main">
          <a:endParaRPr lang="it-IT"/>
        </a:p>
      </cdr:txBody>
    </cdr:sp>
  </cdr:relSizeAnchor>
  <cdr:relSizeAnchor xmlns:cdr="http://schemas.openxmlformats.org/drawingml/2006/chartDrawing">
    <cdr:from>
      <cdr:x>0.1831</cdr:x>
      <cdr:y>0.67568</cdr:y>
    </cdr:from>
    <cdr:to>
      <cdr:x>0.26761</cdr:x>
      <cdr:y>0.89189</cdr:y>
    </cdr:to>
    <cdr:sp macro="" textlink="">
      <cdr:nvSpPr>
        <cdr:cNvPr id="6" name="Parentesi graffa chiusa 5"/>
        <cdr:cNvSpPr/>
      </cdr:nvSpPr>
      <cdr:spPr bwMode="auto">
        <a:xfrm xmlns:a="http://schemas.openxmlformats.org/drawingml/2006/main">
          <a:off x="936104" y="3600400"/>
          <a:ext cx="432063" cy="1152128"/>
        </a:xfrm>
        <a:prstGeom xmlns:a="http://schemas.openxmlformats.org/drawingml/2006/main" prst="rightBrace">
          <a:avLst/>
        </a:prstGeom>
        <a:noFill xmlns:a="http://schemas.openxmlformats.org/drawingml/2006/main"/>
        <a:ln xmlns:a="http://schemas.openxmlformats.org/drawingml/2006/main" w="25400" cap="flat" cmpd="sng" algn="ctr">
          <a:solidFill>
            <a:sysClr val="windowText" lastClr="000000"/>
          </a:solidFill>
          <a:prstDash val="solid"/>
          <a:round/>
          <a:headEnd type="none" w="med" len="med"/>
          <a:tailEnd type="none" w="med" len="med"/>
        </a:ln>
        <a:effectLst xmlns:a="http://schemas.openxmlformats.org/drawingml/2006/main"/>
      </cdr:spPr>
      <cdr:txBody>
        <a:bodyPr xmlns:a="http://schemas.openxmlformats.org/drawingml/2006/main" vert="horz" wrap="square" lIns="0" tIns="0" rIns="0" bIns="0" numCol="1" anchor="t" anchorCtr="0" compatLnSpc="1">
          <a:prstTxWarp prst="textNoShape">
            <a:avLst/>
          </a:prstTxWarp>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endParaRPr lang="it-IT"/>
        </a:p>
      </cdr:txBody>
    </cdr:sp>
  </cdr:relSizeAnchor>
  <cdr:relSizeAnchor xmlns:cdr="http://schemas.openxmlformats.org/drawingml/2006/chartDrawing">
    <cdr:from>
      <cdr:x>0.8169</cdr:x>
      <cdr:y>0.05405</cdr:y>
    </cdr:from>
    <cdr:to>
      <cdr:x>0.90141</cdr:x>
      <cdr:y>0.2973</cdr:y>
    </cdr:to>
    <cdr:sp macro="" textlink="">
      <cdr:nvSpPr>
        <cdr:cNvPr id="10" name="Parentesi graffa chiusa 9"/>
        <cdr:cNvSpPr/>
      </cdr:nvSpPr>
      <cdr:spPr bwMode="auto">
        <a:xfrm xmlns:a="http://schemas.openxmlformats.org/drawingml/2006/main">
          <a:off x="4176457" y="288032"/>
          <a:ext cx="432055" cy="1296144"/>
        </a:xfrm>
        <a:prstGeom xmlns:a="http://schemas.openxmlformats.org/drawingml/2006/main" prst="rightBrace">
          <a:avLst/>
        </a:prstGeom>
        <a:noFill xmlns:a="http://schemas.openxmlformats.org/drawingml/2006/main"/>
        <a:ln xmlns:a="http://schemas.openxmlformats.org/drawingml/2006/main" w="25400" cap="flat" cmpd="sng" algn="ctr">
          <a:solidFill>
            <a:sysClr val="windowText" lastClr="000000"/>
          </a:solidFill>
          <a:prstDash val="solid"/>
          <a:round/>
          <a:headEnd type="none" w="med" len="med"/>
          <a:tailEnd type="none" w="med" len="med"/>
        </a:ln>
        <a:effectLst xmlns:a="http://schemas.openxmlformats.org/drawingml/2006/main"/>
      </cdr:spPr>
      <cdr:txBody>
        <a:bodyPr xmlns:a="http://schemas.openxmlformats.org/drawingml/2006/main" vert="horz" wrap="square" lIns="0" tIns="0" rIns="0" bIns="0" numCol="1" anchor="t" anchorCtr="0" compatLnSpc="1">
          <a:prstTxWarp prst="textNoShape">
            <a:avLst/>
          </a:prstTxWarp>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endParaRPr lang="it-IT"/>
        </a:p>
      </cdr:txBody>
    </cdr:sp>
  </cdr:relSizeAnchor>
</c:userShapes>
</file>

<file path=ppt/drawings/drawing2.xml><?xml version="1.0" encoding="utf-8"?>
<c:userShapes xmlns:c="http://schemas.openxmlformats.org/drawingml/2006/chart">
  <cdr:relSizeAnchor xmlns:cdr="http://schemas.openxmlformats.org/drawingml/2006/chartDrawing">
    <cdr:from>
      <cdr:x>0.12992</cdr:x>
      <cdr:y>0.0992</cdr:y>
    </cdr:from>
    <cdr:to>
      <cdr:x>0.2938</cdr:x>
      <cdr:y>0.13663</cdr:y>
    </cdr:to>
    <cdr:sp macro="" textlink="">
      <cdr:nvSpPr>
        <cdr:cNvPr id="2" name="Rettangolo 1"/>
        <cdr:cNvSpPr/>
      </cdr:nvSpPr>
      <cdr:spPr>
        <a:xfrm xmlns:a="http://schemas.openxmlformats.org/drawingml/2006/main">
          <a:off x="608072" y="350004"/>
          <a:ext cx="767080" cy="132080"/>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it-IT"/>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45659" cy="496332"/>
          </a:xfrm>
          <a:prstGeom prst="rect">
            <a:avLst/>
          </a:prstGeom>
        </p:spPr>
        <p:txBody>
          <a:bodyPr vert="horz" lIns="91432" tIns="45716" rIns="91432" bIns="45716" rtlCol="0"/>
          <a:lstStyle>
            <a:lvl1pPr algn="l">
              <a:defRPr sz="1200"/>
            </a:lvl1pPr>
          </a:lstStyle>
          <a:p>
            <a:endParaRPr lang="fr-FR"/>
          </a:p>
        </p:txBody>
      </p:sp>
      <p:sp>
        <p:nvSpPr>
          <p:cNvPr id="3" name="Espace réservé de la date 2"/>
          <p:cNvSpPr>
            <a:spLocks noGrp="1"/>
          </p:cNvSpPr>
          <p:nvPr>
            <p:ph type="dt" idx="1"/>
          </p:nvPr>
        </p:nvSpPr>
        <p:spPr>
          <a:xfrm>
            <a:off x="3850444" y="1"/>
            <a:ext cx="2945659" cy="496332"/>
          </a:xfrm>
          <a:prstGeom prst="rect">
            <a:avLst/>
          </a:prstGeom>
        </p:spPr>
        <p:txBody>
          <a:bodyPr vert="horz" lIns="91432" tIns="45716" rIns="91432" bIns="45716" rtlCol="0"/>
          <a:lstStyle>
            <a:lvl1pPr algn="r">
              <a:defRPr sz="1200"/>
            </a:lvl1pPr>
          </a:lstStyle>
          <a:p>
            <a:fld id="{E1E7CA44-1B37-4C52-8E27-1D7E28F2E81D}" type="datetimeFigureOut">
              <a:rPr lang="fr-FR" smtClean="0"/>
              <a:pPr/>
              <a:t>29/09/2016</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2" tIns="45716" rIns="91432" bIns="45716" rtlCol="0" anchor="ctr"/>
          <a:lstStyle/>
          <a:p>
            <a:endParaRPr lang="fr-FR"/>
          </a:p>
        </p:txBody>
      </p:sp>
      <p:sp>
        <p:nvSpPr>
          <p:cNvPr id="5" name="Espace réservé des commentaires 4"/>
          <p:cNvSpPr>
            <a:spLocks noGrp="1"/>
          </p:cNvSpPr>
          <p:nvPr>
            <p:ph type="body" sz="quarter" idx="3"/>
          </p:nvPr>
        </p:nvSpPr>
        <p:spPr>
          <a:xfrm>
            <a:off x="679768" y="4715155"/>
            <a:ext cx="5438140" cy="4466987"/>
          </a:xfrm>
          <a:prstGeom prst="rect">
            <a:avLst/>
          </a:prstGeom>
        </p:spPr>
        <p:txBody>
          <a:bodyPr vert="horz" lIns="91432" tIns="45716" rIns="91432" bIns="45716"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1" y="9428585"/>
            <a:ext cx="2945659" cy="496332"/>
          </a:xfrm>
          <a:prstGeom prst="rect">
            <a:avLst/>
          </a:prstGeom>
        </p:spPr>
        <p:txBody>
          <a:bodyPr vert="horz" lIns="91432" tIns="45716" rIns="91432" bIns="45716"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4" y="9428585"/>
            <a:ext cx="2945659" cy="496332"/>
          </a:xfrm>
          <a:prstGeom prst="rect">
            <a:avLst/>
          </a:prstGeom>
        </p:spPr>
        <p:txBody>
          <a:bodyPr vert="horz" lIns="91432" tIns="45716" rIns="91432" bIns="45716" rtlCol="0" anchor="b"/>
          <a:lstStyle>
            <a:lvl1pPr algn="r">
              <a:defRPr sz="1200"/>
            </a:lvl1pPr>
          </a:lstStyle>
          <a:p>
            <a:fld id="{5F80DD17-1A11-407F-BF3A-A90B1D25BC00}" type="slidenum">
              <a:rPr lang="fr-FR" smtClean="0"/>
              <a:pPr/>
              <a:t>‹N›</a:t>
            </a:fld>
            <a:endParaRPr lang="fr-FR"/>
          </a:p>
        </p:txBody>
      </p:sp>
    </p:spTree>
    <p:extLst>
      <p:ext uri="{BB962C8B-B14F-4D97-AF65-F5344CB8AC3E}">
        <p14:creationId xmlns:p14="http://schemas.microsoft.com/office/powerpoint/2010/main" val="3974422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742708" indent="-285657" eaLnBrk="0" hangingPunct="0">
              <a:defRPr sz="2400">
                <a:solidFill>
                  <a:schemeClr val="tx1"/>
                </a:solidFill>
                <a:latin typeface="Arial" charset="0"/>
                <a:cs typeface="Arial" charset="0"/>
              </a:defRPr>
            </a:lvl2pPr>
            <a:lvl3pPr marL="1142627" indent="-228525" eaLnBrk="0" hangingPunct="0">
              <a:defRPr sz="2400">
                <a:solidFill>
                  <a:schemeClr val="tx1"/>
                </a:solidFill>
                <a:latin typeface="Arial" charset="0"/>
                <a:cs typeface="Arial" charset="0"/>
              </a:defRPr>
            </a:lvl3pPr>
            <a:lvl4pPr marL="1599677" indent="-228525" eaLnBrk="0" hangingPunct="0">
              <a:defRPr sz="2400">
                <a:solidFill>
                  <a:schemeClr val="tx1"/>
                </a:solidFill>
                <a:latin typeface="Arial" charset="0"/>
                <a:cs typeface="Arial" charset="0"/>
              </a:defRPr>
            </a:lvl4pPr>
            <a:lvl5pPr marL="2056728" indent="-228525" eaLnBrk="0" hangingPunct="0">
              <a:defRPr sz="2400">
                <a:solidFill>
                  <a:schemeClr val="tx1"/>
                </a:solidFill>
                <a:latin typeface="Arial" charset="0"/>
                <a:cs typeface="Arial" charset="0"/>
              </a:defRPr>
            </a:lvl5pPr>
            <a:lvl6pPr marL="2513779" indent="-228525" eaLnBrk="0" fontAlgn="base" hangingPunct="0">
              <a:spcBef>
                <a:spcPct val="0"/>
              </a:spcBef>
              <a:spcAft>
                <a:spcPct val="0"/>
              </a:spcAft>
              <a:defRPr sz="2400">
                <a:solidFill>
                  <a:schemeClr val="tx1"/>
                </a:solidFill>
                <a:latin typeface="Arial" charset="0"/>
                <a:cs typeface="Arial" charset="0"/>
              </a:defRPr>
            </a:lvl6pPr>
            <a:lvl7pPr marL="2970830" indent="-228525" eaLnBrk="0" fontAlgn="base" hangingPunct="0">
              <a:spcBef>
                <a:spcPct val="0"/>
              </a:spcBef>
              <a:spcAft>
                <a:spcPct val="0"/>
              </a:spcAft>
              <a:defRPr sz="2400">
                <a:solidFill>
                  <a:schemeClr val="tx1"/>
                </a:solidFill>
                <a:latin typeface="Arial" charset="0"/>
                <a:cs typeface="Arial" charset="0"/>
              </a:defRPr>
            </a:lvl7pPr>
            <a:lvl8pPr marL="3427880" indent="-228525" eaLnBrk="0" fontAlgn="base" hangingPunct="0">
              <a:spcBef>
                <a:spcPct val="0"/>
              </a:spcBef>
              <a:spcAft>
                <a:spcPct val="0"/>
              </a:spcAft>
              <a:defRPr sz="2400">
                <a:solidFill>
                  <a:schemeClr val="tx1"/>
                </a:solidFill>
                <a:latin typeface="Arial" charset="0"/>
                <a:cs typeface="Arial" charset="0"/>
              </a:defRPr>
            </a:lvl8pPr>
            <a:lvl9pPr marL="3884931" indent="-228525" eaLnBrk="0" fontAlgn="base" hangingPunct="0">
              <a:spcBef>
                <a:spcPct val="0"/>
              </a:spcBef>
              <a:spcAft>
                <a:spcPct val="0"/>
              </a:spcAft>
              <a:defRPr sz="2400">
                <a:solidFill>
                  <a:schemeClr val="tx1"/>
                </a:solidFill>
                <a:latin typeface="Arial" charset="0"/>
                <a:cs typeface="Arial" charset="0"/>
              </a:defRPr>
            </a:lvl9pPr>
          </a:lstStyle>
          <a:p>
            <a:pPr eaLnBrk="1" hangingPunct="1"/>
            <a:fld id="{FFA02964-CB99-4806-87F9-AB9C84B40510}" type="slidenum">
              <a:rPr lang="it-IT" sz="1200">
                <a:latin typeface="Times New Roman" pitchFamily="18" charset="0"/>
              </a:rPr>
              <a:pPr eaLnBrk="1" hangingPunct="1"/>
              <a:t>13</a:t>
            </a:fld>
            <a:endParaRPr lang="it-IT" sz="1200" dirty="0">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sz="2400" dirty="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Calibri" pitchFamily="34" charset="0"/>
                <a:cs typeface="Arial" charset="0"/>
              </a:defRPr>
            </a:lvl1pPr>
            <a:lvl2pPr marL="776435" indent="-298629" eaLnBrk="0" hangingPunct="0">
              <a:defRPr sz="2100">
                <a:solidFill>
                  <a:schemeClr val="tx1"/>
                </a:solidFill>
                <a:latin typeface="Calibri" pitchFamily="34" charset="0"/>
                <a:cs typeface="Arial" charset="0"/>
              </a:defRPr>
            </a:lvl2pPr>
            <a:lvl3pPr marL="1194517" indent="-238904" eaLnBrk="0" hangingPunct="0">
              <a:defRPr sz="2100">
                <a:solidFill>
                  <a:schemeClr val="tx1"/>
                </a:solidFill>
                <a:latin typeface="Calibri" pitchFamily="34" charset="0"/>
                <a:cs typeface="Arial" charset="0"/>
              </a:defRPr>
            </a:lvl3pPr>
            <a:lvl4pPr marL="1672324" indent="-238904" eaLnBrk="0" hangingPunct="0">
              <a:defRPr sz="2100">
                <a:solidFill>
                  <a:schemeClr val="tx1"/>
                </a:solidFill>
                <a:latin typeface="Calibri" pitchFamily="34" charset="0"/>
                <a:cs typeface="Arial" charset="0"/>
              </a:defRPr>
            </a:lvl4pPr>
            <a:lvl5pPr marL="2150130" indent="-238904" eaLnBrk="0" hangingPunct="0">
              <a:defRPr sz="2100">
                <a:solidFill>
                  <a:schemeClr val="tx1"/>
                </a:solidFill>
                <a:latin typeface="Calibri" pitchFamily="34" charset="0"/>
                <a:cs typeface="Arial" charset="0"/>
              </a:defRPr>
            </a:lvl5pPr>
            <a:lvl6pPr marL="2627937" indent="-238904" eaLnBrk="0" fontAlgn="base" hangingPunct="0">
              <a:spcBef>
                <a:spcPct val="0"/>
              </a:spcBef>
              <a:spcAft>
                <a:spcPct val="0"/>
              </a:spcAft>
              <a:defRPr sz="2100">
                <a:solidFill>
                  <a:schemeClr val="tx1"/>
                </a:solidFill>
                <a:latin typeface="Calibri" pitchFamily="34" charset="0"/>
                <a:cs typeface="Arial" charset="0"/>
              </a:defRPr>
            </a:lvl6pPr>
            <a:lvl7pPr marL="3105743" indent="-238904" eaLnBrk="0" fontAlgn="base" hangingPunct="0">
              <a:spcBef>
                <a:spcPct val="0"/>
              </a:spcBef>
              <a:spcAft>
                <a:spcPct val="0"/>
              </a:spcAft>
              <a:defRPr sz="2100">
                <a:solidFill>
                  <a:schemeClr val="tx1"/>
                </a:solidFill>
                <a:latin typeface="Calibri" pitchFamily="34" charset="0"/>
                <a:cs typeface="Arial" charset="0"/>
              </a:defRPr>
            </a:lvl7pPr>
            <a:lvl8pPr marL="3583550" indent="-238904" eaLnBrk="0" fontAlgn="base" hangingPunct="0">
              <a:spcBef>
                <a:spcPct val="0"/>
              </a:spcBef>
              <a:spcAft>
                <a:spcPct val="0"/>
              </a:spcAft>
              <a:defRPr sz="2100">
                <a:solidFill>
                  <a:schemeClr val="tx1"/>
                </a:solidFill>
                <a:latin typeface="Calibri" pitchFamily="34" charset="0"/>
                <a:cs typeface="Arial" charset="0"/>
              </a:defRPr>
            </a:lvl8pPr>
            <a:lvl9pPr marL="4061356" indent="-238904" eaLnBrk="0" fontAlgn="base" hangingPunct="0">
              <a:spcBef>
                <a:spcPct val="0"/>
              </a:spcBef>
              <a:spcAft>
                <a:spcPct val="0"/>
              </a:spcAft>
              <a:defRPr sz="2100">
                <a:solidFill>
                  <a:schemeClr val="tx1"/>
                </a:solidFill>
                <a:latin typeface="Calibri" pitchFamily="34" charset="0"/>
                <a:cs typeface="Arial" charset="0"/>
              </a:defRPr>
            </a:lvl9pPr>
          </a:lstStyle>
          <a:p>
            <a:pPr eaLnBrk="1" hangingPunct="1"/>
            <a:fld id="{3192C299-06D7-4638-BA15-12C73490D979}" type="slidenum">
              <a:rPr lang="fr-FR" sz="1300"/>
              <a:pPr eaLnBrk="1" hangingPunct="1"/>
              <a:t>30</a:t>
            </a:fld>
            <a:endParaRPr lang="fr-FR" sz="13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5F80DD17-1A11-407F-BF3A-A90B1D25BC00}" type="slidenum">
              <a:rPr lang="fr-FR" smtClean="0"/>
              <a:pPr/>
              <a:t>40</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5865" indent="-286872" eaLnBrk="0" hangingPunct="0">
              <a:defRPr sz="2400">
                <a:solidFill>
                  <a:schemeClr val="tx1"/>
                </a:solidFill>
                <a:latin typeface="Arial" charset="0"/>
                <a:cs typeface="Arial" charset="0"/>
              </a:defRPr>
            </a:lvl2pPr>
            <a:lvl3pPr marL="1147484" indent="-229496" eaLnBrk="0" hangingPunct="0">
              <a:defRPr sz="2400">
                <a:solidFill>
                  <a:schemeClr val="tx1"/>
                </a:solidFill>
                <a:latin typeface="Arial" charset="0"/>
                <a:cs typeface="Arial" charset="0"/>
              </a:defRPr>
            </a:lvl3pPr>
            <a:lvl4pPr marL="1606478" indent="-229496" eaLnBrk="0" hangingPunct="0">
              <a:defRPr sz="2400">
                <a:solidFill>
                  <a:schemeClr val="tx1"/>
                </a:solidFill>
                <a:latin typeface="Arial" charset="0"/>
                <a:cs typeface="Arial" charset="0"/>
              </a:defRPr>
            </a:lvl4pPr>
            <a:lvl5pPr marL="2065472" indent="-229496" eaLnBrk="0" hangingPunct="0">
              <a:defRPr sz="2400">
                <a:solidFill>
                  <a:schemeClr val="tx1"/>
                </a:solidFill>
                <a:latin typeface="Arial" charset="0"/>
                <a:cs typeface="Arial" charset="0"/>
              </a:defRPr>
            </a:lvl5pPr>
            <a:lvl6pPr marL="2524465" indent="-229496" eaLnBrk="0" fontAlgn="base" hangingPunct="0">
              <a:spcBef>
                <a:spcPct val="0"/>
              </a:spcBef>
              <a:spcAft>
                <a:spcPct val="0"/>
              </a:spcAft>
              <a:defRPr sz="2400">
                <a:solidFill>
                  <a:schemeClr val="tx1"/>
                </a:solidFill>
                <a:latin typeface="Arial" charset="0"/>
                <a:cs typeface="Arial" charset="0"/>
              </a:defRPr>
            </a:lvl6pPr>
            <a:lvl7pPr marL="2983460" indent="-229496" eaLnBrk="0" fontAlgn="base" hangingPunct="0">
              <a:spcBef>
                <a:spcPct val="0"/>
              </a:spcBef>
              <a:spcAft>
                <a:spcPct val="0"/>
              </a:spcAft>
              <a:defRPr sz="2400">
                <a:solidFill>
                  <a:schemeClr val="tx1"/>
                </a:solidFill>
                <a:latin typeface="Arial" charset="0"/>
                <a:cs typeface="Arial" charset="0"/>
              </a:defRPr>
            </a:lvl7pPr>
            <a:lvl8pPr marL="3442453" indent="-229496" eaLnBrk="0" fontAlgn="base" hangingPunct="0">
              <a:spcBef>
                <a:spcPct val="0"/>
              </a:spcBef>
              <a:spcAft>
                <a:spcPct val="0"/>
              </a:spcAft>
              <a:defRPr sz="2400">
                <a:solidFill>
                  <a:schemeClr val="tx1"/>
                </a:solidFill>
                <a:latin typeface="Arial" charset="0"/>
                <a:cs typeface="Arial" charset="0"/>
              </a:defRPr>
            </a:lvl8pPr>
            <a:lvl9pPr marL="3901446" indent="-229496" eaLnBrk="0" fontAlgn="base" hangingPunct="0">
              <a:spcBef>
                <a:spcPct val="0"/>
              </a:spcBef>
              <a:spcAft>
                <a:spcPct val="0"/>
              </a:spcAft>
              <a:defRPr sz="2400">
                <a:solidFill>
                  <a:schemeClr val="tx1"/>
                </a:solidFill>
                <a:latin typeface="Arial" charset="0"/>
                <a:cs typeface="Arial" charset="0"/>
              </a:defRPr>
            </a:lvl9pPr>
          </a:lstStyle>
          <a:p>
            <a:pPr eaLnBrk="1" hangingPunct="1"/>
            <a:fld id="{7B8442FD-5C3F-4F14-9E63-C3D4B5C45501}" type="slidenum">
              <a:rPr lang="it-IT" sz="1200">
                <a:latin typeface="Times New Roman" pitchFamily="18" charset="0"/>
              </a:rPr>
              <a:pPr eaLnBrk="1" hangingPunct="1"/>
              <a:t>42</a:t>
            </a:fld>
            <a:endParaRPr lang="it-IT" sz="1200" dirty="0">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742708" indent="-285657" eaLnBrk="0" hangingPunct="0">
              <a:defRPr sz="2400">
                <a:solidFill>
                  <a:schemeClr val="tx1"/>
                </a:solidFill>
                <a:latin typeface="Arial" charset="0"/>
                <a:cs typeface="Arial" charset="0"/>
              </a:defRPr>
            </a:lvl2pPr>
            <a:lvl3pPr marL="1142627" indent="-228525" eaLnBrk="0" hangingPunct="0">
              <a:defRPr sz="2400">
                <a:solidFill>
                  <a:schemeClr val="tx1"/>
                </a:solidFill>
                <a:latin typeface="Arial" charset="0"/>
                <a:cs typeface="Arial" charset="0"/>
              </a:defRPr>
            </a:lvl3pPr>
            <a:lvl4pPr marL="1599677" indent="-228525" eaLnBrk="0" hangingPunct="0">
              <a:defRPr sz="2400">
                <a:solidFill>
                  <a:schemeClr val="tx1"/>
                </a:solidFill>
                <a:latin typeface="Arial" charset="0"/>
                <a:cs typeface="Arial" charset="0"/>
              </a:defRPr>
            </a:lvl4pPr>
            <a:lvl5pPr marL="2056728" indent="-228525" eaLnBrk="0" hangingPunct="0">
              <a:defRPr sz="2400">
                <a:solidFill>
                  <a:schemeClr val="tx1"/>
                </a:solidFill>
                <a:latin typeface="Arial" charset="0"/>
                <a:cs typeface="Arial" charset="0"/>
              </a:defRPr>
            </a:lvl5pPr>
            <a:lvl6pPr marL="2513779" indent="-228525" eaLnBrk="0" fontAlgn="base" hangingPunct="0">
              <a:spcBef>
                <a:spcPct val="0"/>
              </a:spcBef>
              <a:spcAft>
                <a:spcPct val="0"/>
              </a:spcAft>
              <a:defRPr sz="2400">
                <a:solidFill>
                  <a:schemeClr val="tx1"/>
                </a:solidFill>
                <a:latin typeface="Arial" charset="0"/>
                <a:cs typeface="Arial" charset="0"/>
              </a:defRPr>
            </a:lvl6pPr>
            <a:lvl7pPr marL="2970830" indent="-228525" eaLnBrk="0" fontAlgn="base" hangingPunct="0">
              <a:spcBef>
                <a:spcPct val="0"/>
              </a:spcBef>
              <a:spcAft>
                <a:spcPct val="0"/>
              </a:spcAft>
              <a:defRPr sz="2400">
                <a:solidFill>
                  <a:schemeClr val="tx1"/>
                </a:solidFill>
                <a:latin typeface="Arial" charset="0"/>
                <a:cs typeface="Arial" charset="0"/>
              </a:defRPr>
            </a:lvl7pPr>
            <a:lvl8pPr marL="3427880" indent="-228525" eaLnBrk="0" fontAlgn="base" hangingPunct="0">
              <a:spcBef>
                <a:spcPct val="0"/>
              </a:spcBef>
              <a:spcAft>
                <a:spcPct val="0"/>
              </a:spcAft>
              <a:defRPr sz="2400">
                <a:solidFill>
                  <a:schemeClr val="tx1"/>
                </a:solidFill>
                <a:latin typeface="Arial" charset="0"/>
                <a:cs typeface="Arial" charset="0"/>
              </a:defRPr>
            </a:lvl8pPr>
            <a:lvl9pPr marL="3884931" indent="-228525" eaLnBrk="0" fontAlgn="base" hangingPunct="0">
              <a:spcBef>
                <a:spcPct val="0"/>
              </a:spcBef>
              <a:spcAft>
                <a:spcPct val="0"/>
              </a:spcAft>
              <a:defRPr sz="2400">
                <a:solidFill>
                  <a:schemeClr val="tx1"/>
                </a:solidFill>
                <a:latin typeface="Arial" charset="0"/>
                <a:cs typeface="Arial" charset="0"/>
              </a:defRPr>
            </a:lvl9pPr>
          </a:lstStyle>
          <a:p>
            <a:pPr eaLnBrk="1" hangingPunct="1"/>
            <a:fld id="{FFA02964-CB99-4806-87F9-AB9C84B40510}" type="slidenum">
              <a:rPr lang="it-IT" sz="1200">
                <a:latin typeface="Times New Roman" pitchFamily="18" charset="0"/>
              </a:rPr>
              <a:pPr eaLnBrk="1" hangingPunct="1"/>
              <a:t>14</a:t>
            </a:fld>
            <a:endParaRPr lang="it-IT" sz="1200" dirty="0">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sz="2400" dirty="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742708" indent="-285657" eaLnBrk="0" hangingPunct="0">
              <a:defRPr sz="2400">
                <a:solidFill>
                  <a:schemeClr val="tx1"/>
                </a:solidFill>
                <a:latin typeface="Arial" charset="0"/>
                <a:cs typeface="Arial" charset="0"/>
              </a:defRPr>
            </a:lvl2pPr>
            <a:lvl3pPr marL="1142627" indent="-228525" eaLnBrk="0" hangingPunct="0">
              <a:defRPr sz="2400">
                <a:solidFill>
                  <a:schemeClr val="tx1"/>
                </a:solidFill>
                <a:latin typeface="Arial" charset="0"/>
                <a:cs typeface="Arial" charset="0"/>
              </a:defRPr>
            </a:lvl3pPr>
            <a:lvl4pPr marL="1599677" indent="-228525" eaLnBrk="0" hangingPunct="0">
              <a:defRPr sz="2400">
                <a:solidFill>
                  <a:schemeClr val="tx1"/>
                </a:solidFill>
                <a:latin typeface="Arial" charset="0"/>
                <a:cs typeface="Arial" charset="0"/>
              </a:defRPr>
            </a:lvl4pPr>
            <a:lvl5pPr marL="2056728" indent="-228525" eaLnBrk="0" hangingPunct="0">
              <a:defRPr sz="2400">
                <a:solidFill>
                  <a:schemeClr val="tx1"/>
                </a:solidFill>
                <a:latin typeface="Arial" charset="0"/>
                <a:cs typeface="Arial" charset="0"/>
              </a:defRPr>
            </a:lvl5pPr>
            <a:lvl6pPr marL="2513779" indent="-228525" eaLnBrk="0" fontAlgn="base" hangingPunct="0">
              <a:spcBef>
                <a:spcPct val="0"/>
              </a:spcBef>
              <a:spcAft>
                <a:spcPct val="0"/>
              </a:spcAft>
              <a:defRPr sz="2400">
                <a:solidFill>
                  <a:schemeClr val="tx1"/>
                </a:solidFill>
                <a:latin typeface="Arial" charset="0"/>
                <a:cs typeface="Arial" charset="0"/>
              </a:defRPr>
            </a:lvl6pPr>
            <a:lvl7pPr marL="2970830" indent="-228525" eaLnBrk="0" fontAlgn="base" hangingPunct="0">
              <a:spcBef>
                <a:spcPct val="0"/>
              </a:spcBef>
              <a:spcAft>
                <a:spcPct val="0"/>
              </a:spcAft>
              <a:defRPr sz="2400">
                <a:solidFill>
                  <a:schemeClr val="tx1"/>
                </a:solidFill>
                <a:latin typeface="Arial" charset="0"/>
                <a:cs typeface="Arial" charset="0"/>
              </a:defRPr>
            </a:lvl7pPr>
            <a:lvl8pPr marL="3427880" indent="-228525" eaLnBrk="0" fontAlgn="base" hangingPunct="0">
              <a:spcBef>
                <a:spcPct val="0"/>
              </a:spcBef>
              <a:spcAft>
                <a:spcPct val="0"/>
              </a:spcAft>
              <a:defRPr sz="2400">
                <a:solidFill>
                  <a:schemeClr val="tx1"/>
                </a:solidFill>
                <a:latin typeface="Arial" charset="0"/>
                <a:cs typeface="Arial" charset="0"/>
              </a:defRPr>
            </a:lvl8pPr>
            <a:lvl9pPr marL="3884931" indent="-228525" eaLnBrk="0" fontAlgn="base" hangingPunct="0">
              <a:spcBef>
                <a:spcPct val="0"/>
              </a:spcBef>
              <a:spcAft>
                <a:spcPct val="0"/>
              </a:spcAft>
              <a:defRPr sz="2400">
                <a:solidFill>
                  <a:schemeClr val="tx1"/>
                </a:solidFill>
                <a:latin typeface="Arial" charset="0"/>
                <a:cs typeface="Arial" charset="0"/>
              </a:defRPr>
            </a:lvl9pPr>
          </a:lstStyle>
          <a:p>
            <a:pPr eaLnBrk="1" hangingPunct="1"/>
            <a:fld id="{FFA02964-CB99-4806-87F9-AB9C84B40510}" type="slidenum">
              <a:rPr lang="it-IT" sz="1200">
                <a:latin typeface="Times New Roman" pitchFamily="18" charset="0"/>
              </a:rPr>
              <a:pPr eaLnBrk="1" hangingPunct="1"/>
              <a:t>15</a:t>
            </a:fld>
            <a:endParaRPr lang="it-IT" sz="1200" dirty="0">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sz="2400" dirty="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742708" indent="-285657" eaLnBrk="0" hangingPunct="0">
              <a:defRPr sz="2400">
                <a:solidFill>
                  <a:schemeClr val="tx1"/>
                </a:solidFill>
                <a:latin typeface="Arial" charset="0"/>
                <a:cs typeface="Arial" charset="0"/>
              </a:defRPr>
            </a:lvl2pPr>
            <a:lvl3pPr marL="1142627" indent="-228525" eaLnBrk="0" hangingPunct="0">
              <a:defRPr sz="2400">
                <a:solidFill>
                  <a:schemeClr val="tx1"/>
                </a:solidFill>
                <a:latin typeface="Arial" charset="0"/>
                <a:cs typeface="Arial" charset="0"/>
              </a:defRPr>
            </a:lvl3pPr>
            <a:lvl4pPr marL="1599677" indent="-228525" eaLnBrk="0" hangingPunct="0">
              <a:defRPr sz="2400">
                <a:solidFill>
                  <a:schemeClr val="tx1"/>
                </a:solidFill>
                <a:latin typeface="Arial" charset="0"/>
                <a:cs typeface="Arial" charset="0"/>
              </a:defRPr>
            </a:lvl4pPr>
            <a:lvl5pPr marL="2056728" indent="-228525" eaLnBrk="0" hangingPunct="0">
              <a:defRPr sz="2400">
                <a:solidFill>
                  <a:schemeClr val="tx1"/>
                </a:solidFill>
                <a:latin typeface="Arial" charset="0"/>
                <a:cs typeface="Arial" charset="0"/>
              </a:defRPr>
            </a:lvl5pPr>
            <a:lvl6pPr marL="2513779" indent="-228525" eaLnBrk="0" fontAlgn="base" hangingPunct="0">
              <a:spcBef>
                <a:spcPct val="0"/>
              </a:spcBef>
              <a:spcAft>
                <a:spcPct val="0"/>
              </a:spcAft>
              <a:defRPr sz="2400">
                <a:solidFill>
                  <a:schemeClr val="tx1"/>
                </a:solidFill>
                <a:latin typeface="Arial" charset="0"/>
                <a:cs typeface="Arial" charset="0"/>
              </a:defRPr>
            </a:lvl6pPr>
            <a:lvl7pPr marL="2970830" indent="-228525" eaLnBrk="0" fontAlgn="base" hangingPunct="0">
              <a:spcBef>
                <a:spcPct val="0"/>
              </a:spcBef>
              <a:spcAft>
                <a:spcPct val="0"/>
              </a:spcAft>
              <a:defRPr sz="2400">
                <a:solidFill>
                  <a:schemeClr val="tx1"/>
                </a:solidFill>
                <a:latin typeface="Arial" charset="0"/>
                <a:cs typeface="Arial" charset="0"/>
              </a:defRPr>
            </a:lvl7pPr>
            <a:lvl8pPr marL="3427880" indent="-228525" eaLnBrk="0" fontAlgn="base" hangingPunct="0">
              <a:spcBef>
                <a:spcPct val="0"/>
              </a:spcBef>
              <a:spcAft>
                <a:spcPct val="0"/>
              </a:spcAft>
              <a:defRPr sz="2400">
                <a:solidFill>
                  <a:schemeClr val="tx1"/>
                </a:solidFill>
                <a:latin typeface="Arial" charset="0"/>
                <a:cs typeface="Arial" charset="0"/>
              </a:defRPr>
            </a:lvl8pPr>
            <a:lvl9pPr marL="3884931" indent="-228525" eaLnBrk="0" fontAlgn="base" hangingPunct="0">
              <a:spcBef>
                <a:spcPct val="0"/>
              </a:spcBef>
              <a:spcAft>
                <a:spcPct val="0"/>
              </a:spcAft>
              <a:defRPr sz="2400">
                <a:solidFill>
                  <a:schemeClr val="tx1"/>
                </a:solidFill>
                <a:latin typeface="Arial" charset="0"/>
                <a:cs typeface="Arial" charset="0"/>
              </a:defRPr>
            </a:lvl9pPr>
          </a:lstStyle>
          <a:p>
            <a:pPr eaLnBrk="1" hangingPunct="1"/>
            <a:fld id="{FFA02964-CB99-4806-87F9-AB9C84B40510}" type="slidenum">
              <a:rPr lang="it-IT" sz="1200">
                <a:latin typeface="Times New Roman" pitchFamily="18" charset="0"/>
              </a:rPr>
              <a:pPr eaLnBrk="1" hangingPunct="1"/>
              <a:t>16</a:t>
            </a:fld>
            <a:endParaRPr lang="it-IT" sz="1200" dirty="0">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sz="2400" dirty="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742708" indent="-285657" eaLnBrk="0" hangingPunct="0">
              <a:defRPr sz="2400">
                <a:solidFill>
                  <a:schemeClr val="tx1"/>
                </a:solidFill>
                <a:latin typeface="Arial" charset="0"/>
                <a:cs typeface="Arial" charset="0"/>
              </a:defRPr>
            </a:lvl2pPr>
            <a:lvl3pPr marL="1142627" indent="-228525" eaLnBrk="0" hangingPunct="0">
              <a:defRPr sz="2400">
                <a:solidFill>
                  <a:schemeClr val="tx1"/>
                </a:solidFill>
                <a:latin typeface="Arial" charset="0"/>
                <a:cs typeface="Arial" charset="0"/>
              </a:defRPr>
            </a:lvl3pPr>
            <a:lvl4pPr marL="1599677" indent="-228525" eaLnBrk="0" hangingPunct="0">
              <a:defRPr sz="2400">
                <a:solidFill>
                  <a:schemeClr val="tx1"/>
                </a:solidFill>
                <a:latin typeface="Arial" charset="0"/>
                <a:cs typeface="Arial" charset="0"/>
              </a:defRPr>
            </a:lvl4pPr>
            <a:lvl5pPr marL="2056728" indent="-228525" eaLnBrk="0" hangingPunct="0">
              <a:defRPr sz="2400">
                <a:solidFill>
                  <a:schemeClr val="tx1"/>
                </a:solidFill>
                <a:latin typeface="Arial" charset="0"/>
                <a:cs typeface="Arial" charset="0"/>
              </a:defRPr>
            </a:lvl5pPr>
            <a:lvl6pPr marL="2513779" indent="-228525" eaLnBrk="0" fontAlgn="base" hangingPunct="0">
              <a:spcBef>
                <a:spcPct val="0"/>
              </a:spcBef>
              <a:spcAft>
                <a:spcPct val="0"/>
              </a:spcAft>
              <a:defRPr sz="2400">
                <a:solidFill>
                  <a:schemeClr val="tx1"/>
                </a:solidFill>
                <a:latin typeface="Arial" charset="0"/>
                <a:cs typeface="Arial" charset="0"/>
              </a:defRPr>
            </a:lvl6pPr>
            <a:lvl7pPr marL="2970830" indent="-228525" eaLnBrk="0" fontAlgn="base" hangingPunct="0">
              <a:spcBef>
                <a:spcPct val="0"/>
              </a:spcBef>
              <a:spcAft>
                <a:spcPct val="0"/>
              </a:spcAft>
              <a:defRPr sz="2400">
                <a:solidFill>
                  <a:schemeClr val="tx1"/>
                </a:solidFill>
                <a:latin typeface="Arial" charset="0"/>
                <a:cs typeface="Arial" charset="0"/>
              </a:defRPr>
            </a:lvl7pPr>
            <a:lvl8pPr marL="3427880" indent="-228525" eaLnBrk="0" fontAlgn="base" hangingPunct="0">
              <a:spcBef>
                <a:spcPct val="0"/>
              </a:spcBef>
              <a:spcAft>
                <a:spcPct val="0"/>
              </a:spcAft>
              <a:defRPr sz="2400">
                <a:solidFill>
                  <a:schemeClr val="tx1"/>
                </a:solidFill>
                <a:latin typeface="Arial" charset="0"/>
                <a:cs typeface="Arial" charset="0"/>
              </a:defRPr>
            </a:lvl8pPr>
            <a:lvl9pPr marL="3884931" indent="-228525" eaLnBrk="0" fontAlgn="base" hangingPunct="0">
              <a:spcBef>
                <a:spcPct val="0"/>
              </a:spcBef>
              <a:spcAft>
                <a:spcPct val="0"/>
              </a:spcAft>
              <a:defRPr sz="2400">
                <a:solidFill>
                  <a:schemeClr val="tx1"/>
                </a:solidFill>
                <a:latin typeface="Arial" charset="0"/>
                <a:cs typeface="Arial" charset="0"/>
              </a:defRPr>
            </a:lvl9pPr>
          </a:lstStyle>
          <a:p>
            <a:pPr eaLnBrk="1" hangingPunct="1"/>
            <a:fld id="{FFA02964-CB99-4806-87F9-AB9C84B40510}" type="slidenum">
              <a:rPr lang="it-IT" sz="1200">
                <a:latin typeface="Times New Roman" pitchFamily="18" charset="0"/>
              </a:rPr>
              <a:pPr eaLnBrk="1" hangingPunct="1"/>
              <a:t>17</a:t>
            </a:fld>
            <a:endParaRPr lang="it-IT" sz="1200" dirty="0">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sz="2400" dirty="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txBox="1">
            <a:spLocks noGrp="1" noChangeArrowheads="1"/>
          </p:cNvSpPr>
          <p:nvPr/>
        </p:nvSpPr>
        <p:spPr bwMode="auto">
          <a:xfrm>
            <a:off x="3850443" y="9428584"/>
            <a:ext cx="2945659" cy="496332"/>
          </a:xfrm>
          <a:prstGeom prst="rect">
            <a:avLst/>
          </a:prstGeom>
          <a:noFill/>
          <a:ln w="9525">
            <a:noFill/>
            <a:miter lim="800000"/>
            <a:headEnd/>
            <a:tailEnd/>
          </a:ln>
        </p:spPr>
        <p:txBody>
          <a:bodyPr lIns="95562" tIns="47781" rIns="95562" bIns="47781" anchor="b"/>
          <a:lstStyle/>
          <a:p>
            <a:pPr algn="r"/>
            <a:fld id="{429DDB51-50A3-4AC2-9032-F296A1E4AD34}" type="slidenum">
              <a:rPr lang="fr-FR" sz="1300">
                <a:latin typeface="Calibri" pitchFamily="34" charset="0"/>
                <a:ea typeface="MS PGothic" pitchFamily="34" charset="-128"/>
              </a:rPr>
              <a:pPr algn="r"/>
              <a:t>26</a:t>
            </a:fld>
            <a:endParaRPr lang="fr-FR" sz="1300">
              <a:latin typeface="Calibri" pitchFamily="34" charset="0"/>
              <a:ea typeface="MS PGothic" pitchFamily="34" charset="-128"/>
            </a:endParaRPr>
          </a:p>
        </p:txBody>
      </p:sp>
      <p:sp>
        <p:nvSpPr>
          <p:cNvPr id="204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3" name="Rectangle 3"/>
          <p:cNvSpPr>
            <a:spLocks noGrp="1" noChangeArrowheads="1"/>
          </p:cNvSpPr>
          <p:nvPr>
            <p:ph type="body" idx="1"/>
          </p:nvPr>
        </p:nvSpPr>
        <p:spPr bwMode="auto">
          <a:xfrm>
            <a:off x="906358" y="4715153"/>
            <a:ext cx="4984961" cy="4466987"/>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Calibri" pitchFamily="34" charset="0"/>
                <a:cs typeface="Arial" charset="0"/>
              </a:defRPr>
            </a:lvl1pPr>
            <a:lvl2pPr marL="776435" indent="-298629" eaLnBrk="0" hangingPunct="0">
              <a:defRPr sz="2100">
                <a:solidFill>
                  <a:schemeClr val="tx1"/>
                </a:solidFill>
                <a:latin typeface="Calibri" pitchFamily="34" charset="0"/>
                <a:cs typeface="Arial" charset="0"/>
              </a:defRPr>
            </a:lvl2pPr>
            <a:lvl3pPr marL="1194517" indent="-238904" eaLnBrk="0" hangingPunct="0">
              <a:defRPr sz="2100">
                <a:solidFill>
                  <a:schemeClr val="tx1"/>
                </a:solidFill>
                <a:latin typeface="Calibri" pitchFamily="34" charset="0"/>
                <a:cs typeface="Arial" charset="0"/>
              </a:defRPr>
            </a:lvl3pPr>
            <a:lvl4pPr marL="1672324" indent="-238904" eaLnBrk="0" hangingPunct="0">
              <a:defRPr sz="2100">
                <a:solidFill>
                  <a:schemeClr val="tx1"/>
                </a:solidFill>
                <a:latin typeface="Calibri" pitchFamily="34" charset="0"/>
                <a:cs typeface="Arial" charset="0"/>
              </a:defRPr>
            </a:lvl4pPr>
            <a:lvl5pPr marL="2150130" indent="-238904" eaLnBrk="0" hangingPunct="0">
              <a:defRPr sz="2100">
                <a:solidFill>
                  <a:schemeClr val="tx1"/>
                </a:solidFill>
                <a:latin typeface="Calibri" pitchFamily="34" charset="0"/>
                <a:cs typeface="Arial" charset="0"/>
              </a:defRPr>
            </a:lvl5pPr>
            <a:lvl6pPr marL="2627937" indent="-238904" eaLnBrk="0" fontAlgn="base" hangingPunct="0">
              <a:spcBef>
                <a:spcPct val="0"/>
              </a:spcBef>
              <a:spcAft>
                <a:spcPct val="0"/>
              </a:spcAft>
              <a:defRPr sz="2100">
                <a:solidFill>
                  <a:schemeClr val="tx1"/>
                </a:solidFill>
                <a:latin typeface="Calibri" pitchFamily="34" charset="0"/>
                <a:cs typeface="Arial" charset="0"/>
              </a:defRPr>
            </a:lvl6pPr>
            <a:lvl7pPr marL="3105743" indent="-238904" eaLnBrk="0" fontAlgn="base" hangingPunct="0">
              <a:spcBef>
                <a:spcPct val="0"/>
              </a:spcBef>
              <a:spcAft>
                <a:spcPct val="0"/>
              </a:spcAft>
              <a:defRPr sz="2100">
                <a:solidFill>
                  <a:schemeClr val="tx1"/>
                </a:solidFill>
                <a:latin typeface="Calibri" pitchFamily="34" charset="0"/>
                <a:cs typeface="Arial" charset="0"/>
              </a:defRPr>
            </a:lvl7pPr>
            <a:lvl8pPr marL="3583550" indent="-238904" eaLnBrk="0" fontAlgn="base" hangingPunct="0">
              <a:spcBef>
                <a:spcPct val="0"/>
              </a:spcBef>
              <a:spcAft>
                <a:spcPct val="0"/>
              </a:spcAft>
              <a:defRPr sz="2100">
                <a:solidFill>
                  <a:schemeClr val="tx1"/>
                </a:solidFill>
                <a:latin typeface="Calibri" pitchFamily="34" charset="0"/>
                <a:cs typeface="Arial" charset="0"/>
              </a:defRPr>
            </a:lvl8pPr>
            <a:lvl9pPr marL="4061356" indent="-238904" eaLnBrk="0" fontAlgn="base" hangingPunct="0">
              <a:spcBef>
                <a:spcPct val="0"/>
              </a:spcBef>
              <a:spcAft>
                <a:spcPct val="0"/>
              </a:spcAft>
              <a:defRPr sz="2100">
                <a:solidFill>
                  <a:schemeClr val="tx1"/>
                </a:solidFill>
                <a:latin typeface="Calibri" pitchFamily="34" charset="0"/>
                <a:cs typeface="Arial" charset="0"/>
              </a:defRPr>
            </a:lvl9pPr>
          </a:lstStyle>
          <a:p>
            <a:pPr eaLnBrk="1" hangingPunct="1"/>
            <a:fld id="{130CF2E9-C12F-4FED-B673-B5E604759793}" type="slidenum">
              <a:rPr lang="fr-FR" sz="1300"/>
              <a:pPr eaLnBrk="1" hangingPunct="1"/>
              <a:t>27</a:t>
            </a:fld>
            <a:endParaRPr lang="fr-FR" sz="13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Calibri" pitchFamily="34" charset="0"/>
                <a:cs typeface="Arial" charset="0"/>
              </a:defRPr>
            </a:lvl1pPr>
            <a:lvl2pPr marL="776435" indent="-298629" eaLnBrk="0" hangingPunct="0">
              <a:defRPr sz="2100">
                <a:solidFill>
                  <a:schemeClr val="tx1"/>
                </a:solidFill>
                <a:latin typeface="Calibri" pitchFamily="34" charset="0"/>
                <a:cs typeface="Arial" charset="0"/>
              </a:defRPr>
            </a:lvl2pPr>
            <a:lvl3pPr marL="1194517" indent="-238904" eaLnBrk="0" hangingPunct="0">
              <a:defRPr sz="2100">
                <a:solidFill>
                  <a:schemeClr val="tx1"/>
                </a:solidFill>
                <a:latin typeface="Calibri" pitchFamily="34" charset="0"/>
                <a:cs typeface="Arial" charset="0"/>
              </a:defRPr>
            </a:lvl3pPr>
            <a:lvl4pPr marL="1672324" indent="-238904" eaLnBrk="0" hangingPunct="0">
              <a:defRPr sz="2100">
                <a:solidFill>
                  <a:schemeClr val="tx1"/>
                </a:solidFill>
                <a:latin typeface="Calibri" pitchFamily="34" charset="0"/>
                <a:cs typeface="Arial" charset="0"/>
              </a:defRPr>
            </a:lvl4pPr>
            <a:lvl5pPr marL="2150130" indent="-238904" eaLnBrk="0" hangingPunct="0">
              <a:defRPr sz="2100">
                <a:solidFill>
                  <a:schemeClr val="tx1"/>
                </a:solidFill>
                <a:latin typeface="Calibri" pitchFamily="34" charset="0"/>
                <a:cs typeface="Arial" charset="0"/>
              </a:defRPr>
            </a:lvl5pPr>
            <a:lvl6pPr marL="2627937" indent="-238904" eaLnBrk="0" fontAlgn="base" hangingPunct="0">
              <a:spcBef>
                <a:spcPct val="0"/>
              </a:spcBef>
              <a:spcAft>
                <a:spcPct val="0"/>
              </a:spcAft>
              <a:defRPr sz="2100">
                <a:solidFill>
                  <a:schemeClr val="tx1"/>
                </a:solidFill>
                <a:latin typeface="Calibri" pitchFamily="34" charset="0"/>
                <a:cs typeface="Arial" charset="0"/>
              </a:defRPr>
            </a:lvl6pPr>
            <a:lvl7pPr marL="3105743" indent="-238904" eaLnBrk="0" fontAlgn="base" hangingPunct="0">
              <a:spcBef>
                <a:spcPct val="0"/>
              </a:spcBef>
              <a:spcAft>
                <a:spcPct val="0"/>
              </a:spcAft>
              <a:defRPr sz="2100">
                <a:solidFill>
                  <a:schemeClr val="tx1"/>
                </a:solidFill>
                <a:latin typeface="Calibri" pitchFamily="34" charset="0"/>
                <a:cs typeface="Arial" charset="0"/>
              </a:defRPr>
            </a:lvl7pPr>
            <a:lvl8pPr marL="3583550" indent="-238904" eaLnBrk="0" fontAlgn="base" hangingPunct="0">
              <a:spcBef>
                <a:spcPct val="0"/>
              </a:spcBef>
              <a:spcAft>
                <a:spcPct val="0"/>
              </a:spcAft>
              <a:defRPr sz="2100">
                <a:solidFill>
                  <a:schemeClr val="tx1"/>
                </a:solidFill>
                <a:latin typeface="Calibri" pitchFamily="34" charset="0"/>
                <a:cs typeface="Arial" charset="0"/>
              </a:defRPr>
            </a:lvl8pPr>
            <a:lvl9pPr marL="4061356" indent="-238904" eaLnBrk="0" fontAlgn="base" hangingPunct="0">
              <a:spcBef>
                <a:spcPct val="0"/>
              </a:spcBef>
              <a:spcAft>
                <a:spcPct val="0"/>
              </a:spcAft>
              <a:defRPr sz="2100">
                <a:solidFill>
                  <a:schemeClr val="tx1"/>
                </a:solidFill>
                <a:latin typeface="Calibri" pitchFamily="34" charset="0"/>
                <a:cs typeface="Arial" charset="0"/>
              </a:defRPr>
            </a:lvl9pPr>
          </a:lstStyle>
          <a:p>
            <a:pPr eaLnBrk="1" hangingPunct="1"/>
            <a:fld id="{F0CE6F7F-AB8A-4094-9ACF-029D61F84807}" type="slidenum">
              <a:rPr lang="fr-FR" sz="1300"/>
              <a:pPr eaLnBrk="1" hangingPunct="1"/>
              <a:t>28</a:t>
            </a:fld>
            <a:endParaRPr lang="fr-FR" sz="13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50443" y="9428584"/>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2" tIns="47781" rIns="95562" bIns="47781" anchor="b"/>
          <a:lstStyle>
            <a:lvl1pPr eaLnBrk="0" hangingPunct="0">
              <a:defRPr sz="2000">
                <a:solidFill>
                  <a:schemeClr val="tx1"/>
                </a:solidFill>
                <a:latin typeface="Calibri" pitchFamily="34" charset="0"/>
                <a:cs typeface="Arial" charset="0"/>
              </a:defRPr>
            </a:lvl1pPr>
            <a:lvl2pPr marL="742950" indent="-285750" eaLnBrk="0" hangingPunct="0">
              <a:defRPr sz="2000">
                <a:solidFill>
                  <a:schemeClr val="tx1"/>
                </a:solidFill>
                <a:latin typeface="Calibri" pitchFamily="34" charset="0"/>
                <a:cs typeface="Arial" charset="0"/>
              </a:defRPr>
            </a:lvl2pPr>
            <a:lvl3pPr marL="1143000" indent="-228600" eaLnBrk="0" hangingPunct="0">
              <a:defRPr sz="2000">
                <a:solidFill>
                  <a:schemeClr val="tx1"/>
                </a:solidFill>
                <a:latin typeface="Calibri" pitchFamily="34" charset="0"/>
                <a:cs typeface="Arial" charset="0"/>
              </a:defRPr>
            </a:lvl3pPr>
            <a:lvl4pPr marL="1600200" indent="-228600" eaLnBrk="0" hangingPunct="0">
              <a:defRPr sz="2000">
                <a:solidFill>
                  <a:schemeClr val="tx1"/>
                </a:solidFill>
                <a:latin typeface="Calibri" pitchFamily="34" charset="0"/>
                <a:cs typeface="Arial" charset="0"/>
              </a:defRPr>
            </a:lvl4pPr>
            <a:lvl5pPr marL="2057400" indent="-228600" eaLnBrk="0" hangingPunct="0">
              <a:defRPr sz="2000">
                <a:solidFill>
                  <a:schemeClr val="tx1"/>
                </a:solidFill>
                <a:latin typeface="Calibri" pitchFamily="34" charset="0"/>
                <a:cs typeface="Arial" charset="0"/>
              </a:defRPr>
            </a:lvl5pPr>
            <a:lvl6pPr marL="2514600" indent="-228600" eaLnBrk="0" fontAlgn="base" hangingPunct="0">
              <a:spcBef>
                <a:spcPct val="0"/>
              </a:spcBef>
              <a:spcAft>
                <a:spcPct val="0"/>
              </a:spcAft>
              <a:defRPr sz="2000">
                <a:solidFill>
                  <a:schemeClr val="tx1"/>
                </a:solidFill>
                <a:latin typeface="Calibri" pitchFamily="34" charset="0"/>
                <a:cs typeface="Arial" charset="0"/>
              </a:defRPr>
            </a:lvl6pPr>
            <a:lvl7pPr marL="2971800" indent="-228600" eaLnBrk="0" fontAlgn="base" hangingPunct="0">
              <a:spcBef>
                <a:spcPct val="0"/>
              </a:spcBef>
              <a:spcAft>
                <a:spcPct val="0"/>
              </a:spcAft>
              <a:defRPr sz="2000">
                <a:solidFill>
                  <a:schemeClr val="tx1"/>
                </a:solidFill>
                <a:latin typeface="Calibri" pitchFamily="34" charset="0"/>
                <a:cs typeface="Arial" charset="0"/>
              </a:defRPr>
            </a:lvl7pPr>
            <a:lvl8pPr marL="3429000" indent="-228600" eaLnBrk="0" fontAlgn="base" hangingPunct="0">
              <a:spcBef>
                <a:spcPct val="0"/>
              </a:spcBef>
              <a:spcAft>
                <a:spcPct val="0"/>
              </a:spcAft>
              <a:defRPr sz="2000">
                <a:solidFill>
                  <a:schemeClr val="tx1"/>
                </a:solidFill>
                <a:latin typeface="Calibri" pitchFamily="34" charset="0"/>
                <a:cs typeface="Arial" charset="0"/>
              </a:defRPr>
            </a:lvl8pPr>
            <a:lvl9pPr marL="3886200" indent="-228600" eaLnBrk="0" fontAlgn="base" hangingPunct="0">
              <a:spcBef>
                <a:spcPct val="0"/>
              </a:spcBef>
              <a:spcAft>
                <a:spcPct val="0"/>
              </a:spcAft>
              <a:defRPr sz="2000">
                <a:solidFill>
                  <a:schemeClr val="tx1"/>
                </a:solidFill>
                <a:latin typeface="Calibri" pitchFamily="34" charset="0"/>
                <a:cs typeface="Arial" charset="0"/>
              </a:defRPr>
            </a:lvl9pPr>
          </a:lstStyle>
          <a:p>
            <a:pPr algn="r" eaLnBrk="1" hangingPunct="1"/>
            <a:fld id="{AD875AAA-42FF-4C0A-A249-CEAC3B206F26}" type="slidenum">
              <a:rPr lang="fr-FR" sz="1300"/>
              <a:pPr algn="r" eaLnBrk="1" hangingPunct="1"/>
              <a:t>29</a:t>
            </a:fld>
            <a:endParaRPr lang="fr-FR" sz="13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I%20lavori%20della%20Barnaba/Siram/2016/template%20PPT/Siram/nuovo%20template_05_2016/immagini/cop_05_2016_1.jpg" TargetMode="External"/><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file://localhost/I%20lavori%20della%20Barnaba/Siram/2014:15/nuovo%20logo/OK_2015/Black/Siram_logo2015_White.png"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localhost/I%20lavori%20della%20Barnaba/Siram/2016/template%20PPT/Siram/nuovo%20template_05_2016/cop_05_2016_2.jpg" TargetMode="External"/><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file://localhost/I%20lavori%20della%20Barnaba/Siram/2014:15/nuovo%20logo/OK_2015/CMYK/Siram_logo2015_CMYK.gif" TargetMode="External"/><Relationship Id="rId4" Type="http://schemas.openxmlformats.org/officeDocument/2006/relationships/image" Target="../media/image4.gif"/></Relationships>
</file>

<file path=ppt/slideLayouts/_rels/slideLayout3.xml.rels><?xml version="1.0" encoding="UTF-8" standalone="yes"?>
<Relationships xmlns="http://schemas.openxmlformats.org/package/2006/relationships"><Relationship Id="rId3" Type="http://schemas.openxmlformats.org/officeDocument/2006/relationships/image" Target="file://localhost/I%20lavori%20della%20Barnaba/Siram/2016/template%20PPT/Siram/nuovo%20template_05_2016/immagini/cop_05_2016_3.jpg" TargetMode="External"/><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file://localhost/I%20lavori%20della%20Barnaba/Siram/2014:15/nuovo%20logo/OK_2015/Black/Siram_logo2015_White.png" TargetMode="Externa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file://localhost/I%20lavori%20della%20Barnaba/Siram/2014:15/PPT/immagini/tab.gif" TargetMode="External"/><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cop_05_2016_1.jpg" descr="/I lavori della Barnaba/Siram/2016/template PPT/Siram/nuovo template_05_2016/immagini/cop_05_2016_1.jpg"/>
          <p:cNvPicPr>
            <a:picLocks noChangeAspect="1"/>
          </p:cNvPicPr>
          <p:nvPr userDrawn="1"/>
        </p:nvPicPr>
        <p:blipFill>
          <a:blip r:embed="rId2" r:link="rId3" cstate="email">
            <a:extLst>
              <a:ext uri="{28A0092B-C50C-407E-A947-70E740481C1C}">
                <a14:useLocalDpi xmlns:a14="http://schemas.microsoft.com/office/drawing/2010/main" val="0"/>
              </a:ext>
            </a:extLst>
          </a:blip>
          <a:stretch>
            <a:fillRect/>
          </a:stretch>
        </p:blipFill>
        <p:spPr>
          <a:xfrm>
            <a:off x="-72384" y="-44999"/>
            <a:ext cx="9288769" cy="6947999"/>
          </a:xfrm>
          <a:prstGeom prst="rect">
            <a:avLst/>
          </a:prstGeom>
        </p:spPr>
      </p:pic>
      <p:grpSp>
        <p:nvGrpSpPr>
          <p:cNvPr id="11" name="Grouper 10"/>
          <p:cNvGrpSpPr/>
          <p:nvPr userDrawn="1"/>
        </p:nvGrpSpPr>
        <p:grpSpPr>
          <a:xfrm>
            <a:off x="246216" y="2211573"/>
            <a:ext cx="3809865" cy="2177194"/>
            <a:chOff x="246216" y="4544281"/>
            <a:chExt cx="3809865" cy="2177194"/>
          </a:xfrm>
          <a:effectLst/>
        </p:grpSpPr>
        <p:sp>
          <p:nvSpPr>
            <p:cNvPr id="9" name="Arrondir un rectangle avec un coin diagonal 8"/>
            <p:cNvSpPr/>
            <p:nvPr userDrawn="1"/>
          </p:nvSpPr>
          <p:spPr>
            <a:xfrm>
              <a:off x="246216" y="4544281"/>
              <a:ext cx="3809865" cy="2177194"/>
            </a:xfrm>
            <a:prstGeom prst="round2DiagRect">
              <a:avLst>
                <a:gd name="adj1" fmla="val 0"/>
                <a:gd name="adj2" fmla="val 22320"/>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fr-FR"/>
            </a:p>
          </p:txBody>
        </p:sp>
        <p:sp>
          <p:nvSpPr>
            <p:cNvPr id="10" name="Arrondir un rectangle avec un coin diagonal 9"/>
            <p:cNvSpPr/>
            <p:nvPr userDrawn="1"/>
          </p:nvSpPr>
          <p:spPr>
            <a:xfrm>
              <a:off x="246216" y="4544281"/>
              <a:ext cx="3809865" cy="2177194"/>
            </a:xfrm>
            <a:prstGeom prst="round2DiagRect">
              <a:avLst>
                <a:gd name="adj1" fmla="val 0"/>
                <a:gd name="adj2" fmla="val 22320"/>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fr-FR"/>
            </a:p>
          </p:txBody>
        </p:sp>
      </p:grpSp>
      <p:sp>
        <p:nvSpPr>
          <p:cNvPr id="2" name="Titre 1"/>
          <p:cNvSpPr>
            <a:spLocks noGrp="1"/>
          </p:cNvSpPr>
          <p:nvPr>
            <p:ph type="ctrTitle"/>
          </p:nvPr>
        </p:nvSpPr>
        <p:spPr>
          <a:xfrm>
            <a:off x="259174" y="2320760"/>
            <a:ext cx="3809865" cy="1204925"/>
          </a:xfrm>
        </p:spPr>
        <p:txBody>
          <a:bodyPr lIns="360000" anchor="b" anchorCtr="0">
            <a:normAutofit/>
          </a:bodyPr>
          <a:lstStyle>
            <a:lvl1pPr algn="l">
              <a:defRPr sz="3000" b="0">
                <a:solidFill>
                  <a:schemeClr val="tx1">
                    <a:lumMod val="65000"/>
                    <a:lumOff val="35000"/>
                  </a:schemeClr>
                </a:solidFill>
                <a:latin typeface="Arial"/>
                <a:cs typeface="Arial"/>
              </a:defRPr>
            </a:lvl1pPr>
          </a:lstStyle>
          <a:p>
            <a:r>
              <a:rPr lang="fr-FR" dirty="0" smtClean="0"/>
              <a:t>Cliquez et modifiez le titre</a:t>
            </a:r>
            <a:endParaRPr lang="fr-FR" dirty="0"/>
          </a:p>
        </p:txBody>
      </p:sp>
      <p:sp>
        <p:nvSpPr>
          <p:cNvPr id="3" name="Sous-titre 2"/>
          <p:cNvSpPr>
            <a:spLocks noGrp="1"/>
          </p:cNvSpPr>
          <p:nvPr>
            <p:ph type="subTitle" idx="1"/>
          </p:nvPr>
        </p:nvSpPr>
        <p:spPr>
          <a:xfrm>
            <a:off x="548727" y="3606840"/>
            <a:ext cx="3520312" cy="383952"/>
          </a:xfrm>
        </p:spPr>
        <p:txBody>
          <a:bodyPr anchor="t" anchorCtr="0">
            <a:normAutofit/>
          </a:bodyPr>
          <a:lstStyle>
            <a:lvl1pPr marL="0" indent="0" algn="l">
              <a:buNone/>
              <a:defRPr sz="1800">
                <a:solidFill>
                  <a:srgbClr val="59595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pic>
        <p:nvPicPr>
          <p:cNvPr id="12" name="Siram_logo2015_White.png" descr="/I lavori della Barnaba/Siram/2014:15/nuovo logo/OK_2015/Black/Siram_logo2015_White.png"/>
          <p:cNvPicPr>
            <a:picLocks noChangeAspect="1"/>
          </p:cNvPicPr>
          <p:nvPr userDrawn="1"/>
        </p:nvPicPr>
        <p:blipFill>
          <a:blip r:embed="rId4" r:link="rId5" cstate="email">
            <a:extLst>
              <a:ext uri="{28A0092B-C50C-407E-A947-70E740481C1C}">
                <a14:useLocalDpi xmlns:a14="http://schemas.microsoft.com/office/drawing/2010/main" val="0"/>
              </a:ext>
            </a:extLst>
          </a:blip>
          <a:stretch>
            <a:fillRect/>
          </a:stretch>
        </p:blipFill>
        <p:spPr>
          <a:xfrm>
            <a:off x="6831724" y="5453315"/>
            <a:ext cx="2087641" cy="1247521"/>
          </a:xfrm>
          <a:prstGeom prst="rect">
            <a:avLst/>
          </a:prstGeom>
        </p:spPr>
      </p:pic>
    </p:spTree>
    <p:extLst>
      <p:ext uri="{BB962C8B-B14F-4D97-AF65-F5344CB8AC3E}">
        <p14:creationId xmlns:p14="http://schemas.microsoft.com/office/powerpoint/2010/main" val="84505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1C839B"/>
                </a:solidFill>
              </a:defRPr>
            </a:lvl1pPr>
          </a:lstStyle>
          <a:p>
            <a:r>
              <a:rPr lang="fr-FR" dirty="0"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9257BA6-85AD-424B-AC0C-304538CA0D2C}" type="slidenum">
              <a:rPr lang="fr-FR" smtClean="0"/>
              <a:pPr/>
              <a:t>‹N›</a:t>
            </a:fld>
            <a:endParaRPr lang="fr-FR"/>
          </a:p>
        </p:txBody>
      </p:sp>
    </p:spTree>
    <p:extLst>
      <p:ext uri="{BB962C8B-B14F-4D97-AF65-F5344CB8AC3E}">
        <p14:creationId xmlns:p14="http://schemas.microsoft.com/office/powerpoint/2010/main" val="309473437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2384982"/>
            <a:ext cx="4038600" cy="3741181"/>
          </a:xfrm>
        </p:spPr>
        <p:txBody>
          <a:bodyPr>
            <a:normAutofit/>
          </a:bodyPr>
          <a:lstStyle>
            <a:lvl1pPr algn="l" defTabSz="457200" rtl="0" eaLnBrk="1" latinLnBrk="0" hangingPunct="1">
              <a:spcBef>
                <a:spcPct val="20000"/>
              </a:spcBef>
              <a:defRPr lang="fr-FR" sz="2000" kern="1200" dirty="0" smtClean="0">
                <a:solidFill>
                  <a:schemeClr val="tx1">
                    <a:lumMod val="65000"/>
                    <a:lumOff val="35000"/>
                  </a:schemeClr>
                </a:solidFill>
                <a:latin typeface="Arial"/>
                <a:ea typeface="+mn-ea"/>
                <a:cs typeface="Arial"/>
              </a:defRPr>
            </a:lvl1pPr>
            <a:lvl2pPr algn="l" defTabSz="457200" rtl="0" eaLnBrk="1" latinLnBrk="0" hangingPunct="1">
              <a:spcBef>
                <a:spcPct val="20000"/>
              </a:spcBef>
              <a:defRPr lang="fr-FR" sz="1400" kern="1200" dirty="0" smtClean="0">
                <a:solidFill>
                  <a:schemeClr val="tx1">
                    <a:lumMod val="65000"/>
                    <a:lumOff val="35000"/>
                  </a:schemeClr>
                </a:solidFill>
                <a:latin typeface="Arial"/>
                <a:ea typeface="+mn-ea"/>
                <a:cs typeface="Arial"/>
              </a:defRPr>
            </a:lvl2pPr>
            <a:lvl3pPr algn="l" defTabSz="457200" rtl="0" eaLnBrk="1" latinLnBrk="0" hangingPunct="1">
              <a:spcBef>
                <a:spcPct val="20000"/>
              </a:spcBef>
              <a:defRPr lang="fr-FR" sz="1200" kern="1200" dirty="0" smtClean="0">
                <a:solidFill>
                  <a:schemeClr val="tx1">
                    <a:lumMod val="65000"/>
                    <a:lumOff val="35000"/>
                  </a:schemeClr>
                </a:solidFill>
                <a:latin typeface="Arial"/>
                <a:ea typeface="+mn-ea"/>
                <a:cs typeface="Arial"/>
              </a:defRPr>
            </a:lvl3pPr>
            <a:lvl4pPr algn="l" defTabSz="457200" rtl="0" eaLnBrk="1" latinLnBrk="0" hangingPunct="1">
              <a:spcBef>
                <a:spcPct val="20000"/>
              </a:spcBef>
              <a:defRPr lang="fr-FR" sz="1100" kern="1200" dirty="0" smtClean="0">
                <a:solidFill>
                  <a:schemeClr val="tx1">
                    <a:lumMod val="65000"/>
                    <a:lumOff val="35000"/>
                  </a:schemeClr>
                </a:solidFill>
                <a:latin typeface="Arial"/>
                <a:ea typeface="+mn-ea"/>
                <a:cs typeface="Arial"/>
              </a:defRPr>
            </a:lvl4pPr>
            <a:lvl5pPr algn="l" defTabSz="457200" rtl="0" eaLnBrk="1" latinLnBrk="0" hangingPunct="1">
              <a:spcBef>
                <a:spcPct val="20000"/>
              </a:spcBef>
              <a:defRPr lang="fr-FR" sz="1100" kern="1200" dirty="0">
                <a:solidFill>
                  <a:schemeClr val="tx1">
                    <a:lumMod val="65000"/>
                    <a:lumOff val="35000"/>
                  </a:schemeClr>
                </a:solidFill>
                <a:latin typeface="Arial"/>
                <a:ea typeface="+mn-ea"/>
                <a:cs typeface="Arial"/>
              </a:defRPr>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4648200" y="2384982"/>
            <a:ext cx="4038600" cy="3741181"/>
          </a:xfrm>
        </p:spPr>
        <p:txBody>
          <a:bodyPr>
            <a:normAutofit/>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pied de page 5"/>
          <p:cNvSpPr>
            <a:spLocks noGrp="1"/>
          </p:cNvSpPr>
          <p:nvPr>
            <p:ph type="ftr" sz="quarter" idx="11"/>
          </p:nvPr>
        </p:nvSpPr>
        <p:spPr>
          <a:xfrm>
            <a:off x="248903" y="6356350"/>
            <a:ext cx="3025556" cy="365125"/>
          </a:xfrm>
        </p:spPr>
        <p:txBody>
          <a:bodyPr/>
          <a:lstStyle/>
          <a:p>
            <a:endParaRPr lang="fr-FR" dirty="0"/>
          </a:p>
        </p:txBody>
      </p:sp>
      <p:sp>
        <p:nvSpPr>
          <p:cNvPr id="7" name="Espace réservé du numéro de diapositive 6"/>
          <p:cNvSpPr>
            <a:spLocks noGrp="1"/>
          </p:cNvSpPr>
          <p:nvPr>
            <p:ph type="sldNum" sz="quarter" idx="12"/>
          </p:nvPr>
        </p:nvSpPr>
        <p:spPr/>
        <p:txBody>
          <a:bodyPr/>
          <a:lstStyle/>
          <a:p>
            <a:fld id="{0AD10E33-61E3-4861-B81B-3EA813DC43F5}" type="slidenum">
              <a:rPr lang="fr-FR" smtClean="0"/>
              <a:pPr/>
              <a:t>‹N›</a:t>
            </a:fld>
            <a:endParaRPr lang="fr-FR"/>
          </a:p>
        </p:txBody>
      </p:sp>
      <p:sp>
        <p:nvSpPr>
          <p:cNvPr id="9" name="Arrondir un rectangle avec un coin diagonal 8"/>
          <p:cNvSpPr/>
          <p:nvPr userDrawn="1"/>
        </p:nvSpPr>
        <p:spPr>
          <a:xfrm>
            <a:off x="248903" y="207788"/>
            <a:ext cx="8628643" cy="1080000"/>
          </a:xfrm>
          <a:prstGeom prst="round2DiagRect">
            <a:avLst>
              <a:gd name="adj1" fmla="val 0"/>
              <a:gd name="adj2" fmla="val 16492"/>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fr-FR"/>
          </a:p>
        </p:txBody>
      </p:sp>
      <p:sp>
        <p:nvSpPr>
          <p:cNvPr id="10" name="Titre 1"/>
          <p:cNvSpPr>
            <a:spLocks noGrp="1"/>
          </p:cNvSpPr>
          <p:nvPr>
            <p:ph type="title"/>
          </p:nvPr>
        </p:nvSpPr>
        <p:spPr>
          <a:xfrm>
            <a:off x="412526" y="278694"/>
            <a:ext cx="6934205" cy="954611"/>
          </a:xfrm>
        </p:spPr>
        <p:txBody>
          <a:bodyPr anchor="b" anchorCtr="0"/>
          <a:lstStyle>
            <a:lvl1pPr>
              <a:defRPr>
                <a:solidFill>
                  <a:schemeClr val="bg1"/>
                </a:solidFill>
              </a:defRPr>
            </a:lvl1pPr>
          </a:lstStyle>
          <a:p>
            <a:r>
              <a:rPr lang="fr-FR" dirty="0" smtClean="0"/>
              <a:t>Cliquez et modifiez le titre</a:t>
            </a:r>
            <a:endParaRPr lang="fr-FR" dirty="0"/>
          </a:p>
        </p:txBody>
      </p:sp>
    </p:spTree>
    <p:extLst>
      <p:ext uri="{BB962C8B-B14F-4D97-AF65-F5344CB8AC3E}">
        <p14:creationId xmlns:p14="http://schemas.microsoft.com/office/powerpoint/2010/main" val="9866969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2384982"/>
            <a:ext cx="4038600" cy="3741181"/>
          </a:xfrm>
        </p:spPr>
        <p:txBody>
          <a:bodyPr>
            <a:normAutofit/>
          </a:bodyPr>
          <a:lstStyle>
            <a:lvl1pPr algn="l" defTabSz="457200" rtl="0" eaLnBrk="1" latinLnBrk="0" hangingPunct="1">
              <a:spcBef>
                <a:spcPct val="20000"/>
              </a:spcBef>
              <a:defRPr lang="fr-FR" sz="2000" kern="1200" dirty="0" smtClean="0">
                <a:solidFill>
                  <a:schemeClr val="tx1">
                    <a:lumMod val="65000"/>
                    <a:lumOff val="35000"/>
                  </a:schemeClr>
                </a:solidFill>
                <a:latin typeface="Arial"/>
                <a:ea typeface="+mn-ea"/>
                <a:cs typeface="Arial"/>
              </a:defRPr>
            </a:lvl1pPr>
            <a:lvl2pPr algn="l" defTabSz="457200" rtl="0" eaLnBrk="1" latinLnBrk="0" hangingPunct="1">
              <a:spcBef>
                <a:spcPct val="20000"/>
              </a:spcBef>
              <a:defRPr lang="fr-FR" sz="1400" kern="1200" dirty="0" smtClean="0">
                <a:solidFill>
                  <a:schemeClr val="tx1">
                    <a:lumMod val="65000"/>
                    <a:lumOff val="35000"/>
                  </a:schemeClr>
                </a:solidFill>
                <a:latin typeface="Arial"/>
                <a:ea typeface="+mn-ea"/>
                <a:cs typeface="Arial"/>
              </a:defRPr>
            </a:lvl2pPr>
            <a:lvl3pPr algn="l" defTabSz="457200" rtl="0" eaLnBrk="1" latinLnBrk="0" hangingPunct="1">
              <a:spcBef>
                <a:spcPct val="20000"/>
              </a:spcBef>
              <a:defRPr lang="fr-FR" sz="1200" kern="1200" dirty="0" smtClean="0">
                <a:solidFill>
                  <a:schemeClr val="tx1">
                    <a:lumMod val="65000"/>
                    <a:lumOff val="35000"/>
                  </a:schemeClr>
                </a:solidFill>
                <a:latin typeface="Arial"/>
                <a:ea typeface="+mn-ea"/>
                <a:cs typeface="Arial"/>
              </a:defRPr>
            </a:lvl3pPr>
            <a:lvl4pPr algn="l" defTabSz="457200" rtl="0" eaLnBrk="1" latinLnBrk="0" hangingPunct="1">
              <a:spcBef>
                <a:spcPct val="20000"/>
              </a:spcBef>
              <a:defRPr lang="fr-FR" sz="1100" kern="1200" dirty="0" smtClean="0">
                <a:solidFill>
                  <a:schemeClr val="tx1">
                    <a:lumMod val="65000"/>
                    <a:lumOff val="35000"/>
                  </a:schemeClr>
                </a:solidFill>
                <a:latin typeface="Arial"/>
                <a:ea typeface="+mn-ea"/>
                <a:cs typeface="Arial"/>
              </a:defRPr>
            </a:lvl4pPr>
            <a:lvl5pPr algn="l" defTabSz="457200" rtl="0" eaLnBrk="1" latinLnBrk="0" hangingPunct="1">
              <a:spcBef>
                <a:spcPct val="20000"/>
              </a:spcBef>
              <a:defRPr lang="fr-FR" sz="1100" kern="1200" dirty="0">
                <a:solidFill>
                  <a:schemeClr val="tx1">
                    <a:lumMod val="65000"/>
                    <a:lumOff val="35000"/>
                  </a:schemeClr>
                </a:solidFill>
                <a:latin typeface="Arial"/>
                <a:ea typeface="+mn-ea"/>
                <a:cs typeface="Arial"/>
              </a:defRPr>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4648200" y="2384982"/>
            <a:ext cx="4038600" cy="3741181"/>
          </a:xfrm>
        </p:spPr>
        <p:txBody>
          <a:bodyPr>
            <a:normAutofit/>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u numéro de diapositive 6"/>
          <p:cNvSpPr>
            <a:spLocks noGrp="1"/>
          </p:cNvSpPr>
          <p:nvPr>
            <p:ph type="sldNum" sz="quarter" idx="12"/>
          </p:nvPr>
        </p:nvSpPr>
        <p:spPr/>
        <p:txBody>
          <a:bodyPr/>
          <a:lstStyle/>
          <a:p>
            <a:fld id="{0AD10E33-61E3-4861-B81B-3EA813DC43F5}" type="slidenum">
              <a:rPr lang="fr-FR" smtClean="0"/>
              <a:pPr/>
              <a:t>‹N›</a:t>
            </a:fld>
            <a:endParaRPr lang="fr-FR"/>
          </a:p>
        </p:txBody>
      </p:sp>
      <p:sp>
        <p:nvSpPr>
          <p:cNvPr id="10" name="Titre 1"/>
          <p:cNvSpPr>
            <a:spLocks noGrp="1"/>
          </p:cNvSpPr>
          <p:nvPr>
            <p:ph type="title"/>
          </p:nvPr>
        </p:nvSpPr>
        <p:spPr>
          <a:xfrm>
            <a:off x="412526" y="197200"/>
            <a:ext cx="6934205" cy="947669"/>
          </a:xfrm>
        </p:spPr>
        <p:txBody>
          <a:bodyPr/>
          <a:lstStyle>
            <a:lvl1pPr>
              <a:defRPr>
                <a:solidFill>
                  <a:srgbClr val="1C839B"/>
                </a:solidFill>
              </a:defRPr>
            </a:lvl1pPr>
          </a:lstStyle>
          <a:p>
            <a:r>
              <a:rPr lang="fr-FR" dirty="0" smtClean="0"/>
              <a:t>Cliquez et modifiez le titre</a:t>
            </a:r>
            <a:endParaRPr lang="fr-FR" dirty="0"/>
          </a:p>
        </p:txBody>
      </p:sp>
      <p:sp>
        <p:nvSpPr>
          <p:cNvPr id="12" name="Espace réservé du pied de page 5"/>
          <p:cNvSpPr>
            <a:spLocks noGrp="1"/>
          </p:cNvSpPr>
          <p:nvPr>
            <p:ph type="ftr" sz="quarter" idx="11"/>
          </p:nvPr>
        </p:nvSpPr>
        <p:spPr>
          <a:xfrm>
            <a:off x="248903" y="6356350"/>
            <a:ext cx="3025556" cy="365125"/>
          </a:xfrm>
        </p:spPr>
        <p:txBody>
          <a:bodyPr/>
          <a:lstStyle/>
          <a:p>
            <a:endParaRPr lang="fr-FR" dirty="0"/>
          </a:p>
        </p:txBody>
      </p:sp>
    </p:spTree>
    <p:extLst>
      <p:ext uri="{BB962C8B-B14F-4D97-AF65-F5344CB8AC3E}">
        <p14:creationId xmlns:p14="http://schemas.microsoft.com/office/powerpoint/2010/main" val="260210467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1527175" y="6513513"/>
            <a:ext cx="536575" cy="136525"/>
          </a:xfrm>
          <a:prstGeom prst="rect">
            <a:avLst/>
          </a:prstGeom>
        </p:spPr>
        <p:txBody>
          <a:bodyPr/>
          <a:lstStyle>
            <a:lvl1pPr>
              <a:defRPr/>
            </a:lvl1pPr>
          </a:lstStyle>
          <a:p>
            <a:fld id="{CD011E5A-13E7-4D06-8013-C38B1AE21E45}" type="datetime1">
              <a:rPr lang="it-IT"/>
              <a:pPr/>
              <a:t>29/09/2016</a:t>
            </a:fld>
            <a:endParaRPr lang="en-GB"/>
          </a:p>
        </p:txBody>
      </p:sp>
      <p:sp>
        <p:nvSpPr>
          <p:cNvPr id="3" name="Segnaposto piè di pagina 2"/>
          <p:cNvSpPr>
            <a:spLocks noGrp="1"/>
          </p:cNvSpPr>
          <p:nvPr>
            <p:ph type="ftr" sz="quarter" idx="11"/>
          </p:nvPr>
        </p:nvSpPr>
        <p:spPr/>
        <p:txBody>
          <a:bodyPr/>
          <a:lstStyle>
            <a:lvl1pPr>
              <a:defRPr/>
            </a:lvl1pPr>
          </a:lstStyle>
          <a:p>
            <a:endParaRPr lang="en-GB"/>
          </a:p>
        </p:txBody>
      </p:sp>
      <p:sp>
        <p:nvSpPr>
          <p:cNvPr id="4" name="Segnaposto numero diapositiva 3"/>
          <p:cNvSpPr>
            <a:spLocks noGrp="1"/>
          </p:cNvSpPr>
          <p:nvPr>
            <p:ph type="sldNum" sz="quarter" idx="12"/>
          </p:nvPr>
        </p:nvSpPr>
        <p:spPr/>
        <p:txBody>
          <a:bodyPr/>
          <a:lstStyle>
            <a:lvl1pPr>
              <a:defRPr/>
            </a:lvl1pPr>
          </a:lstStyle>
          <a:p>
            <a:fld id="{E6A74426-E0A3-49F1-8684-EA8EFC7BC035}" type="slidenum">
              <a:rPr lang="en-GB"/>
              <a:pPr/>
              <a:t>‹N›</a:t>
            </a:fld>
            <a:endParaRPr lang="en-GB"/>
          </a:p>
        </p:txBody>
      </p:sp>
    </p:spTree>
    <p:extLst>
      <p:ext uri="{BB962C8B-B14F-4D97-AF65-F5344CB8AC3E}">
        <p14:creationId xmlns:p14="http://schemas.microsoft.com/office/powerpoint/2010/main" val="4259858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4" name="CasellaDiTesto 3"/>
          <p:cNvSpPr txBox="1"/>
          <p:nvPr userDrawn="1"/>
        </p:nvSpPr>
        <p:spPr>
          <a:xfrm>
            <a:off x="152400" y="5943600"/>
            <a:ext cx="6477000" cy="366713"/>
          </a:xfrm>
          <a:prstGeom prst="rect">
            <a:avLst/>
          </a:prstGeom>
          <a:noFill/>
        </p:spPr>
        <p:txBody>
          <a:bodyPr>
            <a:spAutoFit/>
          </a:bodyPr>
          <a:lstStyle>
            <a:lvl1pPr>
              <a:defRPr sz="2400">
                <a:solidFill>
                  <a:schemeClr val="tx1"/>
                </a:solidFill>
                <a:latin typeface="Times New Roman" pitchFamily="18" charset="0"/>
              </a:defRPr>
            </a:lvl1pPr>
            <a:lvl2pPr marL="37931725" indent="-37474525">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a:defRPr/>
            </a:pPr>
            <a:endParaRPr lang="it-IT" sz="1800" smtClean="0">
              <a:solidFill>
                <a:srgbClr val="404040"/>
              </a:solidFill>
              <a:latin typeface="Arial" charset="0"/>
            </a:endParaRPr>
          </a:p>
        </p:txBody>
      </p:sp>
      <p:pic>
        <p:nvPicPr>
          <p:cNvPr id="5" name="Immagine 9" descr="Schermata 2011-02-14 a 09.56.29.png"/>
          <p:cNvPicPr>
            <a:picLocks noChangeAspect="1"/>
          </p:cNvPicPr>
          <p:nvPr userDrawn="1"/>
        </p:nvPicPr>
        <p:blipFill>
          <a:blip r:embed="rId2" cstate="print">
            <a:extLst>
              <a:ext uri="{28A0092B-C50C-407E-A947-70E740481C1C}">
                <a14:useLocalDpi xmlns:a14="http://schemas.microsoft.com/office/drawing/2010/main" val="0"/>
              </a:ext>
            </a:extLst>
          </a:blip>
          <a:srcRect t="-5806"/>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3424" r="1140" b="2872"/>
          <a:stretch>
            <a:fillRect/>
          </a:stretch>
        </p:blipFill>
        <p:spPr bwMode="auto">
          <a:xfrm>
            <a:off x="0" y="485775"/>
            <a:ext cx="9144000"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0" descr="logo AICARR 288U"/>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675" y="60325"/>
            <a:ext cx="1697038"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870075" y="211138"/>
            <a:ext cx="5329238"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22"/>
          <p:cNvSpPr txBox="1">
            <a:spLocks noChangeArrowheads="1"/>
          </p:cNvSpPr>
          <p:nvPr userDrawn="1"/>
        </p:nvSpPr>
        <p:spPr bwMode="auto">
          <a:xfrm>
            <a:off x="8548688" y="6400800"/>
            <a:ext cx="595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t-IT" smtClean="0"/>
          </a:p>
        </p:txBody>
      </p:sp>
      <p:sp>
        <p:nvSpPr>
          <p:cNvPr id="23565" name="Rectangle 13"/>
          <p:cNvSpPr>
            <a:spLocks noGrp="1" noChangeArrowheads="1"/>
          </p:cNvSpPr>
          <p:nvPr>
            <p:ph type="ctrTitle"/>
          </p:nvPr>
        </p:nvSpPr>
        <p:spPr>
          <a:xfrm>
            <a:off x="684213" y="2636838"/>
            <a:ext cx="7772400" cy="14700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eaLnBrk="1" hangingPunct="1">
              <a:defRPr sz="4800">
                <a:solidFill>
                  <a:srgbClr val="009900"/>
                </a:solidFill>
              </a:defRPr>
            </a:lvl1pPr>
          </a:lstStyle>
          <a:p>
            <a:pPr lvl="0"/>
            <a:r>
              <a:rPr lang="it-IT" noProof="0" smtClean="0"/>
              <a:t>Fare clic per modificare lo stile del titolo</a:t>
            </a:r>
          </a:p>
        </p:txBody>
      </p:sp>
      <p:sp>
        <p:nvSpPr>
          <p:cNvPr id="23566" name="Rectangle 14"/>
          <p:cNvSpPr>
            <a:spLocks noGrp="1" noChangeArrowheads="1"/>
          </p:cNvSpPr>
          <p:nvPr>
            <p:ph type="subTitle" idx="1"/>
          </p:nvPr>
        </p:nvSpPr>
        <p:spPr>
          <a:xfrm>
            <a:off x="1331913" y="4149725"/>
            <a:ext cx="6400800" cy="1752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ctr" eaLnBrk="1" hangingPunct="1">
              <a:defRPr b="1">
                <a:solidFill>
                  <a:srgbClr val="003399"/>
                </a:solidFill>
              </a:defRPr>
            </a:lvl1pPr>
          </a:lstStyle>
          <a:p>
            <a:pPr lvl="0"/>
            <a:r>
              <a:rPr lang="it-IT" noProof="0" smtClean="0"/>
              <a:t>Fare clic per modificare lo stile del sottotitolo dello schema</a:t>
            </a:r>
          </a:p>
        </p:txBody>
      </p:sp>
      <p:sp>
        <p:nvSpPr>
          <p:cNvPr id="10" name="Rectangle 15"/>
          <p:cNvSpPr>
            <a:spLocks noGrp="1" noChangeArrowheads="1"/>
          </p:cNvSpPr>
          <p:nvPr>
            <p:ph type="dt" sz="half" idx="10"/>
          </p:nvPr>
        </p:nvSpPr>
        <p:spPr>
          <a:xfrm>
            <a:off x="0" y="6381750"/>
            <a:ext cx="2133600" cy="476250"/>
          </a:xfrm>
          <a:prstGeom prst="rect">
            <a:avLst/>
          </a:prstGeom>
        </p:spPr>
        <p:txBody>
          <a:bodyPr/>
          <a:lstStyle>
            <a:lvl1pPr>
              <a:defRPr/>
            </a:lvl1pPr>
          </a:lstStyle>
          <a:p>
            <a:pPr>
              <a:defRPr/>
            </a:pPr>
            <a:endParaRPr lang="it-IT"/>
          </a:p>
        </p:txBody>
      </p:sp>
      <p:sp>
        <p:nvSpPr>
          <p:cNvPr id="11" name="Rectangle 16"/>
          <p:cNvSpPr>
            <a:spLocks noGrp="1" noChangeArrowheads="1"/>
          </p:cNvSpPr>
          <p:nvPr>
            <p:ph type="ftr" sz="quarter" idx="11"/>
          </p:nvPr>
        </p:nvSpPr>
        <p:spPr>
          <a:xfrm>
            <a:off x="3124200" y="6381750"/>
            <a:ext cx="2895600" cy="476250"/>
          </a:xfrm>
          <a:prstGeom prst="rect">
            <a:avLst/>
          </a:prstGeom>
        </p:spPr>
        <p:txBody>
          <a:bodyPr/>
          <a:lstStyle>
            <a:lvl1pPr>
              <a:defRPr/>
            </a:lvl1pPr>
          </a:lstStyle>
          <a:p>
            <a:pPr>
              <a:defRPr/>
            </a:pPr>
            <a:endParaRPr lang="it-IT"/>
          </a:p>
        </p:txBody>
      </p:sp>
    </p:spTree>
    <p:extLst>
      <p:ext uri="{BB962C8B-B14F-4D97-AF65-F5344CB8AC3E}">
        <p14:creationId xmlns:p14="http://schemas.microsoft.com/office/powerpoint/2010/main" val="219232362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299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12525" y="207788"/>
            <a:ext cx="7060329" cy="955552"/>
          </a:xfrm>
          <a:prstGeom prst="rect">
            <a:avLst/>
          </a:prstGeom>
        </p:spPr>
        <p:txBody>
          <a:bodyPr/>
          <a:lstStyle>
            <a:lvl1pPr>
              <a:defRPr>
                <a:solidFill>
                  <a:srgbClr val="1C839B"/>
                </a:solidFill>
              </a:defRPr>
            </a:lvl1pPr>
          </a:lstStyle>
          <a:p>
            <a:r>
              <a:rPr lang="fr-FR" dirty="0" smtClean="0"/>
              <a:t>Cliquez et modifiez le titre</a:t>
            </a:r>
            <a:endParaRPr lang="fr-FR" dirty="0"/>
          </a:p>
        </p:txBody>
      </p:sp>
      <p:sp>
        <p:nvSpPr>
          <p:cNvPr id="3" name="Espace réservé du contenu 2"/>
          <p:cNvSpPr>
            <a:spLocks noGrp="1"/>
          </p:cNvSpPr>
          <p:nvPr>
            <p:ph idx="1"/>
          </p:nvPr>
        </p:nvSpPr>
        <p:spPr>
          <a:xfrm>
            <a:off x="587156" y="2384982"/>
            <a:ext cx="8099643" cy="3741181"/>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11"/>
          </p:nvPr>
        </p:nvSpPr>
        <p:spPr>
          <a:xfrm>
            <a:off x="248903"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743946" y="6356350"/>
            <a:ext cx="2133600" cy="365125"/>
          </a:xfrm>
          <a:prstGeom prst="rect">
            <a:avLst/>
          </a:prstGeom>
        </p:spPr>
        <p:txBody>
          <a:bodyPr/>
          <a:lstStyle/>
          <a:p>
            <a:fld id="{99257BA6-85AD-424B-AC0C-304538CA0D2C}" type="slidenum">
              <a:rPr lang="fr-FR" smtClean="0"/>
              <a:pPr/>
              <a:t>‹N›</a:t>
            </a:fld>
            <a:endParaRPr lang="fr-FR"/>
          </a:p>
        </p:txBody>
      </p:sp>
    </p:spTree>
    <p:extLst>
      <p:ext uri="{BB962C8B-B14F-4D97-AF65-F5344CB8AC3E}">
        <p14:creationId xmlns:p14="http://schemas.microsoft.com/office/powerpoint/2010/main" val="1654133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Diapositive de titre">
    <p:spTree>
      <p:nvGrpSpPr>
        <p:cNvPr id="1" name=""/>
        <p:cNvGrpSpPr/>
        <p:nvPr/>
      </p:nvGrpSpPr>
      <p:grpSpPr>
        <a:xfrm>
          <a:off x="0" y="0"/>
          <a:ext cx="0" cy="0"/>
          <a:chOff x="0" y="0"/>
          <a:chExt cx="0" cy="0"/>
        </a:xfrm>
      </p:grpSpPr>
      <p:pic>
        <p:nvPicPr>
          <p:cNvPr id="12" name="cop_05_2016_2.jpg" descr="/I lavori della Barnaba/Siram/2016/template PPT/Siram/nuovo template_05_2016/cop_05_2016_2.jpg"/>
          <p:cNvPicPr>
            <a:picLocks noChangeAspect="1"/>
          </p:cNvPicPr>
          <p:nvPr userDrawn="1"/>
        </p:nvPicPr>
        <p:blipFill>
          <a:blip r:embed="rId2" r:link="rId3" cstate="email">
            <a:extLst>
              <a:ext uri="{28A0092B-C50C-407E-A947-70E740481C1C}">
                <a14:useLocalDpi xmlns:a14="http://schemas.microsoft.com/office/drawing/2010/main" val="0"/>
              </a:ext>
            </a:extLst>
          </a:blip>
          <a:stretch>
            <a:fillRect/>
          </a:stretch>
        </p:blipFill>
        <p:spPr>
          <a:xfrm>
            <a:off x="-24256" y="-9000"/>
            <a:ext cx="9192513" cy="6876000"/>
          </a:xfrm>
          <a:prstGeom prst="rect">
            <a:avLst/>
          </a:prstGeom>
        </p:spPr>
      </p:pic>
      <p:pic>
        <p:nvPicPr>
          <p:cNvPr id="13" name="Siram_logo2015_CMYK.gif" descr="/I lavori della Barnaba/Siram/2014:15/nuovo logo/OK_2015/CMYK/Siram_logo2015_CMYK.gif"/>
          <p:cNvPicPr>
            <a:picLocks noChangeAspect="1"/>
          </p:cNvPicPr>
          <p:nvPr userDrawn="1"/>
        </p:nvPicPr>
        <p:blipFill>
          <a:blip r:embed="rId4" r:link="rId5" cstate="email">
            <a:extLst>
              <a:ext uri="{28A0092B-C50C-407E-A947-70E740481C1C}">
                <a14:useLocalDpi xmlns:a14="http://schemas.microsoft.com/office/drawing/2010/main" val="0"/>
              </a:ext>
            </a:extLst>
          </a:blip>
          <a:stretch>
            <a:fillRect/>
          </a:stretch>
        </p:blipFill>
        <p:spPr>
          <a:xfrm>
            <a:off x="7223760" y="5265730"/>
            <a:ext cx="1463040" cy="731520"/>
          </a:xfrm>
          <a:prstGeom prst="rect">
            <a:avLst/>
          </a:prstGeom>
        </p:spPr>
      </p:pic>
      <p:grpSp>
        <p:nvGrpSpPr>
          <p:cNvPr id="11" name="Grouper 10"/>
          <p:cNvGrpSpPr/>
          <p:nvPr userDrawn="1"/>
        </p:nvGrpSpPr>
        <p:grpSpPr>
          <a:xfrm>
            <a:off x="246216" y="2211573"/>
            <a:ext cx="3809865" cy="2177194"/>
            <a:chOff x="246216" y="4544281"/>
            <a:chExt cx="3809865" cy="2177194"/>
          </a:xfrm>
          <a:effectLst/>
        </p:grpSpPr>
        <p:sp>
          <p:nvSpPr>
            <p:cNvPr id="9" name="Arrondir un rectangle avec un coin diagonal 8"/>
            <p:cNvSpPr/>
            <p:nvPr userDrawn="1"/>
          </p:nvSpPr>
          <p:spPr>
            <a:xfrm>
              <a:off x="246216" y="4544281"/>
              <a:ext cx="3809865" cy="2177194"/>
            </a:xfrm>
            <a:prstGeom prst="round2DiagRect">
              <a:avLst>
                <a:gd name="adj1" fmla="val 0"/>
                <a:gd name="adj2" fmla="val 22320"/>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fr-FR"/>
            </a:p>
          </p:txBody>
        </p:sp>
        <p:sp>
          <p:nvSpPr>
            <p:cNvPr id="10" name="Arrondir un rectangle avec un coin diagonal 9"/>
            <p:cNvSpPr/>
            <p:nvPr userDrawn="1"/>
          </p:nvSpPr>
          <p:spPr>
            <a:xfrm>
              <a:off x="246216" y="4544281"/>
              <a:ext cx="3809865" cy="2177194"/>
            </a:xfrm>
            <a:prstGeom prst="round2DiagRect">
              <a:avLst>
                <a:gd name="adj1" fmla="val 0"/>
                <a:gd name="adj2" fmla="val 22320"/>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fr-FR"/>
            </a:p>
          </p:txBody>
        </p:sp>
      </p:grpSp>
      <p:sp>
        <p:nvSpPr>
          <p:cNvPr id="2" name="Titre 1"/>
          <p:cNvSpPr>
            <a:spLocks noGrp="1"/>
          </p:cNvSpPr>
          <p:nvPr>
            <p:ph type="ctrTitle"/>
          </p:nvPr>
        </p:nvSpPr>
        <p:spPr>
          <a:xfrm>
            <a:off x="259174" y="2320760"/>
            <a:ext cx="3809865" cy="1204925"/>
          </a:xfrm>
        </p:spPr>
        <p:txBody>
          <a:bodyPr lIns="360000" anchor="b" anchorCtr="0">
            <a:normAutofit/>
          </a:bodyPr>
          <a:lstStyle>
            <a:lvl1pPr algn="l">
              <a:defRPr sz="3000" b="0">
                <a:solidFill>
                  <a:schemeClr val="tx1">
                    <a:lumMod val="65000"/>
                    <a:lumOff val="35000"/>
                  </a:schemeClr>
                </a:solidFill>
                <a:latin typeface="Arial"/>
                <a:cs typeface="Arial"/>
              </a:defRPr>
            </a:lvl1pPr>
          </a:lstStyle>
          <a:p>
            <a:r>
              <a:rPr lang="fr-FR" dirty="0" smtClean="0"/>
              <a:t>Cliquez et modifiez le titre</a:t>
            </a:r>
            <a:endParaRPr lang="fr-FR" dirty="0"/>
          </a:p>
        </p:txBody>
      </p:sp>
      <p:sp>
        <p:nvSpPr>
          <p:cNvPr id="3" name="Sous-titre 2"/>
          <p:cNvSpPr>
            <a:spLocks noGrp="1"/>
          </p:cNvSpPr>
          <p:nvPr>
            <p:ph type="subTitle" idx="1"/>
          </p:nvPr>
        </p:nvSpPr>
        <p:spPr>
          <a:xfrm>
            <a:off x="548727" y="3606840"/>
            <a:ext cx="3520312" cy="383952"/>
          </a:xfrm>
        </p:spPr>
        <p:txBody>
          <a:bodyPr anchor="t" anchorCtr="0">
            <a:normAutofit/>
          </a:bodyPr>
          <a:lstStyle>
            <a:lvl1pPr marL="0" indent="0" algn="l">
              <a:buNone/>
              <a:defRPr sz="1800">
                <a:solidFill>
                  <a:srgbClr val="59595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Tree>
    <p:extLst>
      <p:ext uri="{BB962C8B-B14F-4D97-AF65-F5344CB8AC3E}">
        <p14:creationId xmlns:p14="http://schemas.microsoft.com/office/powerpoint/2010/main" val="13726304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pic>
        <p:nvPicPr>
          <p:cNvPr id="4" name="cop_05_2016_3.jpg" descr="/I lavori della Barnaba/Siram/2016/template PPT/Siram/nuovo template_05_2016/immagini/cop_05_2016_3.jpg"/>
          <p:cNvPicPr>
            <a:picLocks noChangeAspect="1"/>
          </p:cNvPicPr>
          <p:nvPr userDrawn="1"/>
        </p:nvPicPr>
        <p:blipFill>
          <a:blip r:embed="rId2" r:link="rId3" cstate="email">
            <a:extLst>
              <a:ext uri="{28A0092B-C50C-407E-A947-70E740481C1C}">
                <a14:useLocalDpi xmlns:a14="http://schemas.microsoft.com/office/drawing/2010/main" val="0"/>
              </a:ext>
            </a:extLst>
          </a:blip>
          <a:stretch>
            <a:fillRect/>
          </a:stretch>
        </p:blipFill>
        <p:spPr>
          <a:xfrm>
            <a:off x="0" y="-44999"/>
            <a:ext cx="9288769" cy="6947999"/>
          </a:xfrm>
          <a:prstGeom prst="rect">
            <a:avLst/>
          </a:prstGeom>
        </p:spPr>
      </p:pic>
      <p:grpSp>
        <p:nvGrpSpPr>
          <p:cNvPr id="11" name="Grouper 10"/>
          <p:cNvGrpSpPr/>
          <p:nvPr userDrawn="1"/>
        </p:nvGrpSpPr>
        <p:grpSpPr>
          <a:xfrm>
            <a:off x="246216" y="2211573"/>
            <a:ext cx="3809865" cy="2177194"/>
            <a:chOff x="246216" y="4544281"/>
            <a:chExt cx="3809865" cy="2177194"/>
          </a:xfrm>
          <a:effectLst/>
        </p:grpSpPr>
        <p:sp>
          <p:nvSpPr>
            <p:cNvPr id="9" name="Arrondir un rectangle avec un coin diagonal 8"/>
            <p:cNvSpPr/>
            <p:nvPr userDrawn="1"/>
          </p:nvSpPr>
          <p:spPr>
            <a:xfrm>
              <a:off x="246216" y="4544281"/>
              <a:ext cx="3809865" cy="2177194"/>
            </a:xfrm>
            <a:prstGeom prst="round2DiagRect">
              <a:avLst>
                <a:gd name="adj1" fmla="val 0"/>
                <a:gd name="adj2" fmla="val 22320"/>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fr-FR"/>
            </a:p>
          </p:txBody>
        </p:sp>
        <p:sp>
          <p:nvSpPr>
            <p:cNvPr id="10" name="Arrondir un rectangle avec un coin diagonal 9"/>
            <p:cNvSpPr/>
            <p:nvPr userDrawn="1"/>
          </p:nvSpPr>
          <p:spPr>
            <a:xfrm>
              <a:off x="246216" y="4544281"/>
              <a:ext cx="3809865" cy="2177194"/>
            </a:xfrm>
            <a:prstGeom prst="round2DiagRect">
              <a:avLst>
                <a:gd name="adj1" fmla="val 0"/>
                <a:gd name="adj2" fmla="val 22320"/>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fr-FR"/>
            </a:p>
          </p:txBody>
        </p:sp>
      </p:grpSp>
      <p:sp>
        <p:nvSpPr>
          <p:cNvPr id="2" name="Titre 1"/>
          <p:cNvSpPr>
            <a:spLocks noGrp="1"/>
          </p:cNvSpPr>
          <p:nvPr>
            <p:ph type="ctrTitle"/>
          </p:nvPr>
        </p:nvSpPr>
        <p:spPr>
          <a:xfrm>
            <a:off x="259174" y="2320760"/>
            <a:ext cx="3809865" cy="1204925"/>
          </a:xfrm>
        </p:spPr>
        <p:txBody>
          <a:bodyPr lIns="360000" anchor="b" anchorCtr="0">
            <a:normAutofit/>
          </a:bodyPr>
          <a:lstStyle>
            <a:lvl1pPr algn="l">
              <a:defRPr sz="3000" b="0">
                <a:solidFill>
                  <a:schemeClr val="tx1">
                    <a:lumMod val="65000"/>
                    <a:lumOff val="35000"/>
                  </a:schemeClr>
                </a:solidFill>
                <a:latin typeface="Arial"/>
                <a:cs typeface="Arial"/>
              </a:defRPr>
            </a:lvl1pPr>
          </a:lstStyle>
          <a:p>
            <a:r>
              <a:rPr lang="fr-FR" dirty="0" smtClean="0"/>
              <a:t>Cliquez et modifiez le titre</a:t>
            </a:r>
            <a:endParaRPr lang="fr-FR" dirty="0"/>
          </a:p>
        </p:txBody>
      </p:sp>
      <p:sp>
        <p:nvSpPr>
          <p:cNvPr id="3" name="Sous-titre 2"/>
          <p:cNvSpPr>
            <a:spLocks noGrp="1"/>
          </p:cNvSpPr>
          <p:nvPr>
            <p:ph type="subTitle" idx="1"/>
          </p:nvPr>
        </p:nvSpPr>
        <p:spPr>
          <a:xfrm>
            <a:off x="548727" y="3606840"/>
            <a:ext cx="3520312" cy="383952"/>
          </a:xfrm>
        </p:spPr>
        <p:txBody>
          <a:bodyPr anchor="t" anchorCtr="0">
            <a:normAutofit/>
          </a:bodyPr>
          <a:lstStyle>
            <a:lvl1pPr marL="0" indent="0" algn="l">
              <a:buNone/>
              <a:defRPr sz="1800">
                <a:solidFill>
                  <a:srgbClr val="59595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pic>
        <p:nvPicPr>
          <p:cNvPr id="12" name="Siram_logo2015_White.png" descr="/I lavori della Barnaba/Siram/2014:15/nuovo logo/OK_2015/Black/Siram_logo2015_White.png"/>
          <p:cNvPicPr>
            <a:picLocks noChangeAspect="1"/>
          </p:cNvPicPr>
          <p:nvPr userDrawn="1"/>
        </p:nvPicPr>
        <p:blipFill>
          <a:blip r:embed="rId4" r:link="rId5" cstate="email">
            <a:extLst>
              <a:ext uri="{28A0092B-C50C-407E-A947-70E740481C1C}">
                <a14:useLocalDpi xmlns:a14="http://schemas.microsoft.com/office/drawing/2010/main" val="0"/>
              </a:ext>
            </a:extLst>
          </a:blip>
          <a:stretch>
            <a:fillRect/>
          </a:stretch>
        </p:blipFill>
        <p:spPr>
          <a:xfrm>
            <a:off x="6523801" y="5023037"/>
            <a:ext cx="2087641" cy="1247521"/>
          </a:xfrm>
          <a:prstGeom prst="rect">
            <a:avLst/>
          </a:prstGeom>
        </p:spPr>
      </p:pic>
    </p:spTree>
    <p:extLst>
      <p:ext uri="{BB962C8B-B14F-4D97-AF65-F5344CB8AC3E}">
        <p14:creationId xmlns:p14="http://schemas.microsoft.com/office/powerpoint/2010/main" val="40929072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0" name="Arrondir un rectangle avec un coin diagonal 9"/>
          <p:cNvSpPr/>
          <p:nvPr userDrawn="1"/>
        </p:nvSpPr>
        <p:spPr>
          <a:xfrm>
            <a:off x="248903" y="207788"/>
            <a:ext cx="8628643" cy="1597364"/>
          </a:xfrm>
          <a:prstGeom prst="round2DiagRect">
            <a:avLst>
              <a:gd name="adj1" fmla="val 0"/>
              <a:gd name="adj2" fmla="val 16492"/>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fr-FR"/>
          </a:p>
        </p:txBody>
      </p:sp>
      <p:sp>
        <p:nvSpPr>
          <p:cNvPr id="2" name="Titre 1"/>
          <p:cNvSpPr>
            <a:spLocks noGrp="1"/>
          </p:cNvSpPr>
          <p:nvPr>
            <p:ph type="title"/>
          </p:nvPr>
        </p:nvSpPr>
        <p:spPr/>
        <p:txBody>
          <a:bodyPr/>
          <a:lstStyle>
            <a:lvl1pPr>
              <a:defRPr>
                <a:solidFill>
                  <a:schemeClr val="bg1"/>
                </a:solidFill>
              </a:defRPr>
            </a:lvl1pPr>
          </a:lstStyle>
          <a:p>
            <a:r>
              <a:rPr lang="fr-FR" dirty="0" smtClean="0"/>
              <a:t>Cliquez et modifiez le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9257BA6-85AD-424B-AC0C-304538CA0D2C}" type="slidenum">
              <a:rPr lang="fr-FR" smtClean="0"/>
              <a:pPr/>
              <a:t>‹N›</a:t>
            </a:fld>
            <a:endParaRPr lang="fr-FR"/>
          </a:p>
        </p:txBody>
      </p:sp>
    </p:spTree>
    <p:extLst>
      <p:ext uri="{BB962C8B-B14F-4D97-AF65-F5344CB8AC3E}">
        <p14:creationId xmlns:p14="http://schemas.microsoft.com/office/powerpoint/2010/main" val="97974941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1C839B"/>
                </a:solidFill>
              </a:defRPr>
            </a:lvl1pPr>
          </a:lstStyle>
          <a:p>
            <a:r>
              <a:rPr lang="fr-FR" dirty="0"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9257BA6-85AD-424B-AC0C-304538CA0D2C}" type="slidenum">
              <a:rPr lang="fr-FR" smtClean="0"/>
              <a:pPr/>
              <a:t>‹N›</a:t>
            </a:fld>
            <a:endParaRPr lang="fr-FR"/>
          </a:p>
        </p:txBody>
      </p:sp>
    </p:spTree>
    <p:extLst>
      <p:ext uri="{BB962C8B-B14F-4D97-AF65-F5344CB8AC3E}">
        <p14:creationId xmlns:p14="http://schemas.microsoft.com/office/powerpoint/2010/main" val="468213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2384982"/>
            <a:ext cx="4038600" cy="3741181"/>
          </a:xfrm>
        </p:spPr>
        <p:txBody>
          <a:bodyPr>
            <a:normAutofit/>
          </a:bodyPr>
          <a:lstStyle>
            <a:lvl1pPr algn="l" defTabSz="457200" rtl="0" eaLnBrk="1" latinLnBrk="0" hangingPunct="1">
              <a:spcBef>
                <a:spcPct val="20000"/>
              </a:spcBef>
              <a:defRPr lang="fr-FR" sz="2000" kern="1200" dirty="0" smtClean="0">
                <a:solidFill>
                  <a:schemeClr val="tx1">
                    <a:lumMod val="65000"/>
                    <a:lumOff val="35000"/>
                  </a:schemeClr>
                </a:solidFill>
                <a:latin typeface="Arial"/>
                <a:ea typeface="+mn-ea"/>
                <a:cs typeface="Arial"/>
              </a:defRPr>
            </a:lvl1pPr>
            <a:lvl2pPr algn="l" defTabSz="457200" rtl="0" eaLnBrk="1" latinLnBrk="0" hangingPunct="1">
              <a:spcBef>
                <a:spcPct val="20000"/>
              </a:spcBef>
              <a:defRPr lang="fr-FR" sz="1400" kern="1200" dirty="0" smtClean="0">
                <a:solidFill>
                  <a:schemeClr val="tx1">
                    <a:lumMod val="65000"/>
                    <a:lumOff val="35000"/>
                  </a:schemeClr>
                </a:solidFill>
                <a:latin typeface="Arial"/>
                <a:ea typeface="+mn-ea"/>
                <a:cs typeface="Arial"/>
              </a:defRPr>
            </a:lvl2pPr>
            <a:lvl3pPr algn="l" defTabSz="457200" rtl="0" eaLnBrk="1" latinLnBrk="0" hangingPunct="1">
              <a:spcBef>
                <a:spcPct val="20000"/>
              </a:spcBef>
              <a:defRPr lang="fr-FR" sz="1200" kern="1200" dirty="0" smtClean="0">
                <a:solidFill>
                  <a:schemeClr val="tx1">
                    <a:lumMod val="65000"/>
                    <a:lumOff val="35000"/>
                  </a:schemeClr>
                </a:solidFill>
                <a:latin typeface="Arial"/>
                <a:ea typeface="+mn-ea"/>
                <a:cs typeface="Arial"/>
              </a:defRPr>
            </a:lvl3pPr>
            <a:lvl4pPr algn="l" defTabSz="457200" rtl="0" eaLnBrk="1" latinLnBrk="0" hangingPunct="1">
              <a:spcBef>
                <a:spcPct val="20000"/>
              </a:spcBef>
              <a:defRPr lang="fr-FR" sz="1100" kern="1200" dirty="0" smtClean="0">
                <a:solidFill>
                  <a:schemeClr val="tx1">
                    <a:lumMod val="65000"/>
                    <a:lumOff val="35000"/>
                  </a:schemeClr>
                </a:solidFill>
                <a:latin typeface="Arial"/>
                <a:ea typeface="+mn-ea"/>
                <a:cs typeface="Arial"/>
              </a:defRPr>
            </a:lvl4pPr>
            <a:lvl5pPr algn="l" defTabSz="457200" rtl="0" eaLnBrk="1" latinLnBrk="0" hangingPunct="1">
              <a:spcBef>
                <a:spcPct val="20000"/>
              </a:spcBef>
              <a:defRPr lang="fr-FR" sz="1100" kern="1200" dirty="0">
                <a:solidFill>
                  <a:schemeClr val="tx1">
                    <a:lumMod val="65000"/>
                    <a:lumOff val="35000"/>
                  </a:schemeClr>
                </a:solidFill>
                <a:latin typeface="Arial"/>
                <a:ea typeface="+mn-ea"/>
                <a:cs typeface="Arial"/>
              </a:defRPr>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4648200" y="2384982"/>
            <a:ext cx="4038600" cy="3741181"/>
          </a:xfrm>
        </p:spPr>
        <p:txBody>
          <a:bodyPr>
            <a:normAutofit/>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pied de page 5"/>
          <p:cNvSpPr>
            <a:spLocks noGrp="1"/>
          </p:cNvSpPr>
          <p:nvPr>
            <p:ph type="ftr" sz="quarter" idx="11"/>
          </p:nvPr>
        </p:nvSpPr>
        <p:spPr>
          <a:xfrm>
            <a:off x="248903" y="6356350"/>
            <a:ext cx="3025556" cy="365125"/>
          </a:xfrm>
        </p:spPr>
        <p:txBody>
          <a:bodyPr/>
          <a:lstStyle/>
          <a:p>
            <a:endParaRPr lang="fr-FR" dirty="0"/>
          </a:p>
        </p:txBody>
      </p:sp>
      <p:sp>
        <p:nvSpPr>
          <p:cNvPr id="7" name="Espace réservé du numéro de diapositive 6"/>
          <p:cNvSpPr>
            <a:spLocks noGrp="1"/>
          </p:cNvSpPr>
          <p:nvPr>
            <p:ph type="sldNum" sz="quarter" idx="12"/>
          </p:nvPr>
        </p:nvSpPr>
        <p:spPr/>
        <p:txBody>
          <a:bodyPr/>
          <a:lstStyle/>
          <a:p>
            <a:fld id="{0AD10E33-61E3-4861-B81B-3EA813DC43F5}" type="slidenum">
              <a:rPr lang="fr-FR" smtClean="0"/>
              <a:pPr/>
              <a:t>‹N›</a:t>
            </a:fld>
            <a:endParaRPr lang="fr-FR"/>
          </a:p>
        </p:txBody>
      </p:sp>
      <p:sp>
        <p:nvSpPr>
          <p:cNvPr id="9" name="Arrondir un rectangle avec un coin diagonal 8"/>
          <p:cNvSpPr/>
          <p:nvPr userDrawn="1"/>
        </p:nvSpPr>
        <p:spPr>
          <a:xfrm>
            <a:off x="248903" y="207788"/>
            <a:ext cx="8628643" cy="1597364"/>
          </a:xfrm>
          <a:prstGeom prst="round2DiagRect">
            <a:avLst>
              <a:gd name="adj1" fmla="val 0"/>
              <a:gd name="adj2" fmla="val 16492"/>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fr-FR"/>
          </a:p>
        </p:txBody>
      </p:sp>
      <p:sp>
        <p:nvSpPr>
          <p:cNvPr id="10" name="Titre 1"/>
          <p:cNvSpPr>
            <a:spLocks noGrp="1"/>
          </p:cNvSpPr>
          <p:nvPr>
            <p:ph type="title"/>
          </p:nvPr>
        </p:nvSpPr>
        <p:spPr>
          <a:xfrm>
            <a:off x="412526" y="756000"/>
            <a:ext cx="6934205" cy="954611"/>
          </a:xfrm>
        </p:spPr>
        <p:txBody>
          <a:bodyPr anchor="b" anchorCtr="0"/>
          <a:lstStyle>
            <a:lvl1pPr>
              <a:defRPr>
                <a:solidFill>
                  <a:schemeClr val="bg1"/>
                </a:solidFill>
              </a:defRPr>
            </a:lvl1pPr>
          </a:lstStyle>
          <a:p>
            <a:r>
              <a:rPr lang="fr-FR" dirty="0" smtClean="0"/>
              <a:t>Cliquez et modifiez le titre</a:t>
            </a:r>
            <a:endParaRPr lang="fr-FR" dirty="0"/>
          </a:p>
        </p:txBody>
      </p:sp>
    </p:spTree>
    <p:extLst>
      <p:ext uri="{BB962C8B-B14F-4D97-AF65-F5344CB8AC3E}">
        <p14:creationId xmlns:p14="http://schemas.microsoft.com/office/powerpoint/2010/main" val="20951441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2384982"/>
            <a:ext cx="4038600" cy="3741181"/>
          </a:xfrm>
        </p:spPr>
        <p:txBody>
          <a:bodyPr>
            <a:normAutofit/>
          </a:bodyPr>
          <a:lstStyle>
            <a:lvl1pPr algn="l" defTabSz="457200" rtl="0" eaLnBrk="1" latinLnBrk="0" hangingPunct="1">
              <a:spcBef>
                <a:spcPct val="20000"/>
              </a:spcBef>
              <a:defRPr lang="fr-FR" sz="2000" kern="1200" dirty="0" smtClean="0">
                <a:solidFill>
                  <a:schemeClr val="tx1">
                    <a:lumMod val="65000"/>
                    <a:lumOff val="35000"/>
                  </a:schemeClr>
                </a:solidFill>
                <a:latin typeface="Arial"/>
                <a:ea typeface="+mn-ea"/>
                <a:cs typeface="Arial"/>
              </a:defRPr>
            </a:lvl1pPr>
            <a:lvl2pPr algn="l" defTabSz="457200" rtl="0" eaLnBrk="1" latinLnBrk="0" hangingPunct="1">
              <a:spcBef>
                <a:spcPct val="20000"/>
              </a:spcBef>
              <a:defRPr lang="fr-FR" sz="1400" kern="1200" dirty="0" smtClean="0">
                <a:solidFill>
                  <a:schemeClr val="tx1">
                    <a:lumMod val="65000"/>
                    <a:lumOff val="35000"/>
                  </a:schemeClr>
                </a:solidFill>
                <a:latin typeface="Arial"/>
                <a:ea typeface="+mn-ea"/>
                <a:cs typeface="Arial"/>
              </a:defRPr>
            </a:lvl2pPr>
            <a:lvl3pPr algn="l" defTabSz="457200" rtl="0" eaLnBrk="1" latinLnBrk="0" hangingPunct="1">
              <a:spcBef>
                <a:spcPct val="20000"/>
              </a:spcBef>
              <a:defRPr lang="fr-FR" sz="1200" kern="1200" dirty="0" smtClean="0">
                <a:solidFill>
                  <a:schemeClr val="tx1">
                    <a:lumMod val="65000"/>
                    <a:lumOff val="35000"/>
                  </a:schemeClr>
                </a:solidFill>
                <a:latin typeface="Arial"/>
                <a:ea typeface="+mn-ea"/>
                <a:cs typeface="Arial"/>
              </a:defRPr>
            </a:lvl3pPr>
            <a:lvl4pPr algn="l" defTabSz="457200" rtl="0" eaLnBrk="1" latinLnBrk="0" hangingPunct="1">
              <a:spcBef>
                <a:spcPct val="20000"/>
              </a:spcBef>
              <a:defRPr lang="fr-FR" sz="1100" kern="1200" dirty="0" smtClean="0">
                <a:solidFill>
                  <a:schemeClr val="tx1">
                    <a:lumMod val="65000"/>
                    <a:lumOff val="35000"/>
                  </a:schemeClr>
                </a:solidFill>
                <a:latin typeface="Arial"/>
                <a:ea typeface="+mn-ea"/>
                <a:cs typeface="Arial"/>
              </a:defRPr>
            </a:lvl4pPr>
            <a:lvl5pPr algn="l" defTabSz="457200" rtl="0" eaLnBrk="1" latinLnBrk="0" hangingPunct="1">
              <a:spcBef>
                <a:spcPct val="20000"/>
              </a:spcBef>
              <a:defRPr lang="fr-FR" sz="1100" kern="1200" dirty="0">
                <a:solidFill>
                  <a:schemeClr val="tx1">
                    <a:lumMod val="65000"/>
                    <a:lumOff val="35000"/>
                  </a:schemeClr>
                </a:solidFill>
                <a:latin typeface="Arial"/>
                <a:ea typeface="+mn-ea"/>
                <a:cs typeface="Arial"/>
              </a:defRPr>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4648200" y="2384982"/>
            <a:ext cx="4038600" cy="3741181"/>
          </a:xfrm>
        </p:spPr>
        <p:txBody>
          <a:bodyPr>
            <a:normAutofit/>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u numéro de diapositive 6"/>
          <p:cNvSpPr>
            <a:spLocks noGrp="1"/>
          </p:cNvSpPr>
          <p:nvPr>
            <p:ph type="sldNum" sz="quarter" idx="12"/>
          </p:nvPr>
        </p:nvSpPr>
        <p:spPr/>
        <p:txBody>
          <a:bodyPr/>
          <a:lstStyle/>
          <a:p>
            <a:fld id="{0AD10E33-61E3-4861-B81B-3EA813DC43F5}" type="slidenum">
              <a:rPr lang="fr-FR" smtClean="0"/>
              <a:pPr/>
              <a:t>‹N›</a:t>
            </a:fld>
            <a:endParaRPr lang="fr-FR"/>
          </a:p>
        </p:txBody>
      </p:sp>
      <p:sp>
        <p:nvSpPr>
          <p:cNvPr id="10" name="Titre 1"/>
          <p:cNvSpPr>
            <a:spLocks noGrp="1"/>
          </p:cNvSpPr>
          <p:nvPr>
            <p:ph type="title"/>
          </p:nvPr>
        </p:nvSpPr>
        <p:spPr>
          <a:xfrm>
            <a:off x="412526" y="756000"/>
            <a:ext cx="6934205" cy="947669"/>
          </a:xfrm>
        </p:spPr>
        <p:txBody>
          <a:bodyPr/>
          <a:lstStyle>
            <a:lvl1pPr>
              <a:defRPr>
                <a:solidFill>
                  <a:srgbClr val="1C839B"/>
                </a:solidFill>
              </a:defRPr>
            </a:lvl1pPr>
          </a:lstStyle>
          <a:p>
            <a:r>
              <a:rPr lang="fr-FR" dirty="0" smtClean="0"/>
              <a:t>Cliquez et modifiez le titre</a:t>
            </a:r>
            <a:endParaRPr lang="fr-FR" dirty="0"/>
          </a:p>
        </p:txBody>
      </p:sp>
      <p:sp>
        <p:nvSpPr>
          <p:cNvPr id="12" name="Espace réservé du pied de page 5"/>
          <p:cNvSpPr>
            <a:spLocks noGrp="1"/>
          </p:cNvSpPr>
          <p:nvPr>
            <p:ph type="ftr" sz="quarter" idx="11"/>
          </p:nvPr>
        </p:nvSpPr>
        <p:spPr>
          <a:xfrm>
            <a:off x="248903" y="6356350"/>
            <a:ext cx="3025556" cy="365125"/>
          </a:xfrm>
        </p:spPr>
        <p:txBody>
          <a:bodyPr/>
          <a:lstStyle/>
          <a:p>
            <a:endParaRPr lang="fr-FR" dirty="0"/>
          </a:p>
        </p:txBody>
      </p:sp>
    </p:spTree>
    <p:extLst>
      <p:ext uri="{BB962C8B-B14F-4D97-AF65-F5344CB8AC3E}">
        <p14:creationId xmlns:p14="http://schemas.microsoft.com/office/powerpoint/2010/main" val="28463309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mage avec légende">
    <p:bg>
      <p:bgRef idx="1001">
        <a:schemeClr val="bg1"/>
      </p:bgRef>
    </p:bg>
    <p:spTree>
      <p:nvGrpSpPr>
        <p:cNvPr id="1" name=""/>
        <p:cNvGrpSpPr/>
        <p:nvPr/>
      </p:nvGrpSpPr>
      <p:grpSpPr>
        <a:xfrm>
          <a:off x="0" y="0"/>
          <a:ext cx="0" cy="0"/>
          <a:chOff x="0" y="0"/>
          <a:chExt cx="0" cy="0"/>
        </a:xfrm>
      </p:grpSpPr>
      <p:sp>
        <p:nvSpPr>
          <p:cNvPr id="10" name="Arrondir un rectangle avec un coin diagonal 9"/>
          <p:cNvSpPr/>
          <p:nvPr userDrawn="1"/>
        </p:nvSpPr>
        <p:spPr>
          <a:xfrm>
            <a:off x="201600" y="201600"/>
            <a:ext cx="8748000" cy="6492138"/>
          </a:xfrm>
          <a:prstGeom prst="round2DiagRect">
            <a:avLst>
              <a:gd name="adj1" fmla="val 0"/>
              <a:gd name="adj2" fmla="val 5243"/>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Arial" panose="020B0604020202020204" pitchFamily="34" charset="0"/>
            </a:endParaRPr>
          </a:p>
        </p:txBody>
      </p:sp>
      <p:sp>
        <p:nvSpPr>
          <p:cNvPr id="2" name="Titre 1"/>
          <p:cNvSpPr>
            <a:spLocks noGrp="1"/>
          </p:cNvSpPr>
          <p:nvPr>
            <p:ph type="title"/>
          </p:nvPr>
        </p:nvSpPr>
        <p:spPr>
          <a:xfrm>
            <a:off x="1844675" y="2805817"/>
            <a:ext cx="5486400" cy="566738"/>
          </a:xfrm>
          <a:prstGeom prst="rect">
            <a:avLst/>
          </a:prstGeom>
          <a:noFill/>
        </p:spPr>
        <p:txBody>
          <a:bodyPr anchor="b">
            <a:noAutofit/>
          </a:bodyPr>
          <a:lstStyle>
            <a:lvl1pPr marL="0" indent="0" algn="ctr">
              <a:defRPr sz="2800" b="1">
                <a:solidFill>
                  <a:schemeClr val="bg1"/>
                </a:solidFill>
              </a:defRPr>
            </a:lvl1pPr>
          </a:lstStyle>
          <a:p>
            <a:r>
              <a:rPr lang="fr-FR" dirty="0" smtClean="0"/>
              <a:t>Cliquez et modifiez le titre</a:t>
            </a:r>
            <a:endParaRPr lang="fr-FR" dirty="0"/>
          </a:p>
        </p:txBody>
      </p:sp>
      <p:sp>
        <p:nvSpPr>
          <p:cNvPr id="4" name="Espace réservé du texte 3"/>
          <p:cNvSpPr>
            <a:spLocks noGrp="1"/>
          </p:cNvSpPr>
          <p:nvPr>
            <p:ph type="body" sz="half" idx="2"/>
          </p:nvPr>
        </p:nvSpPr>
        <p:spPr>
          <a:xfrm>
            <a:off x="1844675" y="3474156"/>
            <a:ext cx="5486400" cy="804862"/>
          </a:xfrm>
        </p:spPr>
        <p:txBody>
          <a:bodyPr>
            <a:noAutofit/>
          </a:bodyPr>
          <a:lstStyle>
            <a:lvl1pPr marL="0" indent="0" algn="ctr">
              <a:buNone/>
              <a:defRPr sz="1800" i="1">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pic>
        <p:nvPicPr>
          <p:cNvPr id="9" name="tab.gif" descr="/I lavori della Barnaba/Siram/2014:15/PPT/immagini/tab.gif"/>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3464015" y="15639"/>
            <a:ext cx="2232000" cy="812472"/>
          </a:xfrm>
          <a:prstGeom prst="rect">
            <a:avLst/>
          </a:prstGeom>
        </p:spPr>
      </p:pic>
    </p:spTree>
    <p:extLst>
      <p:ext uri="{BB962C8B-B14F-4D97-AF65-F5344CB8AC3E}">
        <p14:creationId xmlns:p14="http://schemas.microsoft.com/office/powerpoint/2010/main" val="335407847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0" name="Arrondir un rectangle avec un coin diagonal 9"/>
          <p:cNvSpPr/>
          <p:nvPr userDrawn="1"/>
        </p:nvSpPr>
        <p:spPr>
          <a:xfrm>
            <a:off x="248903" y="207788"/>
            <a:ext cx="8628643" cy="1080000"/>
          </a:xfrm>
          <a:prstGeom prst="round2DiagRect">
            <a:avLst>
              <a:gd name="adj1" fmla="val 0"/>
              <a:gd name="adj2" fmla="val 16492"/>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fr-FR"/>
          </a:p>
        </p:txBody>
      </p:sp>
      <p:sp>
        <p:nvSpPr>
          <p:cNvPr id="2" name="Titre 1"/>
          <p:cNvSpPr>
            <a:spLocks noGrp="1"/>
          </p:cNvSpPr>
          <p:nvPr>
            <p:ph type="title"/>
          </p:nvPr>
        </p:nvSpPr>
        <p:spPr/>
        <p:txBody>
          <a:bodyPr/>
          <a:lstStyle>
            <a:lvl1pPr>
              <a:defRPr>
                <a:solidFill>
                  <a:schemeClr val="bg1"/>
                </a:solidFill>
              </a:defRPr>
            </a:lvl1pPr>
          </a:lstStyle>
          <a:p>
            <a:r>
              <a:rPr lang="fr-FR" dirty="0" smtClean="0"/>
              <a:t>Cliquez et modifiez le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9257BA6-85AD-424B-AC0C-304538CA0D2C}" type="slidenum">
              <a:rPr lang="fr-FR" smtClean="0"/>
              <a:pPr/>
              <a:t>‹N›</a:t>
            </a:fld>
            <a:endParaRPr lang="fr-FR"/>
          </a:p>
        </p:txBody>
      </p:sp>
    </p:spTree>
    <p:extLst>
      <p:ext uri="{BB962C8B-B14F-4D97-AF65-F5344CB8AC3E}">
        <p14:creationId xmlns:p14="http://schemas.microsoft.com/office/powerpoint/2010/main" val="818152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Arrondir un rectangle avec un coin diagonal 8"/>
          <p:cNvSpPr/>
          <p:nvPr userDrawn="1"/>
        </p:nvSpPr>
        <p:spPr>
          <a:xfrm>
            <a:off x="248903" y="207788"/>
            <a:ext cx="8628643" cy="1597364"/>
          </a:xfrm>
          <a:prstGeom prst="round2DiagRect">
            <a:avLst>
              <a:gd name="adj1" fmla="val 0"/>
              <a:gd name="adj2" fmla="val 15885"/>
            </a:avLst>
          </a:prstGeom>
          <a:solidFill>
            <a:srgbClr val="FFFFFF"/>
          </a:solidFill>
          <a:ln>
            <a:solidFill>
              <a:srgbClr val="1C839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fr-FR"/>
          </a:p>
        </p:txBody>
      </p:sp>
      <p:sp>
        <p:nvSpPr>
          <p:cNvPr id="2" name="Espace réservé du titre 1"/>
          <p:cNvSpPr>
            <a:spLocks noGrp="1"/>
          </p:cNvSpPr>
          <p:nvPr>
            <p:ph type="title"/>
          </p:nvPr>
        </p:nvSpPr>
        <p:spPr>
          <a:xfrm>
            <a:off x="412525" y="755004"/>
            <a:ext cx="7060329" cy="955552"/>
          </a:xfrm>
          <a:prstGeom prst="rect">
            <a:avLst/>
          </a:prstGeom>
        </p:spPr>
        <p:txBody>
          <a:bodyPr vert="horz" lIns="91440" tIns="45720" rIns="91440" bIns="45720" rtlCol="0" anchor="b" anchorCtr="0">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587156" y="2384982"/>
            <a:ext cx="8099643" cy="3741181"/>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pied de page 4"/>
          <p:cNvSpPr>
            <a:spLocks noGrp="1"/>
          </p:cNvSpPr>
          <p:nvPr>
            <p:ph type="ftr" sz="quarter" idx="3"/>
          </p:nvPr>
        </p:nvSpPr>
        <p:spPr>
          <a:xfrm>
            <a:off x="248903" y="6356350"/>
            <a:ext cx="2895600" cy="365125"/>
          </a:xfrm>
          <a:prstGeom prst="rect">
            <a:avLst/>
          </a:prstGeom>
        </p:spPr>
        <p:txBody>
          <a:bodyPr vert="horz" lIns="91440" tIns="45720" rIns="91440" bIns="45720" rtlCol="0" anchor="ctr"/>
          <a:lstStyle>
            <a:lvl1pPr algn="l">
              <a:defRPr sz="800">
                <a:solidFill>
                  <a:schemeClr val="tx1">
                    <a:tint val="75000"/>
                  </a:schemeClr>
                </a:solidFill>
                <a:latin typeface="Arial" panose="020B0604020202020204" pitchFamily="34" charset="0"/>
                <a:cs typeface="Arial" panose="020B0604020202020204" pitchFamily="34" charset="0"/>
              </a:defRPr>
            </a:lvl1pPr>
          </a:lstStyle>
          <a:p>
            <a:endParaRPr lang="fr-FR" dirty="0"/>
          </a:p>
        </p:txBody>
      </p:sp>
      <p:sp>
        <p:nvSpPr>
          <p:cNvPr id="6" name="Espace réservé du numéro de diapositive 5"/>
          <p:cNvSpPr>
            <a:spLocks noGrp="1"/>
          </p:cNvSpPr>
          <p:nvPr>
            <p:ph type="sldNum" sz="quarter" idx="4"/>
          </p:nvPr>
        </p:nvSpPr>
        <p:spPr>
          <a:xfrm>
            <a:off x="6743946" y="6356350"/>
            <a:ext cx="2133600" cy="365125"/>
          </a:xfrm>
          <a:prstGeom prst="rect">
            <a:avLst/>
          </a:prstGeom>
        </p:spPr>
        <p:txBody>
          <a:bodyPr vert="horz" lIns="91440" tIns="45720" rIns="91440" bIns="45720" rtlCol="0" anchor="ctr"/>
          <a:lstStyle>
            <a:lvl1pPr algn="r">
              <a:defRPr sz="800" b="1">
                <a:solidFill>
                  <a:schemeClr val="tx1">
                    <a:tint val="75000"/>
                  </a:schemeClr>
                </a:solidFill>
                <a:latin typeface="Arial" panose="020B0604020202020204" pitchFamily="34" charset="0"/>
                <a:cs typeface="Arial" panose="020B0604020202020204" pitchFamily="34" charset="0"/>
              </a:defRPr>
            </a:lvl1pPr>
          </a:lstStyle>
          <a:p>
            <a:fld id="{99257BA6-85AD-424B-AC0C-304538CA0D2C}" type="slidenum">
              <a:rPr lang="fr-FR" smtClean="0"/>
              <a:pPr/>
              <a:t>‹N›</a:t>
            </a:fld>
            <a:endParaRPr lang="fr-FR" dirty="0"/>
          </a:p>
        </p:txBody>
      </p:sp>
    </p:spTree>
    <p:extLst>
      <p:ext uri="{BB962C8B-B14F-4D97-AF65-F5344CB8AC3E}">
        <p14:creationId xmlns:p14="http://schemas.microsoft.com/office/powerpoint/2010/main" val="310637788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0" r:id="rId4"/>
    <p:sldLayoutId id="2147483656" r:id="rId5"/>
    <p:sldLayoutId id="2147483657" r:id="rId6"/>
    <p:sldLayoutId id="2147483658" r:id="rId7"/>
    <p:sldLayoutId id="2147483673" r:id="rId8"/>
  </p:sldLayoutIdLst>
  <p:timing>
    <p:tnLst>
      <p:par>
        <p:cTn id="1" dur="indefinite" restart="never" nodeType="tmRoot"/>
      </p:par>
    </p:tnLst>
  </p:timing>
  <p:hf hdr="0" dt="0"/>
  <p:txStyles>
    <p:titleStyle>
      <a:lvl1pPr algn="l" defTabSz="457200" rtl="0" eaLnBrk="1" latinLnBrk="0" hangingPunct="1">
        <a:spcBef>
          <a:spcPct val="0"/>
        </a:spcBef>
        <a:buNone/>
        <a:defRPr sz="2800" kern="1200">
          <a:solidFill>
            <a:srgbClr val="595959"/>
          </a:solidFill>
          <a:latin typeface="Arial"/>
          <a:ea typeface="+mj-ea"/>
          <a:cs typeface="Arial"/>
        </a:defRPr>
      </a:lvl1pPr>
    </p:titleStyle>
    <p:bodyStyle>
      <a:lvl1pPr marL="268288" indent="-268288" algn="l" defTabSz="457200" rtl="0" eaLnBrk="1" latinLnBrk="0" hangingPunct="1">
        <a:spcBef>
          <a:spcPct val="20000"/>
        </a:spcBef>
        <a:buSzPct val="40000"/>
        <a:buFont typeface="Wingdings" charset="2"/>
        <a:buChar char=""/>
        <a:defRPr sz="2000" kern="1200">
          <a:solidFill>
            <a:schemeClr val="tx1">
              <a:lumMod val="65000"/>
              <a:lumOff val="35000"/>
            </a:schemeClr>
          </a:solidFill>
          <a:latin typeface="Arial"/>
          <a:ea typeface="+mn-ea"/>
          <a:cs typeface="Arial"/>
        </a:defRPr>
      </a:lvl1pPr>
      <a:lvl2pPr marL="536575" indent="-179388" algn="l" defTabSz="457200" rtl="0" eaLnBrk="1" latinLnBrk="0" hangingPunct="1">
        <a:spcBef>
          <a:spcPct val="20000"/>
        </a:spcBef>
        <a:buSzPct val="70000"/>
        <a:buFont typeface="Courier New"/>
        <a:buChar char="o"/>
        <a:defRPr sz="1400" kern="1200">
          <a:solidFill>
            <a:schemeClr val="tx1">
              <a:lumMod val="65000"/>
              <a:lumOff val="35000"/>
            </a:schemeClr>
          </a:solidFill>
          <a:latin typeface="Arial"/>
          <a:ea typeface="+mn-ea"/>
          <a:cs typeface="Arial"/>
        </a:defRPr>
      </a:lvl2pPr>
      <a:lvl3pPr marL="804863" indent="-179388" algn="l" defTabSz="457200" rtl="0" eaLnBrk="1" latinLnBrk="0" hangingPunct="1">
        <a:spcBef>
          <a:spcPct val="20000"/>
        </a:spcBef>
        <a:buSzPct val="70000"/>
        <a:buFont typeface="Courier New"/>
        <a:buChar char="o"/>
        <a:defRPr sz="12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11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11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Arrondir un rectangle avec un coin diagonal 8"/>
          <p:cNvSpPr/>
          <p:nvPr userDrawn="1"/>
        </p:nvSpPr>
        <p:spPr>
          <a:xfrm>
            <a:off x="248903" y="207788"/>
            <a:ext cx="8628643" cy="1080000"/>
          </a:xfrm>
          <a:prstGeom prst="round2DiagRect">
            <a:avLst>
              <a:gd name="adj1" fmla="val 0"/>
              <a:gd name="adj2" fmla="val 15885"/>
            </a:avLst>
          </a:prstGeom>
          <a:solidFill>
            <a:srgbClr val="FFFFFF"/>
          </a:solidFill>
          <a:ln>
            <a:solidFill>
              <a:srgbClr val="1C839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fr-FR"/>
          </a:p>
        </p:txBody>
      </p:sp>
      <p:sp>
        <p:nvSpPr>
          <p:cNvPr id="2" name="Espace réservé du titre 1"/>
          <p:cNvSpPr>
            <a:spLocks noGrp="1"/>
          </p:cNvSpPr>
          <p:nvPr>
            <p:ph type="title"/>
          </p:nvPr>
        </p:nvSpPr>
        <p:spPr>
          <a:xfrm>
            <a:off x="412525" y="207788"/>
            <a:ext cx="7060329" cy="955552"/>
          </a:xfrm>
          <a:prstGeom prst="rect">
            <a:avLst/>
          </a:prstGeom>
        </p:spPr>
        <p:txBody>
          <a:bodyPr vert="horz" lIns="91440" tIns="45720" rIns="91440" bIns="45720" rtlCol="0" anchor="b" anchorCtr="0">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587156" y="2384982"/>
            <a:ext cx="8099643" cy="3741181"/>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pied de page 4"/>
          <p:cNvSpPr>
            <a:spLocks noGrp="1"/>
          </p:cNvSpPr>
          <p:nvPr>
            <p:ph type="ftr" sz="quarter" idx="3"/>
          </p:nvPr>
        </p:nvSpPr>
        <p:spPr>
          <a:xfrm>
            <a:off x="248903" y="6356350"/>
            <a:ext cx="2895600" cy="365125"/>
          </a:xfrm>
          <a:prstGeom prst="rect">
            <a:avLst/>
          </a:prstGeom>
        </p:spPr>
        <p:txBody>
          <a:bodyPr vert="horz" lIns="91440" tIns="45720" rIns="91440" bIns="45720" rtlCol="0" anchor="ctr"/>
          <a:lstStyle>
            <a:lvl1pPr algn="l">
              <a:defRPr sz="800">
                <a:solidFill>
                  <a:schemeClr val="tx1">
                    <a:tint val="75000"/>
                  </a:schemeClr>
                </a:solidFill>
                <a:latin typeface="Arial" panose="020B0604020202020204" pitchFamily="34" charset="0"/>
                <a:cs typeface="Arial" panose="020B0604020202020204" pitchFamily="34" charset="0"/>
              </a:defRPr>
            </a:lvl1pPr>
          </a:lstStyle>
          <a:p>
            <a:endParaRPr lang="fr-FR" dirty="0"/>
          </a:p>
        </p:txBody>
      </p:sp>
      <p:sp>
        <p:nvSpPr>
          <p:cNvPr id="6" name="Espace réservé du numéro de diapositive 5"/>
          <p:cNvSpPr>
            <a:spLocks noGrp="1"/>
          </p:cNvSpPr>
          <p:nvPr>
            <p:ph type="sldNum" sz="quarter" idx="4"/>
          </p:nvPr>
        </p:nvSpPr>
        <p:spPr>
          <a:xfrm>
            <a:off x="6743946" y="6356350"/>
            <a:ext cx="2133600" cy="365125"/>
          </a:xfrm>
          <a:prstGeom prst="rect">
            <a:avLst/>
          </a:prstGeom>
        </p:spPr>
        <p:txBody>
          <a:bodyPr vert="horz" lIns="91440" tIns="45720" rIns="91440" bIns="45720" rtlCol="0" anchor="ctr"/>
          <a:lstStyle>
            <a:lvl1pPr algn="r">
              <a:defRPr sz="800" b="1">
                <a:solidFill>
                  <a:schemeClr val="tx1">
                    <a:tint val="75000"/>
                  </a:schemeClr>
                </a:solidFill>
                <a:latin typeface="Arial" panose="020B0604020202020204" pitchFamily="34" charset="0"/>
                <a:cs typeface="Arial" panose="020B0604020202020204" pitchFamily="34" charset="0"/>
              </a:defRPr>
            </a:lvl1pPr>
          </a:lstStyle>
          <a:p>
            <a:fld id="{99257BA6-85AD-424B-AC0C-304538CA0D2C}" type="slidenum">
              <a:rPr lang="fr-FR" smtClean="0"/>
              <a:pPr/>
              <a:t>‹N›</a:t>
            </a:fld>
            <a:endParaRPr lang="fr-FR" dirty="0"/>
          </a:p>
        </p:txBody>
      </p:sp>
    </p:spTree>
    <p:extLst>
      <p:ext uri="{BB962C8B-B14F-4D97-AF65-F5344CB8AC3E}">
        <p14:creationId xmlns:p14="http://schemas.microsoft.com/office/powerpoint/2010/main" val="156981530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4" r:id="rId5"/>
    <p:sldLayoutId id="2147483675" r:id="rId6"/>
  </p:sldLayoutIdLst>
  <p:timing>
    <p:tnLst>
      <p:par>
        <p:cTn id="1" dur="indefinite" restart="never" nodeType="tmRoot"/>
      </p:par>
    </p:tnLst>
  </p:timing>
  <p:hf hdr="0" dt="0"/>
  <p:txStyles>
    <p:titleStyle>
      <a:lvl1pPr algn="l" defTabSz="457200" rtl="0" eaLnBrk="1" latinLnBrk="0" hangingPunct="1">
        <a:spcBef>
          <a:spcPct val="0"/>
        </a:spcBef>
        <a:buNone/>
        <a:defRPr sz="2800" kern="1200">
          <a:solidFill>
            <a:srgbClr val="1C839B"/>
          </a:solidFill>
          <a:latin typeface="Arial"/>
          <a:ea typeface="+mj-ea"/>
          <a:cs typeface="Arial"/>
        </a:defRPr>
      </a:lvl1pPr>
    </p:titleStyle>
    <p:bodyStyle>
      <a:lvl1pPr marL="268288" indent="-268288" algn="l" defTabSz="457200" rtl="0" eaLnBrk="1" latinLnBrk="0" hangingPunct="1">
        <a:spcBef>
          <a:spcPct val="20000"/>
        </a:spcBef>
        <a:buSzPct val="40000"/>
        <a:buFont typeface="Wingdings" charset="2"/>
        <a:buChar char=""/>
        <a:defRPr sz="2000" kern="1200">
          <a:solidFill>
            <a:schemeClr val="tx1">
              <a:lumMod val="65000"/>
              <a:lumOff val="35000"/>
            </a:schemeClr>
          </a:solidFill>
          <a:latin typeface="Arial"/>
          <a:ea typeface="+mn-ea"/>
          <a:cs typeface="Arial"/>
        </a:defRPr>
      </a:lvl1pPr>
      <a:lvl2pPr marL="536575" indent="-179388" algn="l" defTabSz="457200" rtl="0" eaLnBrk="1" latinLnBrk="0" hangingPunct="1">
        <a:spcBef>
          <a:spcPct val="20000"/>
        </a:spcBef>
        <a:buSzPct val="70000"/>
        <a:buFont typeface="Courier New"/>
        <a:buChar char="o"/>
        <a:defRPr sz="1400" kern="1200">
          <a:solidFill>
            <a:schemeClr val="tx1">
              <a:lumMod val="65000"/>
              <a:lumOff val="35000"/>
            </a:schemeClr>
          </a:solidFill>
          <a:latin typeface="Arial"/>
          <a:ea typeface="+mn-ea"/>
          <a:cs typeface="Arial"/>
        </a:defRPr>
      </a:lvl2pPr>
      <a:lvl3pPr marL="804863" indent="-179388" algn="l" defTabSz="457200" rtl="0" eaLnBrk="1" latinLnBrk="0" hangingPunct="1">
        <a:spcBef>
          <a:spcPct val="20000"/>
        </a:spcBef>
        <a:buSzPct val="70000"/>
        <a:buFont typeface="Courier New"/>
        <a:buChar char="o"/>
        <a:defRPr sz="12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11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11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777912"/>
      </p:ext>
    </p:extLst>
  </p:cSld>
  <p:clrMap bg1="lt1" tx1="dk1" bg2="lt2" tx2="dk2" accent1="accent1" accent2="accent2" accent3="accent3" accent4="accent4" accent5="accent5" accent6="accent6" hlink="hlink" folHlink="folHlink"/>
  <p:sldLayoutIdLst>
    <p:sldLayoutId id="2147483672" r:id="rId1"/>
    <p:sldLayoutId id="2147483676" r:id="rId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file://localhost/I%20lavori%20della%20Barnaba/Siram/2016/template%20PPT/Siram/nuovo%20template_05_2016/immagini/Cartina_Siram_2016-per-PPT_OK.gif" TargetMode="External"/><Relationship Id="rId2" Type="http://schemas.openxmlformats.org/officeDocument/2006/relationships/image" Target="../media/image12.gif"/><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jpeg"/><Relationship Id="rId9" Type="http://schemas.openxmlformats.org/officeDocument/2006/relationships/image" Target="../media/image69.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1.png"/><Relationship Id="rId7" Type="http://schemas.openxmlformats.org/officeDocument/2006/relationships/image" Target="../media/image73.jpeg"/><Relationship Id="rId12" Type="http://schemas.openxmlformats.org/officeDocument/2006/relationships/image" Target="../media/image78.png"/><Relationship Id="rId2" Type="http://schemas.openxmlformats.org/officeDocument/2006/relationships/hyperlink" Target="http://www.iconarchive.com/show/vista-artistic-icons-by-awicons/office-building-icon.html" TargetMode="External"/><Relationship Id="rId16" Type="http://schemas.openxmlformats.org/officeDocument/2006/relationships/image" Target="../media/image82.png"/><Relationship Id="rId1" Type="http://schemas.openxmlformats.org/officeDocument/2006/relationships/slideLayout" Target="../slideLayouts/slideLayout13.xml"/><Relationship Id="rId6" Type="http://schemas.openxmlformats.org/officeDocument/2006/relationships/image" Target="../media/image63.png"/><Relationship Id="rId11" Type="http://schemas.openxmlformats.org/officeDocument/2006/relationships/image" Target="../media/image77.png"/><Relationship Id="rId5" Type="http://schemas.openxmlformats.org/officeDocument/2006/relationships/image" Target="../media/image72.png"/><Relationship Id="rId15" Type="http://schemas.openxmlformats.org/officeDocument/2006/relationships/image" Target="../media/image81.png"/><Relationship Id="rId10" Type="http://schemas.openxmlformats.org/officeDocument/2006/relationships/image" Target="../media/image76.jpe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file://localhost/I%20lavori%20della%20Barnaba/Siram/2016/template%20PPT/Siram/nuovo%20template_05_2016/immagini/Icona%20difesa%20infrastrutture%20aerospazio.png" TargetMode="External"/><Relationship Id="rId3" Type="http://schemas.openxmlformats.org/officeDocument/2006/relationships/image" Target="file://localhost/I%20lavori%20della%20Barnaba/Siram/2016/template%20PPT/Siram/nuovo%20template_05_2016/allegati/%5B38%5D_Client_Hospital/Non-Circled%20(NC)/Positive/Bitmap/%5B38-NC-Pos%5D_Client_Hospital.png" TargetMode="External"/><Relationship Id="rId7" Type="http://schemas.openxmlformats.org/officeDocument/2006/relationships/image" Target="file://localhost/I%20lavori%20della%20Barnaba/Siram/2016/template%20PPT/Siram/nuovo%20template_05_2016/allegati/%5B35%5D_Client_Tertiary/Non-Circled%20(NC)/Positive/Bitmap/%5B35-NC-Pos%5D_Client_Tertiary.png" TargetMode="External"/><Relationship Id="rId12" Type="http://schemas.openxmlformats.org/officeDocument/2006/relationships/image" Target="../media/image19.png"/><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16.png"/><Relationship Id="rId11" Type="http://schemas.openxmlformats.org/officeDocument/2006/relationships/image" Target="file://localhost/I%20lavori%20della%20Barnaba/Siram/2016/template%20PPT/Siram/nuovo%20template_05_2016/allegati/%5B37%5D_Client_Communities/Non-Circled%20(NC)/Positive/Bitmap/%5B37-NC-Pos%5D_Client_Communities.png" TargetMode="External"/><Relationship Id="rId5" Type="http://schemas.openxmlformats.org/officeDocument/2006/relationships/image" Target="file://localhost/I%20lavori%20della%20Barnaba/Siram/2016/template%20PPT/Siram/nuovo%20template_05_2016/allegati/%5B34%5D_Client_Housing/Non-Circled%20(NC)/Positive/Bitmap/%5B34-NC-Pos%5D_Client_Housing.png" TargetMode="External"/><Relationship Id="rId15" Type="http://schemas.openxmlformats.org/officeDocument/2006/relationships/image" Target="file://localhost/I%20lavori%20della%20Barnaba/Siram/2016/template%20PPT/Siram/nuovo%20template_05_2016/immagini/Icona%20telecomunicazioni.png" TargetMode="External"/><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file://localhost/I%20lavori%20della%20Barnaba/Siram/2016/template%20PPT/Siram/nuovo%20template_05_2016/allegati/%5B36%5D_Client_Industry/Non-Circled%20(NC)/Positive/Bitmap/%5B36-NC-Pos%5D_Client_industry.png" TargetMode="External"/><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mailto:slamura@siram.it" TargetMode="External"/><Relationship Id="rId7"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hyperlink" Target="mailto:sergio.lamura@polimi.i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file://localhost/I%20lavori%20della%20Barnaba/Siram/2016/template%20PPT/Siram/nuovo%20template_05_2016/Citta%CC%80Mappa_PPT_2016.png" TargetMode="External"/><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file://localhost/I%20lavori%20della%20Barnaba/Siram/2016/template%20PPT/Siram/nuovo%20template_05_2016/immagini/027-VE2%EF%BF%BDERANIAN_MG_6197.png" TargetMode="External"/><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noFill/>
        </p:spPr>
        <p:txBody>
          <a:bodyPr>
            <a:noAutofit/>
          </a:bodyPr>
          <a:lstStyle/>
          <a:p>
            <a:r>
              <a:rPr lang="it-IT" sz="3200" dirty="0" smtClean="0">
                <a:solidFill>
                  <a:schemeClr val="tx1">
                    <a:lumMod val="85000"/>
                    <a:lumOff val="15000"/>
                  </a:schemeClr>
                </a:solidFill>
                <a:effectLst>
                  <a:outerShdw blurRad="38100" dist="38100" dir="2700000" algn="tl">
                    <a:srgbClr val="000000">
                      <a:alpha val="43137"/>
                    </a:srgbClr>
                  </a:outerShdw>
                </a:effectLst>
              </a:rPr>
              <a:t>EFFICIENZA ENERGETICA DEGLI EDIFICI PER LE P.A.</a:t>
            </a:r>
            <a:endParaRPr lang="fr-FR" dirty="0">
              <a:solidFill>
                <a:schemeClr val="tx1">
                  <a:lumMod val="85000"/>
                  <a:lumOff val="15000"/>
                </a:schemeClr>
              </a:solidFill>
              <a:effectLst>
                <a:outerShdw blurRad="38100" dist="38100" dir="2700000" algn="tl">
                  <a:srgbClr val="000000">
                    <a:alpha val="43137"/>
                  </a:srgbClr>
                </a:outerShdw>
              </a:effectLst>
            </a:endParaRPr>
          </a:p>
        </p:txBody>
      </p:sp>
      <p:sp>
        <p:nvSpPr>
          <p:cNvPr id="5" name="Segnaposto testo 4"/>
          <p:cNvSpPr>
            <a:spLocks noGrp="1"/>
          </p:cNvSpPr>
          <p:nvPr>
            <p:ph type="body" sz="half" idx="2"/>
          </p:nvPr>
        </p:nvSpPr>
        <p:spPr/>
        <p:txBody>
          <a:bodyPr/>
          <a:lstStyle/>
          <a:p>
            <a:r>
              <a:rPr lang="it-IT" dirty="0" err="1" smtClean="0"/>
              <a:t>Ing</a:t>
            </a:r>
            <a:r>
              <a:rPr lang="it-IT" dirty="0" smtClean="0"/>
              <a:t> Sergio La Mura </a:t>
            </a:r>
          </a:p>
          <a:p>
            <a:r>
              <a:rPr lang="it-IT" dirty="0" smtClean="0"/>
              <a:t>DIRETTORE TECNICO R&amp;I</a:t>
            </a:r>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7161" y="3720021"/>
            <a:ext cx="995762" cy="449815"/>
          </a:xfrm>
          <a:prstGeom prst="rect">
            <a:avLst/>
          </a:prstGeom>
        </p:spPr>
      </p:pic>
      <p:sp>
        <p:nvSpPr>
          <p:cNvPr id="4" name="CasellaDiTesto 3"/>
          <p:cNvSpPr txBox="1"/>
          <p:nvPr/>
        </p:nvSpPr>
        <p:spPr>
          <a:xfrm>
            <a:off x="5710136" y="5953328"/>
            <a:ext cx="2149813" cy="646331"/>
          </a:xfrm>
          <a:prstGeom prst="rect">
            <a:avLst/>
          </a:prstGeom>
          <a:solidFill>
            <a:schemeClr val="bg1">
              <a:lumMod val="50000"/>
            </a:schemeClr>
          </a:solidFill>
        </p:spPr>
        <p:txBody>
          <a:bodyPr wrap="square" rtlCol="0">
            <a:spAutoFit/>
          </a:bodyPr>
          <a:lstStyle/>
          <a:p>
            <a:pPr algn="ctr"/>
            <a:r>
              <a:rPr lang="it-IT" b="1" dirty="0">
                <a:solidFill>
                  <a:schemeClr val="bg1"/>
                </a:solidFill>
              </a:rPr>
              <a:t>30 settembre 2016 FIRENZE Antella</a:t>
            </a:r>
            <a:endParaRPr lang="en-US" b="1" dirty="0">
              <a:solidFill>
                <a:schemeClr val="bg1"/>
              </a:solidFill>
            </a:endParaRPr>
          </a:p>
        </p:txBody>
      </p:sp>
      <p:sp>
        <p:nvSpPr>
          <p:cNvPr id="3" name="Rettangolo 2"/>
          <p:cNvSpPr/>
          <p:nvPr/>
        </p:nvSpPr>
        <p:spPr>
          <a:xfrm>
            <a:off x="4239734" y="315625"/>
            <a:ext cx="4572000" cy="1477328"/>
          </a:xfrm>
          <a:prstGeom prst="rect">
            <a:avLst/>
          </a:prstGeom>
        </p:spPr>
        <p:txBody>
          <a:bodyPr>
            <a:spAutoFit/>
          </a:bodyPr>
          <a:lstStyle/>
          <a:p>
            <a:pPr algn="r"/>
            <a:r>
              <a:rPr lang="it-IT" dirty="0" smtClean="0"/>
              <a:t>CT 2.0 soluzioni </a:t>
            </a:r>
            <a:r>
              <a:rPr lang="it-IT" dirty="0"/>
              <a:t>e</a:t>
            </a:r>
          </a:p>
          <a:p>
            <a:pPr algn="r"/>
            <a:r>
              <a:rPr lang="it-IT" dirty="0"/>
              <a:t>impianti energetici</a:t>
            </a:r>
          </a:p>
          <a:p>
            <a:pPr algn="r"/>
            <a:r>
              <a:rPr lang="it-IT" dirty="0"/>
              <a:t>incentivi e</a:t>
            </a:r>
          </a:p>
          <a:p>
            <a:pPr algn="r"/>
            <a:r>
              <a:rPr lang="it-IT" dirty="0"/>
              <a:t>valutazioni</a:t>
            </a:r>
          </a:p>
          <a:p>
            <a:pPr algn="r"/>
            <a:r>
              <a:rPr lang="it-IT" dirty="0"/>
              <a:t>economiche</a:t>
            </a:r>
          </a:p>
        </p:txBody>
      </p:sp>
    </p:spTree>
    <p:extLst>
      <p:ext uri="{BB962C8B-B14F-4D97-AF65-F5344CB8AC3E}">
        <p14:creationId xmlns:p14="http://schemas.microsoft.com/office/powerpoint/2010/main" val="2593500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99257BA6-85AD-424B-AC0C-304538CA0D2C}" type="slidenum">
              <a:rPr lang="fr-FR" smtClean="0"/>
              <a:pPr/>
              <a:t>10</a:t>
            </a:fld>
            <a:endParaRPr lang="fr-FR"/>
          </a:p>
        </p:txBody>
      </p:sp>
      <p:sp>
        <p:nvSpPr>
          <p:cNvPr id="2" name="Titolo 1"/>
          <p:cNvSpPr>
            <a:spLocks noGrp="1"/>
          </p:cNvSpPr>
          <p:nvPr>
            <p:ph type="title" idx="4294967295"/>
          </p:nvPr>
        </p:nvSpPr>
        <p:spPr>
          <a:xfrm>
            <a:off x="679450" y="303213"/>
            <a:ext cx="8464550" cy="955675"/>
          </a:xfrm>
          <a:prstGeom prst="rect">
            <a:avLst/>
          </a:prstGeom>
        </p:spPr>
        <p:txBody>
          <a:bodyPr>
            <a:noAutofit/>
          </a:bodyPr>
          <a:lstStyle/>
          <a:p>
            <a:pPr lvl="0" algn="ctr"/>
            <a:r>
              <a:rPr lang="it-IT" sz="2400" b="1" dirty="0"/>
              <a:t>Obiettivi Nazionali</a:t>
            </a:r>
            <a:r>
              <a:rPr lang="it-IT" sz="2000" dirty="0"/>
              <a:t/>
            </a:r>
            <a:br>
              <a:rPr lang="it-IT" sz="2000" dirty="0"/>
            </a:br>
            <a:r>
              <a:rPr lang="it-IT" sz="1600" b="1" dirty="0" smtClean="0"/>
              <a:t>Decreto </a:t>
            </a:r>
            <a:r>
              <a:rPr lang="it-IT" sz="1600" b="1" dirty="0"/>
              <a:t>legislativo 4 luglio 2014, n. </a:t>
            </a:r>
            <a:r>
              <a:rPr lang="it-IT" sz="1600" b="1" dirty="0" smtClean="0"/>
              <a:t>102 Attuazione </a:t>
            </a:r>
            <a:r>
              <a:rPr lang="it-IT" sz="1600" b="1" dirty="0"/>
              <a:t>della direttiva 2012/27/UE sull'efficienza energetica, </a:t>
            </a:r>
            <a:r>
              <a:rPr lang="it-IT" sz="1600" b="1" dirty="0" smtClean="0"/>
              <a:t>(con aggiunte del d.lgs</a:t>
            </a:r>
            <a:r>
              <a:rPr lang="it-IT" sz="1600" b="1" dirty="0"/>
              <a:t>. n. 141 del 2016)</a:t>
            </a:r>
          </a:p>
        </p:txBody>
      </p:sp>
      <p:sp>
        <p:nvSpPr>
          <p:cNvPr id="3" name="Segnaposto contenuto 2"/>
          <p:cNvSpPr>
            <a:spLocks noGrp="1"/>
          </p:cNvSpPr>
          <p:nvPr>
            <p:ph idx="4294967295"/>
          </p:nvPr>
        </p:nvSpPr>
        <p:spPr>
          <a:xfrm>
            <a:off x="0" y="1419225"/>
            <a:ext cx="8586788" cy="4706938"/>
          </a:xfrm>
          <a:prstGeom prst="rect">
            <a:avLst/>
          </a:prstGeom>
        </p:spPr>
        <p:txBody>
          <a:bodyPr>
            <a:normAutofit fontScale="85000" lnSpcReduction="10000"/>
          </a:bodyPr>
          <a:lstStyle/>
          <a:p>
            <a:r>
              <a:rPr lang="it-IT" sz="2400" b="1" dirty="0"/>
              <a:t>Art. 3. Obiettivo nazionale di risparmio energetico</a:t>
            </a:r>
          </a:p>
          <a:p>
            <a:r>
              <a:rPr lang="it-IT" dirty="0"/>
              <a:t>1. L'obiettivo nazionale indicativo di risparmio energetico cui concorrono le misure del presente decreto, consiste nella riduzione, </a:t>
            </a:r>
            <a:r>
              <a:rPr lang="it-IT" b="1" dirty="0"/>
              <a:t>entro l'anno 2020, di 20 milioni di tonnellate equivalenti di petrolio dei consumi di energia primaria, pari a 15,5 milioni di tonnellate equivalenti di petrolio di energia finale</a:t>
            </a:r>
            <a:r>
              <a:rPr lang="it-IT" dirty="0"/>
              <a:t>, conteggiati a partire dal 2010, in coerenza con la Strategia energetica nazionale</a:t>
            </a:r>
            <a:r>
              <a:rPr lang="it-IT" dirty="0" smtClean="0"/>
              <a:t>.</a:t>
            </a:r>
          </a:p>
          <a:p>
            <a:endParaRPr lang="it-IT" dirty="0"/>
          </a:p>
          <a:p>
            <a:r>
              <a:rPr lang="it-IT" sz="2400" b="1" dirty="0"/>
              <a:t>Art. 5. Miglioramento della prestazione energetica degli immobili della Pubblica Amministrazione</a:t>
            </a:r>
            <a:endParaRPr lang="it-IT" b="1" dirty="0"/>
          </a:p>
          <a:p>
            <a:r>
              <a:rPr lang="it-IT" dirty="0"/>
              <a:t> </a:t>
            </a:r>
          </a:p>
          <a:p>
            <a:r>
              <a:rPr lang="it-IT" dirty="0"/>
              <a:t> 1. </a:t>
            </a:r>
            <a:r>
              <a:rPr lang="it-IT" b="1" dirty="0"/>
              <a:t>A partire dall'anno 2014 e fino al 2020</a:t>
            </a:r>
            <a:r>
              <a:rPr lang="it-IT" dirty="0"/>
              <a:t>, e nell'ambito della cabina di regia di cui all'articolo 4-bis non appena istituita, </a:t>
            </a:r>
            <a:r>
              <a:rPr lang="it-IT" b="1" dirty="0"/>
              <a:t>sono </a:t>
            </a:r>
            <a:r>
              <a:rPr lang="it-IT" b="1" dirty="0" smtClean="0"/>
              <a:t>realizzati</a:t>
            </a:r>
            <a:r>
              <a:rPr lang="it-IT" b="1" dirty="0" smtClean="0">
                <a:solidFill>
                  <a:srgbClr val="FF0000"/>
                </a:solidFill>
              </a:rPr>
              <a:t>,</a:t>
            </a:r>
            <a:r>
              <a:rPr lang="it-IT" b="1" dirty="0" smtClean="0"/>
              <a:t> </a:t>
            </a:r>
            <a:r>
              <a:rPr lang="it-IT" b="1" dirty="0"/>
              <a:t>attraverso le misure del presente </a:t>
            </a:r>
            <a:r>
              <a:rPr lang="it-IT" b="1" dirty="0" smtClean="0"/>
              <a:t>articolo</a:t>
            </a:r>
            <a:r>
              <a:rPr lang="it-IT" b="1" dirty="0" smtClean="0">
                <a:solidFill>
                  <a:srgbClr val="FF0000"/>
                </a:solidFill>
              </a:rPr>
              <a:t>,</a:t>
            </a:r>
            <a:r>
              <a:rPr lang="it-IT" b="1" dirty="0" smtClean="0"/>
              <a:t> </a:t>
            </a:r>
            <a:r>
              <a:rPr lang="it-IT" b="1" dirty="0"/>
              <a:t>interventi sugli immobili della pubblica amministrazione centrale, inclusi gli immobili periferici, in grado di conseguire la riqualificazione energetica almeno pari al 3 per cento annuo della superficie </a:t>
            </a:r>
            <a:r>
              <a:rPr lang="it-IT" dirty="0"/>
              <a:t>coperta utile climatizzata o che, in alternativa, comportino un risparmio energetico cumulato nel periodo 2014-2020 di almeno 0,04 </a:t>
            </a:r>
            <a:r>
              <a:rPr lang="it-IT" dirty="0" err="1"/>
              <a:t>Mtep</a:t>
            </a:r>
            <a:r>
              <a:rPr lang="it-IT" dirty="0"/>
              <a:t>.</a:t>
            </a:r>
          </a:p>
        </p:txBody>
      </p:sp>
    </p:spTree>
    <p:extLst>
      <p:ext uri="{BB962C8B-B14F-4D97-AF65-F5344CB8AC3E}">
        <p14:creationId xmlns:p14="http://schemas.microsoft.com/office/powerpoint/2010/main" val="42551591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AutoShape 3"/>
          <p:cNvSpPr>
            <a:spLocks noChangeArrowheads="1"/>
          </p:cNvSpPr>
          <p:nvPr/>
        </p:nvSpPr>
        <p:spPr bwMode="auto">
          <a:xfrm>
            <a:off x="5994400" y="1803002"/>
            <a:ext cx="2447925" cy="719137"/>
          </a:xfrm>
          <a:prstGeom prst="homePlate">
            <a:avLst>
              <a:gd name="adj" fmla="val 21637"/>
            </a:avLst>
          </a:prstGeom>
          <a:solidFill>
            <a:schemeClr val="accent1"/>
          </a:solidFill>
          <a:ln w="9525" algn="ctr">
            <a:solidFill>
              <a:schemeClr val="bg2"/>
            </a:solidFill>
            <a:miter lim="800000"/>
            <a:headEnd/>
            <a:tailEnd/>
          </a:ln>
        </p:spPr>
        <p:txBody>
          <a:bodyPr wrap="none" anchor="ctr"/>
          <a:lstStyle/>
          <a:p>
            <a:pPr algn="ctr" eaLnBrk="0" hangingPunct="0"/>
            <a:r>
              <a:rPr lang="fr-FR" sz="1400" b="1">
                <a:solidFill>
                  <a:srgbClr val="4D4D4D"/>
                </a:solidFill>
                <a:latin typeface="Arial" charset="0"/>
              </a:rPr>
              <a:t>Gestione</a:t>
            </a:r>
          </a:p>
        </p:txBody>
      </p:sp>
      <p:sp>
        <p:nvSpPr>
          <p:cNvPr id="54276" name="AutoShape 4"/>
          <p:cNvSpPr>
            <a:spLocks noChangeArrowheads="1"/>
          </p:cNvSpPr>
          <p:nvPr/>
        </p:nvSpPr>
        <p:spPr bwMode="auto">
          <a:xfrm>
            <a:off x="3689350" y="3315889"/>
            <a:ext cx="4611688" cy="576263"/>
          </a:xfrm>
          <a:prstGeom prst="roundRect">
            <a:avLst>
              <a:gd name="adj" fmla="val 17079"/>
            </a:avLst>
          </a:prstGeom>
          <a:solidFill>
            <a:srgbClr val="8EAED4"/>
          </a:solidFill>
          <a:ln w="9525" algn="ctr">
            <a:solidFill>
              <a:schemeClr val="bg2"/>
            </a:solidFill>
            <a:round/>
            <a:headEnd/>
            <a:tailEnd/>
          </a:ln>
        </p:spPr>
        <p:txBody>
          <a:bodyPr lIns="0" tIns="0" rIns="0" bIns="0" anchor="ctr"/>
          <a:lstStyle/>
          <a:p>
            <a:pPr marL="361950" indent="-180975" eaLnBrk="0" hangingPunct="0">
              <a:buFontTx/>
              <a:buChar char="•"/>
            </a:pPr>
            <a:r>
              <a:rPr lang="it-IT" sz="1200" b="1">
                <a:latin typeface="Arial" charset="0"/>
              </a:rPr>
              <a:t>Assicurare il confort e la sanità per gli occupanti</a:t>
            </a:r>
          </a:p>
          <a:p>
            <a:pPr marL="361950" indent="-180975" eaLnBrk="0" hangingPunct="0">
              <a:buFontTx/>
              <a:buChar char="•"/>
            </a:pPr>
            <a:r>
              <a:rPr lang="it-IT" sz="1200" b="1">
                <a:latin typeface="Arial" charset="0"/>
              </a:rPr>
              <a:t>Integrare i servizi della gestione globale dell’edificio</a:t>
            </a:r>
          </a:p>
        </p:txBody>
      </p:sp>
      <p:sp>
        <p:nvSpPr>
          <p:cNvPr id="54277" name="AutoShape 5"/>
          <p:cNvSpPr>
            <a:spLocks noChangeArrowheads="1"/>
          </p:cNvSpPr>
          <p:nvPr/>
        </p:nvSpPr>
        <p:spPr bwMode="auto">
          <a:xfrm>
            <a:off x="1385888" y="3312714"/>
            <a:ext cx="2162175" cy="2738438"/>
          </a:xfrm>
          <a:prstGeom prst="roundRect">
            <a:avLst>
              <a:gd name="adj" fmla="val 4958"/>
            </a:avLst>
          </a:prstGeom>
          <a:solidFill>
            <a:srgbClr val="DDDDDD"/>
          </a:solidFill>
          <a:ln w="9525" algn="ctr">
            <a:solidFill>
              <a:srgbClr val="777777"/>
            </a:solidFill>
            <a:round/>
            <a:headEnd/>
            <a:tailEnd/>
          </a:ln>
        </p:spPr>
        <p:txBody>
          <a:bodyPr lIns="0" tIns="0" rIns="0" bIns="0" anchor="ctr"/>
          <a:lstStyle/>
          <a:p>
            <a:pPr marL="273050" indent="-177800" eaLnBrk="0" hangingPunct="0">
              <a:spcBef>
                <a:spcPct val="25000"/>
              </a:spcBef>
              <a:spcAft>
                <a:spcPct val="25000"/>
              </a:spcAft>
              <a:buFontTx/>
              <a:buChar char="•"/>
            </a:pPr>
            <a:r>
              <a:rPr lang="it-IT" sz="1200" b="1">
                <a:latin typeface="Arial" charset="0"/>
              </a:rPr>
              <a:t>Diagnosi degli edifici e degli impianti</a:t>
            </a:r>
          </a:p>
          <a:p>
            <a:pPr marL="273050" indent="-177800" eaLnBrk="0" hangingPunct="0">
              <a:spcBef>
                <a:spcPct val="25000"/>
              </a:spcBef>
              <a:spcAft>
                <a:spcPct val="25000"/>
              </a:spcAft>
              <a:buFontTx/>
              <a:buChar char="•"/>
            </a:pPr>
            <a:r>
              <a:rPr lang="it-IT" sz="1200" b="1">
                <a:latin typeface="Arial" charset="0"/>
              </a:rPr>
              <a:t>Progetto di una soluzione globale e su misura</a:t>
            </a:r>
          </a:p>
          <a:p>
            <a:pPr marL="273050" indent="-177800" eaLnBrk="0" hangingPunct="0">
              <a:spcBef>
                <a:spcPct val="25000"/>
              </a:spcBef>
              <a:spcAft>
                <a:spcPct val="25000"/>
              </a:spcAft>
              <a:buFontTx/>
              <a:buChar char="•"/>
            </a:pPr>
            <a:r>
              <a:rPr lang="it-IT" sz="1200" b="1">
                <a:latin typeface="Arial" charset="0"/>
              </a:rPr>
              <a:t>Ingegneria finanziaria e fiscale</a:t>
            </a:r>
          </a:p>
          <a:p>
            <a:pPr marL="273050" indent="-177800" eaLnBrk="0" hangingPunct="0">
              <a:spcBef>
                <a:spcPct val="25000"/>
              </a:spcBef>
              <a:spcAft>
                <a:spcPct val="25000"/>
              </a:spcAft>
              <a:buFontTx/>
              <a:buChar char="•"/>
            </a:pPr>
            <a:r>
              <a:rPr lang="it-IT" sz="1200" b="1">
                <a:latin typeface="Arial" charset="0"/>
              </a:rPr>
              <a:t>Riduzione degli impatti ambientali</a:t>
            </a:r>
          </a:p>
        </p:txBody>
      </p:sp>
      <p:sp>
        <p:nvSpPr>
          <p:cNvPr id="54278" name="AutoShape 6"/>
          <p:cNvSpPr>
            <a:spLocks noChangeArrowheads="1"/>
          </p:cNvSpPr>
          <p:nvPr/>
        </p:nvSpPr>
        <p:spPr bwMode="auto">
          <a:xfrm>
            <a:off x="3687763" y="5043089"/>
            <a:ext cx="4610100" cy="1009650"/>
          </a:xfrm>
          <a:prstGeom prst="roundRect">
            <a:avLst>
              <a:gd name="adj" fmla="val 11477"/>
            </a:avLst>
          </a:prstGeom>
          <a:solidFill>
            <a:srgbClr val="006600"/>
          </a:solidFill>
          <a:ln w="9525" algn="ctr">
            <a:solidFill>
              <a:schemeClr val="bg2"/>
            </a:solidFill>
            <a:round/>
            <a:headEnd/>
            <a:tailEnd/>
          </a:ln>
        </p:spPr>
        <p:txBody>
          <a:bodyPr lIns="0" tIns="0" rIns="0" bIns="0" anchor="ctr"/>
          <a:lstStyle/>
          <a:p>
            <a:pPr marL="361950" indent="-180975" eaLnBrk="0" hangingPunct="0">
              <a:buFontTx/>
              <a:buChar char="•"/>
            </a:pPr>
            <a:r>
              <a:rPr lang="it-IT" sz="1200" b="1">
                <a:solidFill>
                  <a:schemeClr val="bg1"/>
                </a:solidFill>
                <a:latin typeface="Arial" charset="0"/>
              </a:rPr>
              <a:t>Progettare e gestire gli impianti di produzione di energia.</a:t>
            </a:r>
          </a:p>
          <a:p>
            <a:pPr marL="361950" indent="-180975" eaLnBrk="0" hangingPunct="0">
              <a:buFontTx/>
              <a:buChar char="•"/>
            </a:pPr>
            <a:r>
              <a:rPr lang="it-IT" sz="1200" b="1">
                <a:solidFill>
                  <a:schemeClr val="bg1"/>
                </a:solidFill>
                <a:latin typeface="Arial" charset="0"/>
              </a:rPr>
              <a:t>Ottimizzare il mix energetico</a:t>
            </a:r>
          </a:p>
          <a:p>
            <a:pPr marL="361950" indent="-180975" eaLnBrk="0" hangingPunct="0">
              <a:buFontTx/>
              <a:buChar char="•"/>
            </a:pPr>
            <a:r>
              <a:rPr lang="it-IT" sz="1200" b="1">
                <a:solidFill>
                  <a:schemeClr val="bg1"/>
                </a:solidFill>
                <a:latin typeface="Arial" charset="0"/>
              </a:rPr>
              <a:t>Consulenza e assistenza alle tematiche energetiche e ambientali.</a:t>
            </a:r>
          </a:p>
        </p:txBody>
      </p:sp>
      <p:sp>
        <p:nvSpPr>
          <p:cNvPr id="54279" name="AutoShape 7"/>
          <p:cNvSpPr>
            <a:spLocks noChangeArrowheads="1"/>
          </p:cNvSpPr>
          <p:nvPr/>
        </p:nvSpPr>
        <p:spPr bwMode="auto">
          <a:xfrm>
            <a:off x="1385888" y="2666602"/>
            <a:ext cx="7056437" cy="574675"/>
          </a:xfrm>
          <a:prstGeom prst="homePlate">
            <a:avLst>
              <a:gd name="adj" fmla="val 24842"/>
            </a:avLst>
          </a:prstGeom>
          <a:solidFill>
            <a:srgbClr val="DDDDDD"/>
          </a:solidFill>
          <a:ln w="9525" algn="ctr">
            <a:solidFill>
              <a:srgbClr val="808080"/>
            </a:solidFill>
            <a:miter lim="800000"/>
            <a:headEnd/>
            <a:tailEnd/>
          </a:ln>
        </p:spPr>
        <p:txBody>
          <a:bodyPr anchor="ctr"/>
          <a:lstStyle/>
          <a:p>
            <a:pPr eaLnBrk="0" hangingPunct="0"/>
            <a:r>
              <a:rPr lang="it-IT" sz="1200" b="1">
                <a:latin typeface="Arial" charset="0"/>
              </a:rPr>
              <a:t>Approccio edificio intelligente</a:t>
            </a:r>
          </a:p>
          <a:p>
            <a:pPr eaLnBrk="0" hangingPunct="0"/>
            <a:r>
              <a:rPr lang="it-IT" sz="1000">
                <a:latin typeface="Arial" charset="0"/>
              </a:rPr>
              <a:t>Audit e simulazione, sorveglianza e ottimizzazione energetica, informazione continua agli utilizzatori finali per sensibilizzarli sull’impatto anche dei comportamenti.</a:t>
            </a:r>
          </a:p>
        </p:txBody>
      </p:sp>
      <p:sp>
        <p:nvSpPr>
          <p:cNvPr id="54280" name="AutoShape 9"/>
          <p:cNvSpPr>
            <a:spLocks noChangeArrowheads="1"/>
          </p:cNvSpPr>
          <p:nvPr/>
        </p:nvSpPr>
        <p:spPr bwMode="auto">
          <a:xfrm>
            <a:off x="3689350" y="3963589"/>
            <a:ext cx="4611688" cy="1009650"/>
          </a:xfrm>
          <a:prstGeom prst="roundRect">
            <a:avLst>
              <a:gd name="adj" fmla="val 14310"/>
            </a:avLst>
          </a:prstGeom>
          <a:solidFill>
            <a:srgbClr val="990033"/>
          </a:solidFill>
          <a:ln w="9525" algn="ctr">
            <a:solidFill>
              <a:schemeClr val="bg1"/>
            </a:solidFill>
            <a:round/>
            <a:headEnd/>
            <a:tailEnd/>
          </a:ln>
        </p:spPr>
        <p:txBody>
          <a:bodyPr lIns="0" tIns="0" rIns="0" bIns="0" anchor="ctr"/>
          <a:lstStyle/>
          <a:p>
            <a:pPr marL="361950" indent="-180975" eaLnBrk="0" hangingPunct="0">
              <a:buFontTx/>
              <a:buChar char="•"/>
            </a:pPr>
            <a:r>
              <a:rPr lang="it-IT" sz="1200" b="1">
                <a:solidFill>
                  <a:schemeClr val="bg1"/>
                </a:solidFill>
                <a:latin typeface="Arial" charset="0"/>
              </a:rPr>
              <a:t>Favorire e incitare gli eco comportamenti</a:t>
            </a:r>
          </a:p>
          <a:p>
            <a:pPr marL="361950" indent="-180975" eaLnBrk="0" hangingPunct="0">
              <a:buFontTx/>
              <a:buChar char="•"/>
            </a:pPr>
            <a:r>
              <a:rPr lang="it-IT" sz="1200" b="1">
                <a:solidFill>
                  <a:schemeClr val="bg1"/>
                </a:solidFill>
                <a:latin typeface="Arial" charset="0"/>
              </a:rPr>
              <a:t>Migliorare il rendimento delle installazioni fino alla distribuzione e alla diffusione dei vettori energetici</a:t>
            </a:r>
          </a:p>
        </p:txBody>
      </p:sp>
      <p:sp>
        <p:nvSpPr>
          <p:cNvPr id="54281" name="AutoShape 10"/>
          <p:cNvSpPr>
            <a:spLocks noChangeArrowheads="1"/>
          </p:cNvSpPr>
          <p:nvPr/>
        </p:nvSpPr>
        <p:spPr bwMode="auto">
          <a:xfrm>
            <a:off x="3689350" y="1803002"/>
            <a:ext cx="2447925" cy="719137"/>
          </a:xfrm>
          <a:prstGeom prst="homePlate">
            <a:avLst>
              <a:gd name="adj" fmla="val 19652"/>
            </a:avLst>
          </a:prstGeom>
          <a:solidFill>
            <a:schemeClr val="accent1"/>
          </a:solidFill>
          <a:ln w="9525" algn="ctr">
            <a:solidFill>
              <a:schemeClr val="bg2"/>
            </a:solidFill>
            <a:miter lim="800000"/>
            <a:headEnd/>
            <a:tailEnd/>
          </a:ln>
        </p:spPr>
        <p:txBody>
          <a:bodyPr wrap="none" anchor="ctr"/>
          <a:lstStyle/>
          <a:p>
            <a:pPr algn="ctr" eaLnBrk="0" hangingPunct="0"/>
            <a:r>
              <a:rPr lang="fr-FR" sz="1400" b="1">
                <a:solidFill>
                  <a:srgbClr val="4D4D4D"/>
                </a:solidFill>
                <a:latin typeface="Arial" charset="0"/>
              </a:rPr>
              <a:t>Lavori</a:t>
            </a:r>
          </a:p>
        </p:txBody>
      </p:sp>
      <p:sp>
        <p:nvSpPr>
          <p:cNvPr id="54282" name="AutoShape 11"/>
          <p:cNvSpPr>
            <a:spLocks noChangeArrowheads="1"/>
          </p:cNvSpPr>
          <p:nvPr/>
        </p:nvSpPr>
        <p:spPr bwMode="auto">
          <a:xfrm>
            <a:off x="1385888" y="1803002"/>
            <a:ext cx="2439987" cy="719137"/>
          </a:xfrm>
          <a:prstGeom prst="homePlate">
            <a:avLst>
              <a:gd name="adj" fmla="val 18096"/>
            </a:avLst>
          </a:prstGeom>
          <a:solidFill>
            <a:schemeClr val="accent1"/>
          </a:solidFill>
          <a:ln w="9525" algn="ctr">
            <a:solidFill>
              <a:schemeClr val="bg2"/>
            </a:solidFill>
            <a:miter lim="800000"/>
            <a:headEnd/>
            <a:tailEnd/>
          </a:ln>
        </p:spPr>
        <p:txBody>
          <a:bodyPr wrap="none" anchor="ctr"/>
          <a:lstStyle/>
          <a:p>
            <a:pPr algn="ctr" eaLnBrk="0" hangingPunct="0"/>
            <a:r>
              <a:rPr lang="fr-FR" sz="1400" b="1">
                <a:solidFill>
                  <a:srgbClr val="4D4D4D"/>
                </a:solidFill>
                <a:latin typeface="Arial" charset="0"/>
              </a:rPr>
              <a:t>Audit - Diagnosi</a:t>
            </a:r>
          </a:p>
        </p:txBody>
      </p:sp>
      <p:sp>
        <p:nvSpPr>
          <p:cNvPr id="14" name="Segnaposto numero diapositiva 5"/>
          <p:cNvSpPr>
            <a:spLocks noGrp="1"/>
          </p:cNvSpPr>
          <p:nvPr>
            <p:ph type="sldNum" sz="quarter" idx="12"/>
          </p:nvPr>
        </p:nvSpPr>
        <p:spPr/>
        <p:txBody>
          <a:bodyPr/>
          <a:lstStyle/>
          <a:p>
            <a:pPr>
              <a:defRPr/>
            </a:pPr>
            <a:fld id="{8DC63690-4B54-4165-8F09-DEC6B8E4EC17}" type="slidenum">
              <a:rPr lang="it-IT"/>
              <a:pPr>
                <a:defRPr/>
              </a:pPr>
              <a:t>11</a:t>
            </a:fld>
            <a:endParaRPr lang="it-IT" dirty="0"/>
          </a:p>
        </p:txBody>
      </p:sp>
      <p:sp>
        <p:nvSpPr>
          <p:cNvPr id="54283" name="Rectangle 2"/>
          <p:cNvSpPr>
            <a:spLocks noGrp="1" noChangeArrowheads="1"/>
          </p:cNvSpPr>
          <p:nvPr>
            <p:ph type="title" idx="4294967295"/>
          </p:nvPr>
        </p:nvSpPr>
        <p:spPr>
          <a:xfrm>
            <a:off x="368496" y="-142589"/>
            <a:ext cx="7924800" cy="1143000"/>
          </a:xfrm>
          <a:prstGeom prst="rect">
            <a:avLst/>
          </a:prstGeom>
        </p:spPr>
        <p:txBody>
          <a:bodyPr>
            <a:normAutofit/>
          </a:bodyPr>
          <a:lstStyle/>
          <a:p>
            <a:pPr eaLnBrk="1" hangingPunct="1"/>
            <a:r>
              <a:rPr lang="fr-FR" sz="2500" kern="1200" dirty="0" smtClean="0">
                <a:latin typeface="Arial" charset="0"/>
                <a:ea typeface="+mn-ea"/>
                <a:cs typeface="Arial" charset="0"/>
              </a:rPr>
              <a:t>L’</a:t>
            </a:r>
            <a:r>
              <a:rPr lang="fr-FR" sz="2500" kern="1200" dirty="0" err="1" smtClean="0">
                <a:latin typeface="Arial" charset="0"/>
                <a:ea typeface="+mn-ea"/>
                <a:cs typeface="Arial" charset="0"/>
              </a:rPr>
              <a:t>approccio</a:t>
            </a:r>
            <a:r>
              <a:rPr lang="fr-FR" sz="2500" kern="1200" dirty="0" smtClean="0">
                <a:latin typeface="Arial" charset="0"/>
                <a:ea typeface="+mn-ea"/>
                <a:cs typeface="Arial" charset="0"/>
              </a:rPr>
              <a:t> </a:t>
            </a:r>
            <a:r>
              <a:rPr lang="fr-FR" sz="2500" kern="1200" dirty="0" err="1" smtClean="0">
                <a:latin typeface="Arial" charset="0"/>
                <a:ea typeface="+mn-ea"/>
                <a:cs typeface="Arial" charset="0"/>
              </a:rPr>
              <a:t>metodologico</a:t>
            </a:r>
            <a:endParaRPr lang="fr-FR" sz="2500" kern="1200" dirty="0" smtClean="0">
              <a:latin typeface="Arial" charset="0"/>
              <a:ea typeface="+mn-ea"/>
              <a:cs typeface="Arial" charset="0"/>
            </a:endParaRPr>
          </a:p>
        </p:txBody>
      </p:sp>
      <p:sp>
        <p:nvSpPr>
          <p:cNvPr id="54284" name="Text Box 8"/>
          <p:cNvSpPr txBox="1">
            <a:spLocks noChangeArrowheads="1"/>
          </p:cNvSpPr>
          <p:nvPr/>
        </p:nvSpPr>
        <p:spPr bwMode="auto">
          <a:xfrm>
            <a:off x="1301750" y="1358502"/>
            <a:ext cx="7704138" cy="336550"/>
          </a:xfrm>
          <a:prstGeom prst="rect">
            <a:avLst/>
          </a:prstGeom>
          <a:noFill/>
          <a:ln w="9525" algn="ctr">
            <a:noFill/>
            <a:miter lim="800000"/>
            <a:headEnd/>
            <a:tailEnd/>
          </a:ln>
        </p:spPr>
        <p:txBody>
          <a:bodyPr>
            <a:spAutoFit/>
          </a:bodyPr>
          <a:lstStyle/>
          <a:p>
            <a:pPr eaLnBrk="0" hangingPunct="0"/>
            <a:r>
              <a:rPr lang="it-IT" sz="1600" b="1">
                <a:solidFill>
                  <a:schemeClr val="accent2"/>
                </a:solidFill>
                <a:latin typeface="Arial" charset="0"/>
              </a:rPr>
              <a:t>L’approccio globale e integrato alla scommessa  energetica e ambientale</a:t>
            </a:r>
          </a:p>
        </p:txBody>
      </p:sp>
    </p:spTree>
    <p:extLst>
      <p:ext uri="{BB962C8B-B14F-4D97-AF65-F5344CB8AC3E}">
        <p14:creationId xmlns:p14="http://schemas.microsoft.com/office/powerpoint/2010/main" val="413616288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5"/>
          <p:cNvSpPr>
            <a:spLocks noGrp="1"/>
          </p:cNvSpPr>
          <p:nvPr>
            <p:ph type="sldNum" sz="quarter" idx="12"/>
          </p:nvPr>
        </p:nvSpPr>
        <p:spPr/>
        <p:txBody>
          <a:bodyPr/>
          <a:lstStyle/>
          <a:p>
            <a:pPr>
              <a:defRPr/>
            </a:pPr>
            <a:fld id="{8DC63690-4B54-4165-8F09-DEC6B8E4EC17}" type="slidenum">
              <a:rPr lang="it-IT"/>
              <a:pPr>
                <a:defRPr/>
              </a:pPr>
              <a:t>12</a:t>
            </a:fld>
            <a:endParaRPr lang="it-IT" dirty="0"/>
          </a:p>
        </p:txBody>
      </p:sp>
      <p:sp>
        <p:nvSpPr>
          <p:cNvPr id="35842" name="Rectangle 2"/>
          <p:cNvSpPr>
            <a:spLocks noGrp="1" noChangeArrowheads="1"/>
          </p:cNvSpPr>
          <p:nvPr>
            <p:ph type="title" idx="4294967295"/>
          </p:nvPr>
        </p:nvSpPr>
        <p:spPr>
          <a:xfrm>
            <a:off x="647946" y="441325"/>
            <a:ext cx="8229600" cy="504825"/>
          </a:xfrm>
          <a:prstGeom prst="rect">
            <a:avLst/>
          </a:prstGeom>
          <a:noFill/>
        </p:spPr>
        <p:txBody>
          <a:bodyPr>
            <a:normAutofit fontScale="90000"/>
          </a:bodyPr>
          <a:lstStyle/>
          <a:p>
            <a:r>
              <a:rPr lang="it-IT" dirty="0" smtClean="0"/>
              <a:t>Gli obiettivi raggiungibili</a:t>
            </a:r>
          </a:p>
        </p:txBody>
      </p:sp>
      <p:sp>
        <p:nvSpPr>
          <p:cNvPr id="35843" name="Rectangle 3"/>
          <p:cNvSpPr>
            <a:spLocks noGrp="1" noChangeArrowheads="1"/>
          </p:cNvSpPr>
          <p:nvPr>
            <p:ph type="body" idx="4294967295"/>
          </p:nvPr>
        </p:nvSpPr>
        <p:spPr>
          <a:xfrm>
            <a:off x="532272" y="1665288"/>
            <a:ext cx="8001000" cy="4210050"/>
          </a:xfrm>
          <a:prstGeom prst="rect">
            <a:avLst/>
          </a:prstGeom>
        </p:spPr>
        <p:txBody>
          <a:bodyPr>
            <a:normAutofit/>
          </a:bodyPr>
          <a:lstStyle/>
          <a:p>
            <a:pPr marL="268288" indent="-268288">
              <a:buClr>
                <a:srgbClr val="FF0000"/>
              </a:buClr>
            </a:pPr>
            <a:r>
              <a:rPr lang="it-IT" sz="1800" dirty="0" smtClean="0"/>
              <a:t>miglioramento della capacità di far fronte ai sempre più </a:t>
            </a:r>
            <a:r>
              <a:rPr lang="it-IT" sz="1800" b="1" dirty="0" smtClean="0"/>
              <a:t>crescenti fabbisogni di energia</a:t>
            </a:r>
            <a:r>
              <a:rPr lang="it-IT" sz="1800" dirty="0" smtClean="0"/>
              <a:t> elettrica, termica e frigorifera, conseguenti dalla continua evoluzione del complessi edilizi ;</a:t>
            </a:r>
          </a:p>
          <a:p>
            <a:pPr marL="268288" indent="-268288">
              <a:buClr>
                <a:srgbClr val="FF0000"/>
              </a:buClr>
            </a:pPr>
            <a:r>
              <a:rPr lang="it-IT" sz="1800" dirty="0" smtClean="0"/>
              <a:t>capacità di fornire i suddetti vettori energetici con il </a:t>
            </a:r>
            <a:r>
              <a:rPr lang="it-IT" sz="1800" b="1" dirty="0" smtClean="0"/>
              <a:t>massimo livello di continuità, disponibilità e sicurezza</a:t>
            </a:r>
            <a:r>
              <a:rPr lang="it-IT" sz="1800" dirty="0" smtClean="0"/>
              <a:t>, anche in situazione di criticità;</a:t>
            </a:r>
          </a:p>
          <a:p>
            <a:pPr marL="268288" indent="-268288">
              <a:buClr>
                <a:srgbClr val="FF0000"/>
              </a:buClr>
            </a:pPr>
            <a:r>
              <a:rPr lang="it-IT" sz="1800" dirty="0" smtClean="0"/>
              <a:t>sostanziale miglioramento degli aspetti di sicurezza, affidabilità e compatibilità ambientale;</a:t>
            </a:r>
          </a:p>
          <a:p>
            <a:pPr marL="268288" indent="-268288">
              <a:buClr>
                <a:srgbClr val="FF0000"/>
              </a:buClr>
            </a:pPr>
            <a:r>
              <a:rPr lang="it-IT" sz="1800" dirty="0" smtClean="0"/>
              <a:t>ottenimento di risparmi energetici, con conseguenti ricadute economiche dirette a favore della stazione appaltante.</a:t>
            </a:r>
            <a:br>
              <a:rPr lang="it-IT" sz="1800" dirty="0" smtClean="0"/>
            </a:br>
            <a:endParaRPr lang="it-IT" sz="1800" dirty="0" smtClean="0"/>
          </a:p>
          <a:p>
            <a:pPr marL="268288" indent="-268288" algn="ctr">
              <a:buClr>
                <a:srgbClr val="FF0000"/>
              </a:buClr>
              <a:buFontTx/>
              <a:buNone/>
            </a:pPr>
            <a:r>
              <a:rPr lang="it-IT" b="1" dirty="0" smtClean="0">
                <a:effectLst>
                  <a:outerShdw blurRad="38100" dist="38100" dir="2700000" algn="tl">
                    <a:srgbClr val="C0C0C0"/>
                  </a:outerShdw>
                </a:effectLst>
              </a:rPr>
              <a:t>Con attenzione alla</a:t>
            </a:r>
          </a:p>
          <a:p>
            <a:pPr marL="268288" indent="-268288" algn="ctr">
              <a:buClr>
                <a:srgbClr val="FF0000"/>
              </a:buClr>
              <a:buFontTx/>
              <a:buNone/>
            </a:pPr>
            <a:r>
              <a:rPr lang="it-IT" b="1" dirty="0" smtClean="0">
                <a:effectLst>
                  <a:outerShdw blurRad="38100" dist="38100" dir="2700000" algn="tl">
                    <a:srgbClr val="C0C0C0"/>
                  </a:outerShdw>
                </a:effectLst>
              </a:rPr>
              <a:t>Modularità, elasticità e espandibilità dell’intervento </a:t>
            </a:r>
            <a:endParaRPr lang="it-IT" sz="1800" dirty="0" smtClean="0">
              <a:effectLst>
                <a:outerShdw blurRad="38100" dist="38100" dir="2700000" algn="tl">
                  <a:srgbClr val="C0C0C0"/>
                </a:outerShdw>
              </a:effectLst>
            </a:endParaRPr>
          </a:p>
        </p:txBody>
      </p:sp>
    </p:spTree>
    <p:extLst>
      <p:ext uri="{BB962C8B-B14F-4D97-AF65-F5344CB8AC3E}">
        <p14:creationId xmlns:p14="http://schemas.microsoft.com/office/powerpoint/2010/main" val="217271496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5"/>
          <p:cNvSpPr>
            <a:spLocks noChangeArrowheads="1"/>
          </p:cNvSpPr>
          <p:nvPr/>
        </p:nvSpPr>
        <p:spPr bwMode="auto">
          <a:xfrm>
            <a:off x="684213" y="1478157"/>
            <a:ext cx="793432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med" len="lg"/>
              </a14:hiddenLine>
            </a:ext>
          </a:extLst>
        </p:spPr>
        <p:txBody>
          <a:bodyPr>
            <a:spAutoFit/>
          </a:bodyPr>
          <a:lstStyle/>
          <a:p>
            <a:pPr algn="just" eaLnBrk="0" hangingPunct="0"/>
            <a:r>
              <a:rPr lang="it-IT" sz="2000" dirty="0" smtClean="0">
                <a:solidFill>
                  <a:srgbClr val="404040"/>
                </a:solidFill>
              </a:rPr>
              <a:t>i principi generali </a:t>
            </a:r>
            <a:r>
              <a:rPr lang="it-IT" sz="2000" dirty="0">
                <a:solidFill>
                  <a:srgbClr val="404040"/>
                </a:solidFill>
              </a:rPr>
              <a:t>su cui basare gli interventi per il risparmio energetico, che possono essere raggruppati nelle seguenti </a:t>
            </a:r>
            <a:r>
              <a:rPr lang="it-IT" sz="2000" dirty="0" smtClean="0">
                <a:solidFill>
                  <a:srgbClr val="404040"/>
                </a:solidFill>
              </a:rPr>
              <a:t>categorie:</a:t>
            </a:r>
          </a:p>
          <a:p>
            <a:pPr marL="342900" indent="-342900" algn="just" eaLnBrk="0" hangingPunct="0">
              <a:buFont typeface="Wingdings" pitchFamily="2" charset="2"/>
              <a:buChar char="q"/>
            </a:pPr>
            <a:endParaRPr lang="it-IT" sz="2000" dirty="0">
              <a:solidFill>
                <a:srgbClr val="404040"/>
              </a:solidFill>
            </a:endParaRPr>
          </a:p>
          <a:p>
            <a:pPr marL="457200" indent="-457200" algn="just" eaLnBrk="0" hangingPunct="0">
              <a:buFont typeface="+mj-lt"/>
              <a:buAutoNum type="arabicPeriod"/>
            </a:pPr>
            <a:r>
              <a:rPr lang="it-IT" i="1" dirty="0" smtClean="0">
                <a:solidFill>
                  <a:srgbClr val="66BF51"/>
                </a:solidFill>
              </a:rPr>
              <a:t>ridefinizione </a:t>
            </a:r>
            <a:r>
              <a:rPr lang="it-IT" i="1" dirty="0">
                <a:solidFill>
                  <a:srgbClr val="66BF51"/>
                </a:solidFill>
              </a:rPr>
              <a:t>dei parametri </a:t>
            </a:r>
            <a:r>
              <a:rPr lang="it-IT" i="1" dirty="0" err="1">
                <a:solidFill>
                  <a:srgbClr val="66BF51"/>
                </a:solidFill>
              </a:rPr>
              <a:t>termoigrometrici</a:t>
            </a:r>
            <a:r>
              <a:rPr lang="it-IT" i="1" dirty="0">
                <a:solidFill>
                  <a:srgbClr val="66BF51"/>
                </a:solidFill>
              </a:rPr>
              <a:t> e di qualità dell’aria interna (IAQ, Indoor Air </a:t>
            </a:r>
            <a:r>
              <a:rPr lang="it-IT" i="1" dirty="0" err="1">
                <a:solidFill>
                  <a:srgbClr val="66BF51"/>
                </a:solidFill>
              </a:rPr>
              <a:t>Quality</a:t>
            </a:r>
            <a:r>
              <a:rPr lang="it-IT" i="1" dirty="0">
                <a:solidFill>
                  <a:srgbClr val="66BF51"/>
                </a:solidFill>
              </a:rPr>
              <a:t>); </a:t>
            </a:r>
            <a:r>
              <a:rPr lang="it-IT" i="1" dirty="0" smtClean="0">
                <a:solidFill>
                  <a:srgbClr val="66BF51"/>
                </a:solidFill>
              </a:rPr>
              <a:t>tramite anche una campagna </a:t>
            </a:r>
            <a:r>
              <a:rPr lang="it-IT" i="1" dirty="0">
                <a:solidFill>
                  <a:srgbClr val="66BF51"/>
                </a:solidFill>
              </a:rPr>
              <a:t>di sensibilizzazione degli utenti</a:t>
            </a:r>
            <a:r>
              <a:rPr lang="it-IT" i="1" dirty="0" smtClean="0">
                <a:solidFill>
                  <a:srgbClr val="66BF51"/>
                </a:solidFill>
              </a:rPr>
              <a:t>. </a:t>
            </a:r>
            <a:endParaRPr lang="it-IT" i="1" dirty="0">
              <a:solidFill>
                <a:srgbClr val="66BF51"/>
              </a:solidFill>
            </a:endParaRPr>
          </a:p>
          <a:p>
            <a:pPr algn="ctr" eaLnBrk="0" hangingPunct="0"/>
            <a:r>
              <a:rPr lang="it-IT" sz="2800" i="1" dirty="0" smtClean="0">
                <a:solidFill>
                  <a:srgbClr val="66BF51"/>
                </a:solidFill>
              </a:rPr>
              <a:t>Ovvero RIDUZIONE – RIMODULAZIONE DELLA DOMANDA </a:t>
            </a:r>
            <a:endParaRPr lang="it-IT" sz="2800" i="1" dirty="0">
              <a:solidFill>
                <a:srgbClr val="66BF51"/>
              </a:solidFill>
            </a:endParaRPr>
          </a:p>
          <a:p>
            <a:pPr marL="457200" indent="-457200" algn="just" eaLnBrk="0" hangingPunct="0">
              <a:buFont typeface="+mj-lt"/>
              <a:buAutoNum type="arabicPeriod"/>
            </a:pPr>
            <a:endParaRPr lang="it-IT" i="1" dirty="0" smtClean="0">
              <a:solidFill>
                <a:srgbClr val="66BF51"/>
              </a:solidFill>
            </a:endParaRPr>
          </a:p>
          <a:p>
            <a:pPr marL="457200" indent="-457200" algn="just" eaLnBrk="0" hangingPunct="0">
              <a:buFont typeface="+mj-lt"/>
              <a:buAutoNum type="arabicPeriod"/>
            </a:pPr>
            <a:endParaRPr lang="it-IT" i="1" dirty="0">
              <a:solidFill>
                <a:srgbClr val="66BF51"/>
              </a:solidFill>
            </a:endParaRPr>
          </a:p>
          <a:p>
            <a:pPr marL="457200" indent="-457200" algn="just" eaLnBrk="0" hangingPunct="0">
              <a:buFont typeface="+mj-lt"/>
              <a:buAutoNum type="arabicPeriod"/>
            </a:pPr>
            <a:r>
              <a:rPr lang="it-IT" i="1" dirty="0" smtClean="0">
                <a:solidFill>
                  <a:srgbClr val="66BF51"/>
                </a:solidFill>
              </a:rPr>
              <a:t>interventi </a:t>
            </a:r>
            <a:r>
              <a:rPr lang="it-IT" i="1" dirty="0">
                <a:solidFill>
                  <a:srgbClr val="66BF51"/>
                </a:solidFill>
              </a:rPr>
              <a:t>di riqualificazione </a:t>
            </a:r>
            <a:r>
              <a:rPr lang="it-IT" i="1" dirty="0" smtClean="0">
                <a:solidFill>
                  <a:srgbClr val="66BF51"/>
                </a:solidFill>
              </a:rPr>
              <a:t>energetica</a:t>
            </a:r>
            <a:r>
              <a:rPr lang="it-IT" i="1" dirty="0">
                <a:solidFill>
                  <a:srgbClr val="66BF51"/>
                </a:solidFill>
              </a:rPr>
              <a:t>; </a:t>
            </a:r>
            <a:endParaRPr lang="it-IT" i="1" dirty="0" smtClean="0">
              <a:solidFill>
                <a:srgbClr val="66BF51"/>
              </a:solidFill>
            </a:endParaRPr>
          </a:p>
          <a:p>
            <a:pPr algn="just" eaLnBrk="0" hangingPunct="0"/>
            <a:endParaRPr lang="it-IT" sz="2800" i="1" dirty="0">
              <a:solidFill>
                <a:srgbClr val="66BF51"/>
              </a:solidFill>
            </a:endParaRPr>
          </a:p>
          <a:p>
            <a:pPr algn="ctr" eaLnBrk="0" hangingPunct="0"/>
            <a:r>
              <a:rPr lang="it-IT" sz="2800" i="1" dirty="0" smtClean="0">
                <a:solidFill>
                  <a:srgbClr val="66BF51"/>
                </a:solidFill>
              </a:rPr>
              <a:t>Ovvero MIGLIORARE L’EFFICIENZA ENERGETICA ECONOMICA DELLA TRASFORMAZIONE (PRODUZIONE) DI ENERGIA </a:t>
            </a:r>
            <a:endParaRPr lang="it-IT" sz="2000" dirty="0"/>
          </a:p>
        </p:txBody>
      </p:sp>
      <p:sp>
        <p:nvSpPr>
          <p:cNvPr id="7" name="Segnaposto numero diapositiva 3"/>
          <p:cNvSpPr>
            <a:spLocks noGrp="1"/>
          </p:cNvSpPr>
          <p:nvPr>
            <p:ph type="sldNum" sz="quarter" idx="12"/>
          </p:nvPr>
        </p:nvSpPr>
        <p:spPr>
          <a:prstGeom prst="rect">
            <a:avLst/>
          </a:prstGeom>
        </p:spPr>
        <p:txBody>
          <a:bodyPr/>
          <a:lstStyle/>
          <a:p>
            <a:pPr>
              <a:defRPr/>
            </a:pPr>
            <a:fld id="{474A27F3-81DA-4532-AC29-EB0DBA26474F}" type="slidenum">
              <a:rPr lang="it-IT" smtClean="0"/>
              <a:pPr>
                <a:defRPr/>
              </a:pPr>
              <a:t>13</a:t>
            </a:fld>
            <a:endParaRPr lang="it-IT" dirty="0"/>
          </a:p>
        </p:txBody>
      </p:sp>
      <p:sp>
        <p:nvSpPr>
          <p:cNvPr id="2" name="Rettangolo 1"/>
          <p:cNvSpPr/>
          <p:nvPr/>
        </p:nvSpPr>
        <p:spPr>
          <a:xfrm>
            <a:off x="1259581" y="501905"/>
            <a:ext cx="6783588" cy="584775"/>
          </a:xfrm>
          <a:prstGeom prst="rect">
            <a:avLst/>
          </a:prstGeom>
        </p:spPr>
        <p:txBody>
          <a:bodyPr wrap="none">
            <a:spAutoFit/>
          </a:bodyPr>
          <a:lstStyle/>
          <a:p>
            <a:pPr algn="ctr"/>
            <a:r>
              <a:rPr lang="it-IT" sz="3200" b="1" dirty="0">
                <a:solidFill>
                  <a:srgbClr val="1C839B"/>
                </a:solidFill>
              </a:rPr>
              <a:t>EFFICIENZA </a:t>
            </a:r>
            <a:r>
              <a:rPr lang="it-IT" sz="3200" b="1" dirty="0" smtClean="0">
                <a:solidFill>
                  <a:srgbClr val="1C839B"/>
                </a:solidFill>
              </a:rPr>
              <a:t>ENERGETICA/ECONOMICA </a:t>
            </a:r>
            <a:endParaRPr lang="it-IT" sz="3200" b="1" dirty="0">
              <a:solidFill>
                <a:srgbClr val="1C839B"/>
              </a:solidFill>
            </a:endParaRPr>
          </a:p>
        </p:txBody>
      </p:sp>
    </p:spTree>
    <p:extLst>
      <p:ext uri="{BB962C8B-B14F-4D97-AF65-F5344CB8AC3E}">
        <p14:creationId xmlns:p14="http://schemas.microsoft.com/office/powerpoint/2010/main" val="11653750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3"/>
          <p:cNvSpPr>
            <a:spLocks noGrp="1"/>
          </p:cNvSpPr>
          <p:nvPr>
            <p:ph type="sldNum" sz="quarter" idx="12"/>
          </p:nvPr>
        </p:nvSpPr>
        <p:spPr>
          <a:prstGeom prst="rect">
            <a:avLst/>
          </a:prstGeom>
        </p:spPr>
        <p:txBody>
          <a:bodyPr/>
          <a:lstStyle/>
          <a:p>
            <a:pPr>
              <a:defRPr/>
            </a:pPr>
            <a:fld id="{474A27F3-81DA-4532-AC29-EB0DBA26474F}" type="slidenum">
              <a:rPr lang="it-IT" smtClean="0"/>
              <a:pPr>
                <a:defRPr/>
              </a:pPr>
              <a:t>14</a:t>
            </a:fld>
            <a:endParaRPr lang="it-IT" dirty="0"/>
          </a:p>
        </p:txBody>
      </p:sp>
      <p:sp>
        <p:nvSpPr>
          <p:cNvPr id="7170" name="Rectangle 2"/>
          <p:cNvSpPr>
            <a:spLocks noGrp="1" noChangeArrowheads="1"/>
          </p:cNvSpPr>
          <p:nvPr>
            <p:ph type="title" idx="4294967295"/>
          </p:nvPr>
        </p:nvSpPr>
        <p:spPr>
          <a:xfrm>
            <a:off x="467545" y="159590"/>
            <a:ext cx="6192837" cy="792163"/>
          </a:xfrm>
          <a:prstGeom prst="rect">
            <a:avLst/>
          </a:prstGeom>
        </p:spPr>
        <p:txBody>
          <a:bodyPr>
            <a:normAutofit/>
          </a:bodyPr>
          <a:lstStyle/>
          <a:p>
            <a:pPr algn="ctr"/>
            <a:r>
              <a:rPr lang="it-IT" sz="2500" i="1" dirty="0" smtClean="0"/>
              <a:t>ridefinizione dei parametri</a:t>
            </a:r>
            <a:endParaRPr lang="it-IT" sz="2500" b="1" dirty="0" smtClean="0"/>
          </a:p>
        </p:txBody>
      </p:sp>
      <p:sp>
        <p:nvSpPr>
          <p:cNvPr id="7171" name="Rectangle 5"/>
          <p:cNvSpPr>
            <a:spLocks noChangeArrowheads="1"/>
          </p:cNvSpPr>
          <p:nvPr/>
        </p:nvSpPr>
        <p:spPr bwMode="auto">
          <a:xfrm>
            <a:off x="467545" y="836712"/>
            <a:ext cx="835292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med" len="lg"/>
              </a14:hiddenLine>
            </a:ext>
          </a:extLst>
        </p:spPr>
        <p:txBody>
          <a:bodyPr wrap="square">
            <a:spAutoFit/>
          </a:bodyPr>
          <a:lstStyle/>
          <a:p>
            <a:pPr algn="just" eaLnBrk="0" hangingPunct="0"/>
            <a:r>
              <a:rPr lang="it-IT" dirty="0" smtClean="0">
                <a:solidFill>
                  <a:srgbClr val="404040"/>
                </a:solidFill>
              </a:rPr>
              <a:t>Parametri </a:t>
            </a:r>
            <a:r>
              <a:rPr lang="it-IT" dirty="0" err="1" smtClean="0">
                <a:solidFill>
                  <a:srgbClr val="404040"/>
                </a:solidFill>
              </a:rPr>
              <a:t>termoigrometrici</a:t>
            </a:r>
            <a:endParaRPr lang="it-IT" dirty="0" smtClean="0">
              <a:solidFill>
                <a:srgbClr val="404040"/>
              </a:solidFill>
            </a:endParaRPr>
          </a:p>
          <a:p>
            <a:pPr algn="just" eaLnBrk="0" hangingPunct="0"/>
            <a:endParaRPr lang="it-IT" dirty="0">
              <a:solidFill>
                <a:srgbClr val="404040"/>
              </a:solidFill>
            </a:endParaRPr>
          </a:p>
          <a:p>
            <a:pPr marL="342900" indent="-342900" algn="just" eaLnBrk="0" hangingPunct="0"/>
            <a:r>
              <a:rPr lang="it-IT" sz="2000" dirty="0" smtClean="0">
                <a:solidFill>
                  <a:srgbClr val="404040"/>
                </a:solidFill>
              </a:rPr>
              <a:t>Gli impianti HAVC sono volti a garantire il controllo di specifici parametri ad esempio:</a:t>
            </a:r>
          </a:p>
          <a:p>
            <a:pPr marL="800100" lvl="1" indent="-342900" algn="just" eaLnBrk="0" hangingPunct="0">
              <a:buFont typeface="Wingdings" pitchFamily="2" charset="2"/>
              <a:buChar char="q"/>
            </a:pPr>
            <a:r>
              <a:rPr lang="it-IT" sz="1600" dirty="0" smtClean="0">
                <a:solidFill>
                  <a:srgbClr val="404040"/>
                </a:solidFill>
              </a:rPr>
              <a:t>Umidità assoluta o relativa;</a:t>
            </a:r>
          </a:p>
          <a:p>
            <a:pPr marL="800100" lvl="1" indent="-342900" algn="just" eaLnBrk="0" hangingPunct="0">
              <a:buFont typeface="Wingdings" pitchFamily="2" charset="2"/>
              <a:buChar char="q"/>
            </a:pPr>
            <a:r>
              <a:rPr lang="it-IT" sz="1600" dirty="0" smtClean="0">
                <a:solidFill>
                  <a:srgbClr val="404040"/>
                </a:solidFill>
              </a:rPr>
              <a:t>Portata minima di aria esterna;</a:t>
            </a:r>
          </a:p>
          <a:p>
            <a:pPr marL="800100" lvl="1" indent="-342900" algn="just" eaLnBrk="0" hangingPunct="0">
              <a:buFont typeface="Wingdings" pitchFamily="2" charset="2"/>
              <a:buChar char="q"/>
            </a:pPr>
            <a:r>
              <a:rPr lang="it-IT" sz="1600" dirty="0" smtClean="0">
                <a:solidFill>
                  <a:srgbClr val="404040"/>
                </a:solidFill>
              </a:rPr>
              <a:t>Sovrappressioni/depressioni rispetto l’ambiente esterno;</a:t>
            </a:r>
          </a:p>
          <a:p>
            <a:pPr marL="800100" lvl="1" indent="-342900" algn="just" eaLnBrk="0" hangingPunct="0">
              <a:buFont typeface="Wingdings" pitchFamily="2" charset="2"/>
              <a:buChar char="q"/>
            </a:pPr>
            <a:r>
              <a:rPr lang="it-IT" sz="1600" dirty="0" smtClean="0">
                <a:solidFill>
                  <a:srgbClr val="404040"/>
                </a:solidFill>
              </a:rPr>
              <a:t>Temperatura dell’aria;</a:t>
            </a:r>
          </a:p>
          <a:p>
            <a:pPr marL="800100" lvl="1" indent="-342900" algn="just" eaLnBrk="0" hangingPunct="0">
              <a:buFont typeface="Wingdings" pitchFamily="2" charset="2"/>
              <a:buChar char="q"/>
            </a:pPr>
            <a:r>
              <a:rPr lang="it-IT" sz="1600" dirty="0" smtClean="0">
                <a:solidFill>
                  <a:srgbClr val="404040"/>
                </a:solidFill>
              </a:rPr>
              <a:t>Concentrazioni di contaminanti (biologici, particolato e aeriforme di natura chimica);</a:t>
            </a:r>
          </a:p>
          <a:p>
            <a:pPr algn="just" eaLnBrk="0" hangingPunct="0"/>
            <a:r>
              <a:rPr lang="it-IT" sz="1600" dirty="0" smtClean="0">
                <a:solidFill>
                  <a:srgbClr val="404040"/>
                </a:solidFill>
              </a:rPr>
              <a:t>Per </a:t>
            </a:r>
            <a:r>
              <a:rPr lang="it-IT" sz="1600" dirty="0">
                <a:solidFill>
                  <a:srgbClr val="404040"/>
                </a:solidFill>
              </a:rPr>
              <a:t>alcuni di questi parametri esistono anche riferimenti legislativi, che spesso prescrivono limiti troppo rigidi sia in </a:t>
            </a:r>
            <a:r>
              <a:rPr lang="it-IT" sz="1600" dirty="0" smtClean="0">
                <a:solidFill>
                  <a:srgbClr val="404040"/>
                </a:solidFill>
              </a:rPr>
              <a:t>termini di </a:t>
            </a:r>
            <a:r>
              <a:rPr lang="it-IT" sz="1600" dirty="0">
                <a:solidFill>
                  <a:srgbClr val="404040"/>
                </a:solidFill>
              </a:rPr>
              <a:t>valore assoluto, inteso come numero, sia come intervallo di variazione accettabile, sia come </a:t>
            </a:r>
            <a:r>
              <a:rPr lang="it-IT" sz="1600" dirty="0" smtClean="0">
                <a:solidFill>
                  <a:srgbClr val="404040"/>
                </a:solidFill>
              </a:rPr>
              <a:t>tolleranze. </a:t>
            </a:r>
          </a:p>
          <a:p>
            <a:pPr algn="just" eaLnBrk="0" hangingPunct="0"/>
            <a:r>
              <a:rPr lang="it-IT" sz="1600" dirty="0" smtClean="0">
                <a:solidFill>
                  <a:srgbClr val="404040"/>
                </a:solidFill>
              </a:rPr>
              <a:t>Al fine di rispettare tali parametri si adottano tecnologie non efficienti da punto di vista  </a:t>
            </a:r>
            <a:r>
              <a:rPr lang="it-IT" sz="1600" dirty="0">
                <a:solidFill>
                  <a:srgbClr val="404040"/>
                </a:solidFill>
              </a:rPr>
              <a:t>energetico, poco innovative e gestionalmente </a:t>
            </a:r>
            <a:r>
              <a:rPr lang="it-IT" sz="1600" dirty="0" smtClean="0">
                <a:solidFill>
                  <a:srgbClr val="404040"/>
                </a:solidFill>
              </a:rPr>
              <a:t>poco flessibili.</a:t>
            </a:r>
          </a:p>
          <a:p>
            <a:pPr marL="342900" indent="-342900" algn="just" eaLnBrk="0" hangingPunct="0">
              <a:buFont typeface="Wingdings" pitchFamily="2" charset="2"/>
              <a:buChar char="q"/>
            </a:pPr>
            <a:endParaRPr lang="it-IT" dirty="0">
              <a:solidFill>
                <a:srgbClr val="404040"/>
              </a:solidFill>
            </a:endParaRPr>
          </a:p>
          <a:p>
            <a:pPr algn="just" eaLnBrk="0" hangingPunct="0"/>
            <a:r>
              <a:rPr lang="it-IT" sz="2000" dirty="0">
                <a:solidFill>
                  <a:srgbClr val="404040"/>
                </a:solidFill>
              </a:rPr>
              <a:t>Si ritiene che si possa intervenire per risolvere questi problemi prevedendo gli interventi descritti qui di seguito</a:t>
            </a:r>
            <a:r>
              <a:rPr lang="it-IT" sz="2000" dirty="0" smtClean="0">
                <a:solidFill>
                  <a:srgbClr val="404040"/>
                </a:solidFill>
              </a:rPr>
              <a:t>:</a:t>
            </a:r>
          </a:p>
          <a:p>
            <a:pPr algn="just" eaLnBrk="0" hangingPunct="0"/>
            <a:endParaRPr lang="it-IT" dirty="0">
              <a:solidFill>
                <a:srgbClr val="404040"/>
              </a:solidFill>
            </a:endParaRPr>
          </a:p>
          <a:p>
            <a:pPr marL="342900" indent="-342900" algn="just" eaLnBrk="0" hangingPunct="0">
              <a:buFont typeface="Wingdings" pitchFamily="2" charset="2"/>
              <a:buChar char="q"/>
            </a:pPr>
            <a:r>
              <a:rPr lang="it-IT" sz="2000" dirty="0">
                <a:solidFill>
                  <a:srgbClr val="404040"/>
                </a:solidFill>
              </a:rPr>
              <a:t>Funzionamento a carichi ridotti</a:t>
            </a:r>
            <a:r>
              <a:rPr lang="it-IT" sz="2000" dirty="0" smtClean="0">
                <a:solidFill>
                  <a:srgbClr val="404040"/>
                </a:solidFill>
              </a:rPr>
              <a:t>;</a:t>
            </a:r>
            <a:endParaRPr lang="it-IT" sz="2000" dirty="0">
              <a:solidFill>
                <a:srgbClr val="404040"/>
              </a:solidFill>
            </a:endParaRPr>
          </a:p>
          <a:p>
            <a:pPr algn="just" eaLnBrk="0" hangingPunct="0"/>
            <a:endParaRPr lang="it-IT" sz="2000" dirty="0">
              <a:solidFill>
                <a:srgbClr val="404040"/>
              </a:solidFill>
            </a:endParaRPr>
          </a:p>
          <a:p>
            <a:pPr marL="342900" indent="-342900" algn="just" eaLnBrk="0" hangingPunct="0">
              <a:buFont typeface="Wingdings" pitchFamily="2" charset="2"/>
              <a:buChar char="q"/>
            </a:pPr>
            <a:r>
              <a:rPr lang="it-IT" sz="2000" dirty="0">
                <a:solidFill>
                  <a:srgbClr val="404040"/>
                </a:solidFill>
              </a:rPr>
              <a:t>Possibilità di adeguare i parametri </a:t>
            </a:r>
            <a:r>
              <a:rPr lang="it-IT" sz="2000" dirty="0" err="1">
                <a:solidFill>
                  <a:srgbClr val="404040"/>
                </a:solidFill>
              </a:rPr>
              <a:t>termoigrometrici</a:t>
            </a:r>
            <a:r>
              <a:rPr lang="it-IT" sz="2000" dirty="0">
                <a:solidFill>
                  <a:srgbClr val="404040"/>
                </a:solidFill>
              </a:rPr>
              <a:t> e di qualità dell’aria interna alle reali esigenze </a:t>
            </a:r>
            <a:r>
              <a:rPr lang="it-IT" sz="2000" dirty="0" smtClean="0">
                <a:solidFill>
                  <a:srgbClr val="404040"/>
                </a:solidFill>
              </a:rPr>
              <a:t>dell’utenza.</a:t>
            </a:r>
            <a:endParaRPr lang="it-IT" sz="2000" dirty="0"/>
          </a:p>
        </p:txBody>
      </p:sp>
    </p:spTree>
    <p:extLst>
      <p:ext uri="{BB962C8B-B14F-4D97-AF65-F5344CB8AC3E}">
        <p14:creationId xmlns:p14="http://schemas.microsoft.com/office/powerpoint/2010/main" val="3500172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3"/>
          <p:cNvSpPr>
            <a:spLocks noGrp="1"/>
          </p:cNvSpPr>
          <p:nvPr>
            <p:ph type="sldNum" sz="quarter" idx="12"/>
          </p:nvPr>
        </p:nvSpPr>
        <p:spPr>
          <a:prstGeom prst="rect">
            <a:avLst/>
          </a:prstGeom>
        </p:spPr>
        <p:txBody>
          <a:bodyPr/>
          <a:lstStyle/>
          <a:p>
            <a:pPr>
              <a:defRPr/>
            </a:pPr>
            <a:fld id="{474A27F3-81DA-4532-AC29-EB0DBA26474F}" type="slidenum">
              <a:rPr lang="it-IT" smtClean="0"/>
              <a:pPr>
                <a:defRPr/>
              </a:pPr>
              <a:t>15</a:t>
            </a:fld>
            <a:endParaRPr lang="it-IT" dirty="0"/>
          </a:p>
        </p:txBody>
      </p:sp>
      <p:sp>
        <p:nvSpPr>
          <p:cNvPr id="7170" name="Rectangle 2"/>
          <p:cNvSpPr>
            <a:spLocks noGrp="1" noChangeArrowheads="1"/>
          </p:cNvSpPr>
          <p:nvPr>
            <p:ph type="title" idx="4294967295"/>
          </p:nvPr>
        </p:nvSpPr>
        <p:spPr>
          <a:xfrm>
            <a:off x="0" y="234950"/>
            <a:ext cx="7234238" cy="792163"/>
          </a:xfrm>
          <a:prstGeom prst="rect">
            <a:avLst/>
          </a:prstGeom>
        </p:spPr>
        <p:txBody>
          <a:bodyPr>
            <a:normAutofit fontScale="90000"/>
          </a:bodyPr>
          <a:lstStyle/>
          <a:p>
            <a:pPr algn="ctr"/>
            <a:r>
              <a:rPr lang="it-IT" sz="2800" i="1" dirty="0" smtClean="0"/>
              <a:t>riqualificazione energetica degli edifici pubblici</a:t>
            </a:r>
            <a:endParaRPr lang="it-IT" sz="2800" b="1" dirty="0" smtClean="0"/>
          </a:p>
        </p:txBody>
      </p:sp>
      <p:sp>
        <p:nvSpPr>
          <p:cNvPr id="7171" name="Rectangle 5"/>
          <p:cNvSpPr>
            <a:spLocks noChangeArrowheads="1"/>
          </p:cNvSpPr>
          <p:nvPr/>
        </p:nvSpPr>
        <p:spPr bwMode="auto">
          <a:xfrm>
            <a:off x="684213" y="1355336"/>
            <a:ext cx="793432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med" len="lg"/>
              </a14:hiddenLine>
            </a:ext>
          </a:extLst>
        </p:spPr>
        <p:txBody>
          <a:bodyPr>
            <a:spAutoFit/>
          </a:bodyPr>
          <a:lstStyle/>
          <a:p>
            <a:pPr algn="just" eaLnBrk="0" hangingPunct="0"/>
            <a:endParaRPr lang="it-IT" dirty="0">
              <a:solidFill>
                <a:srgbClr val="404040"/>
              </a:solidFill>
            </a:endParaRPr>
          </a:p>
          <a:p>
            <a:pPr marL="342900" indent="-342900" algn="just" eaLnBrk="0" hangingPunct="0">
              <a:buFont typeface="Wingdings" pitchFamily="2" charset="2"/>
              <a:buChar char="q"/>
            </a:pPr>
            <a:r>
              <a:rPr lang="it-IT" sz="2000" b="1" dirty="0" smtClean="0">
                <a:solidFill>
                  <a:srgbClr val="404040"/>
                </a:solidFill>
              </a:rPr>
              <a:t>Utilizzo dello strumento «Diagnosi Energetica»;</a:t>
            </a:r>
          </a:p>
          <a:p>
            <a:pPr marL="342900" indent="-342900" algn="just" eaLnBrk="0" hangingPunct="0">
              <a:buFont typeface="Wingdings" pitchFamily="2" charset="2"/>
              <a:buChar char="q"/>
            </a:pPr>
            <a:r>
              <a:rPr lang="it-IT" sz="2000" dirty="0" smtClean="0">
                <a:solidFill>
                  <a:srgbClr val="404040"/>
                </a:solidFill>
              </a:rPr>
              <a:t>Definizione dei dati di </a:t>
            </a:r>
            <a:r>
              <a:rPr lang="it-IT" sz="2000" dirty="0" err="1" smtClean="0">
                <a:solidFill>
                  <a:srgbClr val="404040"/>
                </a:solidFill>
              </a:rPr>
              <a:t>Benchmarking</a:t>
            </a:r>
            <a:r>
              <a:rPr lang="it-IT" sz="2000" dirty="0" smtClean="0">
                <a:solidFill>
                  <a:srgbClr val="404040"/>
                </a:solidFill>
              </a:rPr>
              <a:t> (reali e di dettaglio);</a:t>
            </a:r>
          </a:p>
          <a:p>
            <a:pPr marL="342900" indent="-342900" algn="just" eaLnBrk="0" hangingPunct="0">
              <a:buFont typeface="Wingdings" pitchFamily="2" charset="2"/>
              <a:buChar char="q"/>
            </a:pPr>
            <a:r>
              <a:rPr lang="it-IT" sz="2000" dirty="0" smtClean="0">
                <a:solidFill>
                  <a:srgbClr val="404040"/>
                </a:solidFill>
              </a:rPr>
              <a:t>Identificazione di corretti indicatori di consumo;</a:t>
            </a:r>
          </a:p>
          <a:p>
            <a:pPr marL="342900" indent="-342900" algn="just" eaLnBrk="0" hangingPunct="0">
              <a:buFont typeface="Wingdings" pitchFamily="2" charset="2"/>
              <a:buChar char="q"/>
            </a:pPr>
            <a:r>
              <a:rPr lang="it-IT" sz="2000" dirty="0" smtClean="0">
                <a:solidFill>
                  <a:srgbClr val="404040"/>
                </a:solidFill>
              </a:rPr>
              <a:t>Mappatura dei consumi per identificare gli edifici più energivori sui dati forniti nelle relazioni degli Energy Manager / EGE.</a:t>
            </a:r>
          </a:p>
          <a:p>
            <a:pPr algn="just" eaLnBrk="0" hangingPunct="0"/>
            <a:endParaRPr lang="it-IT" sz="2000" dirty="0">
              <a:solidFill>
                <a:srgbClr val="404040"/>
              </a:solidFill>
            </a:endParaRPr>
          </a:p>
          <a:p>
            <a:pPr algn="just" eaLnBrk="0" hangingPunct="0"/>
            <a:r>
              <a:rPr lang="it-IT" sz="1800" b="1" dirty="0" smtClean="0">
                <a:solidFill>
                  <a:srgbClr val="404040"/>
                </a:solidFill>
              </a:rPr>
              <a:t>Lo strumento di Diagnosi energetica deve tener conto:</a:t>
            </a:r>
          </a:p>
          <a:p>
            <a:pPr marL="342900" indent="-342900" algn="just" eaLnBrk="0" hangingPunct="0">
              <a:buFont typeface="Wingdings" pitchFamily="2" charset="2"/>
              <a:buChar char="q"/>
            </a:pPr>
            <a:r>
              <a:rPr lang="it-IT" sz="1800" dirty="0">
                <a:solidFill>
                  <a:srgbClr val="404040"/>
                </a:solidFill>
              </a:rPr>
              <a:t>della complessità del sistema edifico-impianto;</a:t>
            </a:r>
          </a:p>
          <a:p>
            <a:pPr marL="342900" indent="-342900" algn="just" eaLnBrk="0" hangingPunct="0">
              <a:buFont typeface="Wingdings" pitchFamily="2" charset="2"/>
              <a:buChar char="q"/>
            </a:pPr>
            <a:r>
              <a:rPr lang="it-IT" sz="1800" dirty="0">
                <a:solidFill>
                  <a:srgbClr val="404040"/>
                </a:solidFill>
              </a:rPr>
              <a:t>del livello delle prestazioni sanitarie che la struttura eroga;</a:t>
            </a:r>
          </a:p>
          <a:p>
            <a:pPr marL="342900" indent="-342900" algn="just" eaLnBrk="0" hangingPunct="0">
              <a:buFont typeface="Wingdings" pitchFamily="2" charset="2"/>
              <a:buChar char="q"/>
            </a:pPr>
            <a:r>
              <a:rPr lang="it-IT" sz="1800" dirty="0" smtClean="0">
                <a:solidFill>
                  <a:srgbClr val="404040"/>
                </a:solidFill>
              </a:rPr>
              <a:t>del </a:t>
            </a:r>
            <a:r>
              <a:rPr lang="it-IT" sz="1800" dirty="0">
                <a:solidFill>
                  <a:srgbClr val="404040"/>
                </a:solidFill>
              </a:rPr>
              <a:t>livello di benessere </a:t>
            </a:r>
            <a:r>
              <a:rPr lang="it-IT" sz="1800" dirty="0" err="1">
                <a:solidFill>
                  <a:srgbClr val="404040"/>
                </a:solidFill>
              </a:rPr>
              <a:t>termoigrometrico</a:t>
            </a:r>
            <a:r>
              <a:rPr lang="it-IT" sz="1800" dirty="0">
                <a:solidFill>
                  <a:srgbClr val="404040"/>
                </a:solidFill>
              </a:rPr>
              <a:t> e di IAQ garantiti nella struttura esistente;</a:t>
            </a:r>
          </a:p>
          <a:p>
            <a:pPr marL="342900" indent="-342900" algn="just" eaLnBrk="0" hangingPunct="0">
              <a:buFont typeface="Wingdings" pitchFamily="2" charset="2"/>
              <a:buChar char="q"/>
            </a:pPr>
            <a:r>
              <a:rPr lang="it-IT" sz="1800" dirty="0" smtClean="0">
                <a:solidFill>
                  <a:srgbClr val="404040"/>
                </a:solidFill>
              </a:rPr>
              <a:t>dei </a:t>
            </a:r>
            <a:r>
              <a:rPr lang="it-IT" sz="1800" dirty="0">
                <a:solidFill>
                  <a:srgbClr val="404040"/>
                </a:solidFill>
              </a:rPr>
              <a:t>consumi </a:t>
            </a:r>
            <a:r>
              <a:rPr lang="it-IT" sz="1800" dirty="0" smtClean="0">
                <a:solidFill>
                  <a:srgbClr val="404040"/>
                </a:solidFill>
              </a:rPr>
              <a:t>specifici, </a:t>
            </a:r>
            <a:r>
              <a:rPr lang="it-IT" sz="1800" dirty="0">
                <a:solidFill>
                  <a:srgbClr val="404040"/>
                </a:solidFill>
              </a:rPr>
              <a:t>per quanto riguarda non solo i fabbisogni di riscaldamento, ma </a:t>
            </a:r>
            <a:r>
              <a:rPr lang="it-IT" sz="1800" dirty="0" smtClean="0">
                <a:solidFill>
                  <a:srgbClr val="404040"/>
                </a:solidFill>
              </a:rPr>
              <a:t>anche quelli </a:t>
            </a:r>
            <a:r>
              <a:rPr lang="it-IT" sz="1800" dirty="0">
                <a:solidFill>
                  <a:srgbClr val="404040"/>
                </a:solidFill>
              </a:rPr>
              <a:t>per il condizionamento e la ventilazione meccanica. Particolare attenzione deve essere rivolta all’ottimizzazione</a:t>
            </a:r>
          </a:p>
          <a:p>
            <a:pPr marL="342900" indent="-342900" algn="just" eaLnBrk="0" hangingPunct="0">
              <a:buFont typeface="Wingdings" pitchFamily="2" charset="2"/>
              <a:buChar char="q"/>
            </a:pPr>
            <a:r>
              <a:rPr lang="it-IT" sz="1800" dirty="0">
                <a:solidFill>
                  <a:srgbClr val="404040"/>
                </a:solidFill>
              </a:rPr>
              <a:t>dell’efficienza energetica dei componenti </a:t>
            </a:r>
            <a:r>
              <a:rPr lang="it-IT" sz="1800" dirty="0" smtClean="0">
                <a:solidFill>
                  <a:srgbClr val="404040"/>
                </a:solidFill>
              </a:rPr>
              <a:t>che costituiscono i sistemi HVAC</a:t>
            </a:r>
            <a:endParaRPr lang="it-IT" sz="1800" dirty="0"/>
          </a:p>
        </p:txBody>
      </p:sp>
    </p:spTree>
    <p:extLst>
      <p:ext uri="{BB962C8B-B14F-4D97-AF65-F5344CB8AC3E}">
        <p14:creationId xmlns:p14="http://schemas.microsoft.com/office/powerpoint/2010/main" val="5401939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5"/>
          <p:cNvSpPr>
            <a:spLocks noChangeArrowheads="1"/>
          </p:cNvSpPr>
          <p:nvPr/>
        </p:nvSpPr>
        <p:spPr bwMode="auto">
          <a:xfrm>
            <a:off x="327547" y="1368984"/>
            <a:ext cx="8502554"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med" len="lg"/>
              </a14:hiddenLine>
            </a:ext>
          </a:extLst>
        </p:spPr>
        <p:txBody>
          <a:bodyPr wrap="square">
            <a:spAutoFit/>
          </a:bodyPr>
          <a:lstStyle/>
          <a:p>
            <a:pPr algn="just" eaLnBrk="0" hangingPunct="0"/>
            <a:r>
              <a:rPr lang="it-IT" sz="2000" dirty="0" smtClean="0">
                <a:solidFill>
                  <a:srgbClr val="404040"/>
                </a:solidFill>
              </a:rPr>
              <a:t>I primi gli interventi </a:t>
            </a:r>
            <a:r>
              <a:rPr lang="it-IT" sz="2000" dirty="0">
                <a:solidFill>
                  <a:srgbClr val="404040"/>
                </a:solidFill>
              </a:rPr>
              <a:t>in grado di produrre risparmi immediati, </a:t>
            </a:r>
            <a:r>
              <a:rPr lang="it-IT" sz="2000" dirty="0" smtClean="0">
                <a:solidFill>
                  <a:srgbClr val="404040"/>
                </a:solidFill>
              </a:rPr>
              <a:t>(che </a:t>
            </a:r>
            <a:r>
              <a:rPr lang="it-IT" sz="2000" dirty="0">
                <a:solidFill>
                  <a:srgbClr val="404040"/>
                </a:solidFill>
              </a:rPr>
              <a:t>si integrano nel ciclo di manutenzione </a:t>
            </a:r>
            <a:r>
              <a:rPr lang="it-IT" sz="2000" dirty="0" smtClean="0">
                <a:solidFill>
                  <a:srgbClr val="404040"/>
                </a:solidFill>
              </a:rPr>
              <a:t>ordinaria e </a:t>
            </a:r>
            <a:r>
              <a:rPr lang="it-IT" sz="2000" dirty="0">
                <a:solidFill>
                  <a:srgbClr val="404040"/>
                </a:solidFill>
              </a:rPr>
              <a:t>straordinaria di sostituzione delle </a:t>
            </a:r>
            <a:r>
              <a:rPr lang="it-IT" sz="2000" dirty="0" smtClean="0">
                <a:solidFill>
                  <a:srgbClr val="404040"/>
                </a:solidFill>
              </a:rPr>
              <a:t>apparecchiature) quali:</a:t>
            </a:r>
            <a:endParaRPr lang="it-IT" sz="2000" dirty="0">
              <a:solidFill>
                <a:srgbClr val="404040"/>
              </a:solidFill>
            </a:endParaRPr>
          </a:p>
          <a:p>
            <a:pPr marL="342900" indent="-342900" algn="just" eaLnBrk="0" hangingPunct="0">
              <a:buFont typeface="Wingdings" pitchFamily="2" charset="2"/>
              <a:buChar char="q"/>
            </a:pPr>
            <a:r>
              <a:rPr lang="it-IT" b="1" dirty="0" smtClean="0">
                <a:solidFill>
                  <a:srgbClr val="404040"/>
                </a:solidFill>
              </a:rPr>
              <a:t>ottimizzazione </a:t>
            </a:r>
            <a:r>
              <a:rPr lang="it-IT" b="1" dirty="0">
                <a:solidFill>
                  <a:srgbClr val="404040"/>
                </a:solidFill>
              </a:rPr>
              <a:t>dei sistemi di regolazione e </a:t>
            </a:r>
            <a:r>
              <a:rPr lang="it-IT" b="1" dirty="0" smtClean="0">
                <a:solidFill>
                  <a:srgbClr val="404040"/>
                </a:solidFill>
              </a:rPr>
              <a:t>controllo;</a:t>
            </a:r>
          </a:p>
          <a:p>
            <a:pPr marL="342900" indent="-342900" algn="just" eaLnBrk="0" hangingPunct="0">
              <a:buFont typeface="Wingdings" pitchFamily="2" charset="2"/>
              <a:buChar char="q"/>
            </a:pPr>
            <a:r>
              <a:rPr lang="it-IT" dirty="0" smtClean="0">
                <a:solidFill>
                  <a:srgbClr val="404040"/>
                </a:solidFill>
              </a:rPr>
              <a:t>sostituzione </a:t>
            </a:r>
            <a:r>
              <a:rPr lang="it-IT" dirty="0">
                <a:solidFill>
                  <a:srgbClr val="404040"/>
                </a:solidFill>
              </a:rPr>
              <a:t>di generatori di calore, generatori di acqua refrigerata e sistemi di </a:t>
            </a:r>
            <a:r>
              <a:rPr lang="it-IT" dirty="0" smtClean="0">
                <a:solidFill>
                  <a:srgbClr val="404040"/>
                </a:solidFill>
              </a:rPr>
              <a:t>pompaggio obsoleti;</a:t>
            </a:r>
          </a:p>
          <a:p>
            <a:pPr marL="342900" indent="-342900" algn="just" eaLnBrk="0" hangingPunct="0">
              <a:buFont typeface="Wingdings" pitchFamily="2" charset="2"/>
              <a:buChar char="q"/>
            </a:pPr>
            <a:r>
              <a:rPr lang="it-IT" dirty="0">
                <a:solidFill>
                  <a:srgbClr val="404040"/>
                </a:solidFill>
              </a:rPr>
              <a:t>s</a:t>
            </a:r>
            <a:r>
              <a:rPr lang="it-IT" dirty="0" smtClean="0">
                <a:solidFill>
                  <a:srgbClr val="404040"/>
                </a:solidFill>
              </a:rPr>
              <a:t>ostituzione </a:t>
            </a:r>
            <a:r>
              <a:rPr lang="it-IT" dirty="0">
                <a:solidFill>
                  <a:srgbClr val="404040"/>
                </a:solidFill>
              </a:rPr>
              <a:t>dei condizionatori split autonomi da pochi kW </a:t>
            </a:r>
            <a:r>
              <a:rPr lang="it-IT" dirty="0" smtClean="0">
                <a:solidFill>
                  <a:srgbClr val="404040"/>
                </a:solidFill>
              </a:rPr>
              <a:t>con impianti CDZ centralizzati;</a:t>
            </a:r>
            <a:endParaRPr lang="it-IT" dirty="0">
              <a:solidFill>
                <a:srgbClr val="404040"/>
              </a:solidFill>
            </a:endParaRPr>
          </a:p>
          <a:p>
            <a:pPr marL="342900" indent="-342900" algn="just" eaLnBrk="0" hangingPunct="0">
              <a:buFont typeface="Wingdings" pitchFamily="2" charset="2"/>
              <a:buChar char="q"/>
            </a:pPr>
            <a:r>
              <a:rPr lang="it-IT" dirty="0" smtClean="0">
                <a:solidFill>
                  <a:srgbClr val="404040"/>
                </a:solidFill>
              </a:rPr>
              <a:t>ripristino </a:t>
            </a:r>
            <a:r>
              <a:rPr lang="it-IT" dirty="0">
                <a:solidFill>
                  <a:srgbClr val="404040"/>
                </a:solidFill>
              </a:rPr>
              <a:t>e/o miglioramento degli isolamenti termici di tubazioni e </a:t>
            </a:r>
            <a:r>
              <a:rPr lang="it-IT" dirty="0" smtClean="0">
                <a:solidFill>
                  <a:srgbClr val="404040"/>
                </a:solidFill>
              </a:rPr>
              <a:t>condotte;</a:t>
            </a:r>
          </a:p>
          <a:p>
            <a:pPr marL="342900" indent="-342900" algn="just" eaLnBrk="0" hangingPunct="0">
              <a:buFont typeface="Wingdings" pitchFamily="2" charset="2"/>
              <a:buChar char="q"/>
            </a:pPr>
            <a:r>
              <a:rPr lang="it-IT" dirty="0">
                <a:solidFill>
                  <a:srgbClr val="404040"/>
                </a:solidFill>
              </a:rPr>
              <a:t>u</a:t>
            </a:r>
            <a:r>
              <a:rPr lang="it-IT" dirty="0" smtClean="0">
                <a:solidFill>
                  <a:srgbClr val="404040"/>
                </a:solidFill>
              </a:rPr>
              <a:t>tilizzo </a:t>
            </a:r>
            <a:r>
              <a:rPr lang="it-IT" dirty="0">
                <a:solidFill>
                  <a:srgbClr val="404040"/>
                </a:solidFill>
              </a:rPr>
              <a:t>di impianti con bassi valori </a:t>
            </a:r>
            <a:r>
              <a:rPr lang="it-IT" dirty="0" smtClean="0">
                <a:solidFill>
                  <a:srgbClr val="404040"/>
                </a:solidFill>
              </a:rPr>
              <a:t>di </a:t>
            </a:r>
            <a:r>
              <a:rPr lang="it-IT" dirty="0">
                <a:solidFill>
                  <a:srgbClr val="404040"/>
                </a:solidFill>
              </a:rPr>
              <a:t>differenza tra la temperatura del fluido e quella dell’ambiente;</a:t>
            </a:r>
          </a:p>
          <a:p>
            <a:pPr marL="342900" indent="-342900" algn="just" eaLnBrk="0" hangingPunct="0">
              <a:buFont typeface="Wingdings" pitchFamily="2" charset="2"/>
              <a:buChar char="q"/>
            </a:pPr>
            <a:r>
              <a:rPr lang="it-IT" dirty="0" smtClean="0">
                <a:solidFill>
                  <a:srgbClr val="404040"/>
                </a:solidFill>
              </a:rPr>
              <a:t>controllo </a:t>
            </a:r>
            <a:r>
              <a:rPr lang="it-IT" dirty="0">
                <a:solidFill>
                  <a:srgbClr val="404040"/>
                </a:solidFill>
              </a:rPr>
              <a:t>delle tenute delle condotte </a:t>
            </a:r>
            <a:r>
              <a:rPr lang="it-IT" dirty="0" smtClean="0">
                <a:solidFill>
                  <a:srgbClr val="404040"/>
                </a:solidFill>
              </a:rPr>
              <a:t>dell’aria;</a:t>
            </a:r>
          </a:p>
          <a:p>
            <a:pPr marL="342900" indent="-342900" algn="just" eaLnBrk="0" hangingPunct="0">
              <a:buFont typeface="Wingdings" pitchFamily="2" charset="2"/>
              <a:buChar char="q"/>
            </a:pPr>
            <a:r>
              <a:rPr lang="it-IT" dirty="0">
                <a:solidFill>
                  <a:srgbClr val="404040"/>
                </a:solidFill>
              </a:rPr>
              <a:t>controllo delle tenute degli ambienti e contestuale </a:t>
            </a:r>
            <a:r>
              <a:rPr lang="it-IT" dirty="0" err="1">
                <a:solidFill>
                  <a:srgbClr val="404040"/>
                </a:solidFill>
              </a:rPr>
              <a:t>ritaratura</a:t>
            </a:r>
            <a:r>
              <a:rPr lang="it-IT" dirty="0">
                <a:solidFill>
                  <a:srgbClr val="404040"/>
                </a:solidFill>
              </a:rPr>
              <a:t> degli impianti di climatizzazione;</a:t>
            </a:r>
          </a:p>
          <a:p>
            <a:pPr marL="342900" indent="-342900" algn="just" eaLnBrk="0" hangingPunct="0">
              <a:buFont typeface="Wingdings" pitchFamily="2" charset="2"/>
              <a:buChar char="q"/>
            </a:pPr>
            <a:r>
              <a:rPr lang="it-IT" dirty="0">
                <a:solidFill>
                  <a:srgbClr val="404040"/>
                </a:solidFill>
              </a:rPr>
              <a:t>impiego di filtri ad alta classe energetica;</a:t>
            </a:r>
          </a:p>
          <a:p>
            <a:pPr marL="342900" indent="-342900" algn="just" eaLnBrk="0" hangingPunct="0">
              <a:buFont typeface="Wingdings" pitchFamily="2" charset="2"/>
              <a:buChar char="q"/>
            </a:pPr>
            <a:r>
              <a:rPr lang="it-IT" dirty="0">
                <a:solidFill>
                  <a:srgbClr val="404040"/>
                </a:solidFill>
              </a:rPr>
              <a:t>utilizzo di inverter o regolazione elettronica per la variazione dei valori di portata di aria e acqua;</a:t>
            </a:r>
          </a:p>
          <a:p>
            <a:pPr marL="342900" indent="-342900" algn="just" eaLnBrk="0" hangingPunct="0">
              <a:buFont typeface="Wingdings" pitchFamily="2" charset="2"/>
              <a:buChar char="q"/>
            </a:pPr>
            <a:r>
              <a:rPr lang="it-IT" dirty="0">
                <a:solidFill>
                  <a:srgbClr val="404040"/>
                </a:solidFill>
              </a:rPr>
              <a:t>utilizzo impianti a portata d’aria variabile in funzione dello stato occupazionale;</a:t>
            </a:r>
          </a:p>
          <a:p>
            <a:pPr marL="342900" indent="-342900" algn="just" eaLnBrk="0" hangingPunct="0">
              <a:buFont typeface="Wingdings" pitchFamily="2" charset="2"/>
              <a:buChar char="q"/>
            </a:pPr>
            <a:r>
              <a:rPr lang="it-IT" dirty="0">
                <a:solidFill>
                  <a:srgbClr val="404040"/>
                </a:solidFill>
              </a:rPr>
              <a:t>utilizzo dello stand-by ove possibile per ambienti ad occupazione non continua</a:t>
            </a:r>
            <a:r>
              <a:rPr lang="it-IT" sz="1400" dirty="0">
                <a:solidFill>
                  <a:srgbClr val="404040"/>
                </a:solidFill>
              </a:rPr>
              <a:t>.</a:t>
            </a:r>
          </a:p>
          <a:p>
            <a:pPr marL="342900" indent="-342900" algn="just" eaLnBrk="0" hangingPunct="0">
              <a:buFont typeface="Wingdings" pitchFamily="2" charset="2"/>
              <a:buChar char="q"/>
            </a:pPr>
            <a:endParaRPr lang="it-IT" sz="2000" dirty="0">
              <a:solidFill>
                <a:srgbClr val="404040"/>
              </a:solidFill>
            </a:endParaRPr>
          </a:p>
        </p:txBody>
      </p:sp>
      <p:sp>
        <p:nvSpPr>
          <p:cNvPr id="7" name="Segnaposto numero diapositiva 3"/>
          <p:cNvSpPr>
            <a:spLocks noGrp="1"/>
          </p:cNvSpPr>
          <p:nvPr>
            <p:ph type="sldNum" sz="quarter" idx="12"/>
          </p:nvPr>
        </p:nvSpPr>
        <p:spPr>
          <a:prstGeom prst="rect">
            <a:avLst/>
          </a:prstGeom>
        </p:spPr>
        <p:txBody>
          <a:bodyPr/>
          <a:lstStyle/>
          <a:p>
            <a:pPr>
              <a:defRPr/>
            </a:pPr>
            <a:fld id="{474A27F3-81DA-4532-AC29-EB0DBA26474F}" type="slidenum">
              <a:rPr lang="it-IT" smtClean="0"/>
              <a:pPr>
                <a:defRPr/>
              </a:pPr>
              <a:t>16</a:t>
            </a:fld>
            <a:endParaRPr lang="it-IT" dirty="0"/>
          </a:p>
        </p:txBody>
      </p:sp>
      <p:sp>
        <p:nvSpPr>
          <p:cNvPr id="6" name="Rectangle 2"/>
          <p:cNvSpPr>
            <a:spLocks noGrp="1" noChangeArrowheads="1"/>
          </p:cNvSpPr>
          <p:nvPr>
            <p:ph type="title" idx="4294967295"/>
          </p:nvPr>
        </p:nvSpPr>
        <p:spPr>
          <a:xfrm>
            <a:off x="327547" y="296068"/>
            <a:ext cx="6192837" cy="792163"/>
          </a:xfrm>
          <a:prstGeom prst="rect">
            <a:avLst/>
          </a:prstGeom>
        </p:spPr>
        <p:txBody>
          <a:bodyPr>
            <a:normAutofit/>
          </a:bodyPr>
          <a:lstStyle/>
          <a:p>
            <a:pPr algn="ctr"/>
            <a:r>
              <a:rPr lang="it-IT" sz="2500" i="1" dirty="0" smtClean="0"/>
              <a:t>riqualificazione energetica</a:t>
            </a:r>
            <a:endParaRPr lang="it-IT" sz="2500" b="1" dirty="0" smtClean="0"/>
          </a:p>
        </p:txBody>
      </p:sp>
    </p:spTree>
    <p:extLst>
      <p:ext uri="{BB962C8B-B14F-4D97-AF65-F5344CB8AC3E}">
        <p14:creationId xmlns:p14="http://schemas.microsoft.com/office/powerpoint/2010/main" val="397204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5"/>
          <p:cNvSpPr>
            <a:spLocks noChangeArrowheads="1"/>
          </p:cNvSpPr>
          <p:nvPr/>
        </p:nvSpPr>
        <p:spPr bwMode="auto">
          <a:xfrm>
            <a:off x="467544" y="1276368"/>
            <a:ext cx="8352927"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med" len="lg"/>
              </a14:hiddenLine>
            </a:ext>
          </a:extLst>
        </p:spPr>
        <p:txBody>
          <a:bodyPr wrap="square">
            <a:spAutoFit/>
          </a:bodyPr>
          <a:lstStyle/>
          <a:p>
            <a:pPr algn="just" eaLnBrk="0" hangingPunct="0"/>
            <a:r>
              <a:rPr lang="it-IT" sz="2000" dirty="0" smtClean="0">
                <a:solidFill>
                  <a:srgbClr val="404040"/>
                </a:solidFill>
              </a:rPr>
              <a:t>Sarebbe opportuno stimolare gli utenti delle </a:t>
            </a:r>
            <a:r>
              <a:rPr lang="it-IT" sz="2000" b="1" dirty="0" smtClean="0">
                <a:solidFill>
                  <a:srgbClr val="404040"/>
                </a:solidFill>
              </a:rPr>
              <a:t>strutture a considerare queste come una “res </a:t>
            </a:r>
            <a:r>
              <a:rPr lang="it-IT" sz="2000" b="1" dirty="0" err="1" smtClean="0">
                <a:solidFill>
                  <a:srgbClr val="404040"/>
                </a:solidFill>
              </a:rPr>
              <a:t>publica</a:t>
            </a:r>
            <a:r>
              <a:rPr lang="it-IT" sz="2000" b="1" dirty="0" smtClean="0">
                <a:solidFill>
                  <a:srgbClr val="404040"/>
                </a:solidFill>
              </a:rPr>
              <a:t>”</a:t>
            </a:r>
            <a:r>
              <a:rPr lang="it-IT" sz="2000" dirty="0" smtClean="0">
                <a:solidFill>
                  <a:srgbClr val="404040"/>
                </a:solidFill>
              </a:rPr>
              <a:t> e come tale affidata alla responsabilità del singolo cittadino,</a:t>
            </a:r>
          </a:p>
          <a:p>
            <a:pPr algn="just" eaLnBrk="0" hangingPunct="0"/>
            <a:endParaRPr lang="it-IT" sz="800" dirty="0" smtClean="0">
              <a:solidFill>
                <a:srgbClr val="404040"/>
              </a:solidFill>
            </a:endParaRPr>
          </a:p>
          <a:p>
            <a:pPr algn="just" eaLnBrk="0" hangingPunct="0"/>
            <a:r>
              <a:rPr lang="it-IT" sz="2000" dirty="0" smtClean="0">
                <a:solidFill>
                  <a:srgbClr val="404040"/>
                </a:solidFill>
              </a:rPr>
              <a:t>L’utente deve anche prendere coscienza del fatto che gli impianti devono essere flessibili, ma non possono sempre realizzare condizioni che procurino a ciascuno la stessa condizione di benessere. Quindi </a:t>
            </a:r>
            <a:r>
              <a:rPr lang="it-IT" sz="2000" b="1" dirty="0" smtClean="0">
                <a:solidFill>
                  <a:srgbClr val="404040"/>
                </a:solidFill>
              </a:rPr>
              <a:t>essere disponibile ad accettare condizioni </a:t>
            </a:r>
            <a:r>
              <a:rPr lang="it-IT" sz="2000" b="1" dirty="0" err="1" smtClean="0">
                <a:solidFill>
                  <a:srgbClr val="404040"/>
                </a:solidFill>
              </a:rPr>
              <a:t>termoigrometriche</a:t>
            </a:r>
            <a:r>
              <a:rPr lang="it-IT" sz="2000" b="1" dirty="0" smtClean="0">
                <a:solidFill>
                  <a:srgbClr val="404040"/>
                </a:solidFill>
              </a:rPr>
              <a:t> che siano compatibili con le condizioni legate al comfort ma soprattutto al “processo ospedaliero” e che siano contemporaneamente energeticamente efficienti</a:t>
            </a:r>
            <a:r>
              <a:rPr lang="it-IT" sz="2000" dirty="0" smtClean="0">
                <a:solidFill>
                  <a:srgbClr val="404040"/>
                </a:solidFill>
              </a:rPr>
              <a:t> (si pensi all’educazione all’abbigliamento come strumento di regolazione personalizzata).  </a:t>
            </a:r>
          </a:p>
          <a:p>
            <a:pPr algn="just" eaLnBrk="0" hangingPunct="0"/>
            <a:endParaRPr lang="it-IT" sz="1050" dirty="0">
              <a:solidFill>
                <a:srgbClr val="404040"/>
              </a:solidFill>
            </a:endParaRPr>
          </a:p>
          <a:p>
            <a:pPr algn="just" eaLnBrk="0" hangingPunct="0"/>
            <a:r>
              <a:rPr lang="it-IT" sz="2000" dirty="0" smtClean="0">
                <a:solidFill>
                  <a:srgbClr val="404040"/>
                </a:solidFill>
              </a:rPr>
              <a:t>Infine, </a:t>
            </a:r>
            <a:r>
              <a:rPr lang="it-IT" sz="2000" b="1" dirty="0" smtClean="0">
                <a:solidFill>
                  <a:srgbClr val="404040"/>
                </a:solidFill>
              </a:rPr>
              <a:t>l’utente</a:t>
            </a:r>
            <a:r>
              <a:rPr lang="it-IT" sz="2000" dirty="0" smtClean="0">
                <a:solidFill>
                  <a:srgbClr val="404040"/>
                </a:solidFill>
              </a:rPr>
              <a:t>, soprattutto quello che negli ospedali lavora e che vive la quotidianità dell’ospedale, </a:t>
            </a:r>
            <a:r>
              <a:rPr lang="it-IT" sz="2000" b="1" dirty="0" smtClean="0">
                <a:solidFill>
                  <a:srgbClr val="404040"/>
                </a:solidFill>
              </a:rPr>
              <a:t>deve imparare a effettuare semplici operazioni manuali quali spegnere la luce, abbassare o alzare il termostato, chiudere l’acqua calda sanitaria e non aprire le finestre o lasciare luci e apparecchiature accese quando non è necessario.</a:t>
            </a:r>
            <a:endParaRPr lang="it-IT" sz="1600" b="1" dirty="0" smtClean="0">
              <a:solidFill>
                <a:srgbClr val="404040"/>
              </a:solidFill>
            </a:endParaRPr>
          </a:p>
        </p:txBody>
      </p:sp>
      <p:sp>
        <p:nvSpPr>
          <p:cNvPr id="7" name="Segnaposto numero diapositiva 3"/>
          <p:cNvSpPr>
            <a:spLocks noGrp="1"/>
          </p:cNvSpPr>
          <p:nvPr>
            <p:ph type="sldNum" sz="quarter" idx="12"/>
          </p:nvPr>
        </p:nvSpPr>
        <p:spPr>
          <a:prstGeom prst="rect">
            <a:avLst/>
          </a:prstGeom>
        </p:spPr>
        <p:txBody>
          <a:bodyPr/>
          <a:lstStyle/>
          <a:p>
            <a:pPr>
              <a:defRPr/>
            </a:pPr>
            <a:fld id="{474A27F3-81DA-4532-AC29-EB0DBA26474F}" type="slidenum">
              <a:rPr lang="it-IT" smtClean="0"/>
              <a:pPr>
                <a:defRPr/>
              </a:pPr>
              <a:t>17</a:t>
            </a:fld>
            <a:endParaRPr lang="it-IT" dirty="0"/>
          </a:p>
        </p:txBody>
      </p:sp>
      <p:sp>
        <p:nvSpPr>
          <p:cNvPr id="6" name="Rettangolo 5"/>
          <p:cNvSpPr/>
          <p:nvPr/>
        </p:nvSpPr>
        <p:spPr>
          <a:xfrm>
            <a:off x="658613" y="423828"/>
            <a:ext cx="7344816" cy="477054"/>
          </a:xfrm>
          <a:prstGeom prst="rect">
            <a:avLst/>
          </a:prstGeom>
        </p:spPr>
        <p:txBody>
          <a:bodyPr wrap="square">
            <a:spAutoFit/>
          </a:bodyPr>
          <a:lstStyle/>
          <a:p>
            <a:r>
              <a:rPr lang="it-IT" sz="2500" i="1" dirty="0" smtClean="0">
                <a:solidFill>
                  <a:srgbClr val="1C839B"/>
                </a:solidFill>
              </a:rPr>
              <a:t>campagna di sensibilizzazione degli utenti</a:t>
            </a:r>
            <a:endParaRPr lang="it-IT" sz="2500" dirty="0">
              <a:solidFill>
                <a:srgbClr val="1C839B"/>
              </a:solidFill>
            </a:endParaRPr>
          </a:p>
        </p:txBody>
      </p:sp>
    </p:spTree>
    <p:extLst>
      <p:ext uri="{BB962C8B-B14F-4D97-AF65-F5344CB8AC3E}">
        <p14:creationId xmlns:p14="http://schemas.microsoft.com/office/powerpoint/2010/main" val="15997109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3"/>
          <p:cNvSpPr>
            <a:spLocks noGrp="1"/>
          </p:cNvSpPr>
          <p:nvPr>
            <p:ph type="sldNum" sz="quarter" idx="12"/>
          </p:nvPr>
        </p:nvSpPr>
        <p:spPr>
          <a:prstGeom prst="rect">
            <a:avLst/>
          </a:prstGeom>
        </p:spPr>
        <p:txBody>
          <a:bodyPr/>
          <a:lstStyle/>
          <a:p>
            <a:pPr>
              <a:defRPr/>
            </a:pPr>
            <a:fld id="{474A27F3-81DA-4532-AC29-EB0DBA26474F}" type="slidenum">
              <a:rPr lang="it-IT" smtClean="0"/>
              <a:pPr>
                <a:defRPr/>
              </a:pPr>
              <a:t>18</a:t>
            </a:fld>
            <a:endParaRPr lang="it-IT" dirty="0"/>
          </a:p>
        </p:txBody>
      </p:sp>
      <p:sp>
        <p:nvSpPr>
          <p:cNvPr id="3" name="Segnaposto contenuto 2"/>
          <p:cNvSpPr>
            <a:spLocks noGrp="1"/>
          </p:cNvSpPr>
          <p:nvPr>
            <p:ph idx="4294967295"/>
          </p:nvPr>
        </p:nvSpPr>
        <p:spPr>
          <a:xfrm>
            <a:off x="1044575" y="2511425"/>
            <a:ext cx="8099425" cy="3741738"/>
          </a:xfrm>
          <a:prstGeom prst="rect">
            <a:avLst/>
          </a:prstGeom>
        </p:spPr>
        <p:txBody>
          <a:bodyPr>
            <a:normAutofit/>
          </a:bodyPr>
          <a:lstStyle/>
          <a:p>
            <a:pPr>
              <a:buNone/>
            </a:pPr>
            <a:r>
              <a:rPr lang="it-IT" sz="1800" dirty="0" smtClean="0"/>
              <a:t> </a:t>
            </a:r>
          </a:p>
        </p:txBody>
      </p:sp>
      <p:sp>
        <p:nvSpPr>
          <p:cNvPr id="10" name="Titolo 1"/>
          <p:cNvSpPr txBox="1">
            <a:spLocks/>
          </p:cNvSpPr>
          <p:nvPr/>
        </p:nvSpPr>
        <p:spPr>
          <a:xfrm>
            <a:off x="248903" y="220488"/>
            <a:ext cx="8628643" cy="820912"/>
          </a:xfrm>
          <a:prstGeom prst="rect">
            <a:avLst/>
          </a:prstGeom>
        </p:spPr>
        <p:txBody>
          <a:bodyPr vert="horz" lIns="91440" tIns="45720" rIns="91440" bIns="45720" rtlCol="0" anchor="b" anchorCtr="0">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rgbClr val="1C839B"/>
                </a:solidFill>
                <a:effectLst/>
                <a:uLnTx/>
                <a:uFillTx/>
                <a:latin typeface="Arial"/>
                <a:ea typeface="+mj-ea"/>
                <a:cs typeface="Arial"/>
              </a:rPr>
              <a:t>CASE HISTORY</a:t>
            </a:r>
            <a:endParaRPr kumimoji="0" lang="it-IT" sz="2800" b="1" i="0" u="none" strike="noStrike" kern="1200" cap="none" spc="0" normalizeH="0" baseline="0" noProof="0" dirty="0">
              <a:ln>
                <a:noFill/>
              </a:ln>
              <a:solidFill>
                <a:srgbClr val="1C839B"/>
              </a:solidFill>
              <a:effectLst/>
              <a:uLnTx/>
              <a:uFillTx/>
              <a:latin typeface="Arial"/>
              <a:ea typeface="+mj-ea"/>
              <a:cs typeface="Arial"/>
            </a:endParaRPr>
          </a:p>
        </p:txBody>
      </p:sp>
      <p:pic>
        <p:nvPicPr>
          <p:cNvPr id="13" name="Picture 4"/>
          <p:cNvPicPr>
            <a:picLocks noChangeAspect="1" noChangeArrowheads="1"/>
          </p:cNvPicPr>
          <p:nvPr/>
        </p:nvPicPr>
        <p:blipFill rotWithShape="1">
          <a:blip r:embed="rId2" cstate="email"/>
          <a:srcRect/>
          <a:stretch/>
        </p:blipFill>
        <p:spPr bwMode="auto">
          <a:xfrm>
            <a:off x="210708" y="1781733"/>
            <a:ext cx="8658656" cy="4123897"/>
          </a:xfrm>
          <a:prstGeom prst="rect">
            <a:avLst/>
          </a:prstGeom>
          <a:noFill/>
          <a:ln w="9525">
            <a:noFill/>
            <a:miter lim="800000"/>
            <a:headEnd/>
            <a:tailEnd/>
          </a:ln>
        </p:spPr>
      </p:pic>
    </p:spTree>
    <p:extLst>
      <p:ext uri="{BB962C8B-B14F-4D97-AF65-F5344CB8AC3E}">
        <p14:creationId xmlns:p14="http://schemas.microsoft.com/office/powerpoint/2010/main" val="37286014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fvanoletti\Desktop\Fotolia_42007990_Subscription_XLb.jpg"/>
          <p:cNvPicPr>
            <a:picLocks noChangeAspect="1" noChangeArrowheads="1"/>
          </p:cNvPicPr>
          <p:nvPr/>
        </p:nvPicPr>
        <p:blipFill>
          <a:blip r:embed="rId2"/>
          <a:srcRect l="8817" r="8696" b="11390"/>
          <a:stretch>
            <a:fillRect/>
          </a:stretch>
        </p:blipFill>
        <p:spPr bwMode="auto">
          <a:xfrm>
            <a:off x="2326640" y="1579533"/>
            <a:ext cx="6696531" cy="5140943"/>
          </a:xfrm>
          <a:prstGeom prst="rect">
            <a:avLst/>
          </a:prstGeom>
          <a:noFill/>
        </p:spPr>
      </p:pic>
      <p:sp>
        <p:nvSpPr>
          <p:cNvPr id="5" name="Segnaposto numero diapositiva 3"/>
          <p:cNvSpPr>
            <a:spLocks noGrp="1"/>
          </p:cNvSpPr>
          <p:nvPr>
            <p:ph type="sldNum" sz="quarter" idx="12"/>
          </p:nvPr>
        </p:nvSpPr>
        <p:spPr>
          <a:prstGeom prst="rect">
            <a:avLst/>
          </a:prstGeom>
        </p:spPr>
        <p:txBody>
          <a:bodyPr/>
          <a:lstStyle/>
          <a:p>
            <a:pPr>
              <a:defRPr/>
            </a:pPr>
            <a:fld id="{474A27F3-81DA-4532-AC29-EB0DBA26474F}" type="slidenum">
              <a:rPr lang="it-IT" smtClean="0"/>
              <a:pPr>
                <a:defRPr/>
              </a:pPr>
              <a:t>19</a:t>
            </a:fld>
            <a:endParaRPr lang="it-IT" dirty="0"/>
          </a:p>
        </p:txBody>
      </p:sp>
      <p:sp>
        <p:nvSpPr>
          <p:cNvPr id="2" name="Titolo 1"/>
          <p:cNvSpPr>
            <a:spLocks noGrp="1"/>
          </p:cNvSpPr>
          <p:nvPr>
            <p:ph type="title" idx="4294967295"/>
          </p:nvPr>
        </p:nvSpPr>
        <p:spPr>
          <a:xfrm>
            <a:off x="0" y="220663"/>
            <a:ext cx="8628063" cy="820737"/>
          </a:xfrm>
          <a:prstGeom prst="rect">
            <a:avLst/>
          </a:prstGeom>
        </p:spPr>
        <p:txBody>
          <a:bodyPr>
            <a:normAutofit/>
          </a:bodyPr>
          <a:lstStyle/>
          <a:p>
            <a:pPr algn="ctr"/>
            <a:r>
              <a:rPr lang="it-IT" sz="2500" dirty="0" smtClean="0"/>
              <a:t>Efficienza energetica nel settore sanitario</a:t>
            </a:r>
            <a:endParaRPr lang="it-IT" sz="2500" dirty="0"/>
          </a:p>
        </p:txBody>
      </p:sp>
      <p:sp>
        <p:nvSpPr>
          <p:cNvPr id="3" name="Segnaposto contenuto 2"/>
          <p:cNvSpPr>
            <a:spLocks noGrp="1"/>
          </p:cNvSpPr>
          <p:nvPr>
            <p:ph idx="4294967295"/>
          </p:nvPr>
        </p:nvSpPr>
        <p:spPr>
          <a:xfrm>
            <a:off x="0" y="1389063"/>
            <a:ext cx="7151688" cy="3741737"/>
          </a:xfrm>
          <a:prstGeom prst="rect">
            <a:avLst/>
          </a:prstGeom>
        </p:spPr>
        <p:txBody>
          <a:bodyPr>
            <a:normAutofit/>
          </a:bodyPr>
          <a:lstStyle/>
          <a:p>
            <a:pPr>
              <a:buNone/>
            </a:pPr>
            <a:r>
              <a:rPr lang="it-IT" sz="1400" dirty="0" smtClean="0"/>
              <a:t>L’approccio che segue alla presa in carico di un sito ospedaliero:</a:t>
            </a:r>
          </a:p>
          <a:p>
            <a:pPr>
              <a:buNone/>
            </a:pPr>
            <a:endParaRPr lang="it-IT" sz="1400" dirty="0" smtClean="0"/>
          </a:p>
          <a:p>
            <a:r>
              <a:rPr lang="it-IT" sz="1400" b="1" dirty="0" smtClean="0"/>
              <a:t>Analisi energetica di base: </a:t>
            </a:r>
          </a:p>
          <a:p>
            <a:pPr lvl="1">
              <a:buFont typeface="Wingdings" pitchFamily="2" charset="2"/>
              <a:buChar char="Ø"/>
            </a:pPr>
            <a:r>
              <a:rPr lang="it-IT" dirty="0" smtClean="0"/>
              <a:t>Analizzare in dettaglio e stabilire il consumo energetico di riferimento (definendone i relativi parametri)</a:t>
            </a:r>
          </a:p>
          <a:p>
            <a:endParaRPr lang="it-IT" sz="1400" b="1" dirty="0" smtClean="0"/>
          </a:p>
          <a:p>
            <a:r>
              <a:rPr lang="it-IT" sz="1400" b="1" dirty="0" smtClean="0"/>
              <a:t>Gestione:</a:t>
            </a:r>
          </a:p>
          <a:p>
            <a:pPr lvl="1">
              <a:buFont typeface="Wingdings" pitchFamily="2" charset="2"/>
              <a:buChar char="Ø"/>
            </a:pPr>
            <a:r>
              <a:rPr lang="it-IT" dirty="0" smtClean="0"/>
              <a:t>Competenza</a:t>
            </a:r>
          </a:p>
          <a:p>
            <a:pPr lvl="1">
              <a:buFont typeface="Wingdings" pitchFamily="2" charset="2"/>
              <a:buChar char="Ø"/>
            </a:pPr>
            <a:r>
              <a:rPr lang="it-IT" dirty="0" smtClean="0"/>
              <a:t>Best </a:t>
            </a:r>
            <a:r>
              <a:rPr lang="it-IT" dirty="0" err="1" smtClean="0"/>
              <a:t>practice</a:t>
            </a:r>
            <a:endParaRPr lang="it-IT" dirty="0" smtClean="0"/>
          </a:p>
          <a:p>
            <a:pPr lvl="1">
              <a:buFont typeface="Wingdings" pitchFamily="2" charset="2"/>
              <a:buChar char="Ø"/>
            </a:pPr>
            <a:r>
              <a:rPr lang="it-IT" dirty="0" smtClean="0"/>
              <a:t>Strumenti (</a:t>
            </a:r>
            <a:r>
              <a:rPr lang="it-IT" dirty="0" err="1" smtClean="0"/>
              <a:t>Hubgrade</a:t>
            </a:r>
            <a:r>
              <a:rPr lang="it-IT" dirty="0" smtClean="0"/>
              <a:t>)</a:t>
            </a:r>
          </a:p>
          <a:p>
            <a:pPr lvl="1">
              <a:buNone/>
            </a:pPr>
            <a:endParaRPr lang="it-IT" dirty="0" smtClean="0"/>
          </a:p>
          <a:p>
            <a:r>
              <a:rPr lang="it-IT" sz="1400" b="1" dirty="0" smtClean="0"/>
              <a:t>Tecnologie applicate:</a:t>
            </a:r>
            <a:endParaRPr lang="it-IT" sz="1400" dirty="0" smtClean="0"/>
          </a:p>
          <a:p>
            <a:pPr lvl="1">
              <a:buFont typeface="Wingdings" pitchFamily="2" charset="2"/>
              <a:buChar char="Ø"/>
            </a:pPr>
            <a:r>
              <a:rPr lang="it-IT" dirty="0" smtClean="0"/>
              <a:t>Soluzioni possibili</a:t>
            </a:r>
          </a:p>
          <a:p>
            <a:pPr lvl="1">
              <a:buFont typeface="Wingdings" pitchFamily="2" charset="2"/>
              <a:buChar char="Ø"/>
            </a:pPr>
            <a:r>
              <a:rPr lang="it-IT" dirty="0" smtClean="0"/>
              <a:t>esperienze </a:t>
            </a:r>
            <a:r>
              <a:rPr lang="it-IT" dirty="0" err="1" smtClean="0"/>
              <a:t>Siram</a:t>
            </a:r>
            <a:endParaRPr lang="it-IT"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76353" y="2441449"/>
            <a:ext cx="3528135" cy="1741564"/>
          </a:xfrm>
        </p:spPr>
        <p:txBody>
          <a:bodyPr>
            <a:noAutofit/>
          </a:bodyPr>
          <a:lstStyle/>
          <a:p>
            <a:r>
              <a:rPr lang="it-IT" sz="3600" b="1" dirty="0" smtClean="0"/>
              <a:t>Al servizio </a:t>
            </a:r>
            <a:br>
              <a:rPr lang="it-IT" sz="3600" b="1" dirty="0" smtClean="0"/>
            </a:br>
            <a:r>
              <a:rPr lang="it-IT" sz="3600" b="1" dirty="0" smtClean="0"/>
              <a:t>del progresso energetico</a:t>
            </a:r>
            <a:endParaRPr lang="it-IT" sz="3600" b="1" dirty="0"/>
          </a:p>
        </p:txBody>
      </p:sp>
    </p:spTree>
    <p:extLst>
      <p:ext uri="{BB962C8B-B14F-4D97-AF65-F5344CB8AC3E}">
        <p14:creationId xmlns:p14="http://schemas.microsoft.com/office/powerpoint/2010/main" val="36825440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olo 1"/>
          <p:cNvSpPr>
            <a:spLocks noGrp="1"/>
          </p:cNvSpPr>
          <p:nvPr>
            <p:ph type="title" idx="4294967295"/>
          </p:nvPr>
        </p:nvSpPr>
        <p:spPr>
          <a:xfrm>
            <a:off x="714375" y="263525"/>
            <a:ext cx="8429625" cy="787400"/>
          </a:xfrm>
          <a:prstGeom prst="rect">
            <a:avLst/>
          </a:prstGeom>
        </p:spPr>
        <p:txBody>
          <a:bodyPr>
            <a:normAutofit fontScale="90000"/>
          </a:bodyPr>
          <a:lstStyle/>
          <a:p>
            <a:pPr algn="ctr" eaLnBrk="1" hangingPunct="1"/>
            <a:r>
              <a:rPr lang="it-IT" dirty="0" smtClean="0"/>
              <a:t>Parametri microclimatici di riferimento</a:t>
            </a:r>
            <a:br>
              <a:rPr lang="it-IT" dirty="0" smtClean="0"/>
            </a:br>
            <a:r>
              <a:rPr lang="it-IT" dirty="0" smtClean="0"/>
              <a:t>proposta riduzione </a:t>
            </a:r>
          </a:p>
        </p:txBody>
      </p:sp>
      <p:sp>
        <p:nvSpPr>
          <p:cNvPr id="6" name="Titolo 1"/>
          <p:cNvSpPr txBox="1">
            <a:spLocks/>
          </p:cNvSpPr>
          <p:nvPr/>
        </p:nvSpPr>
        <p:spPr bwMode="auto">
          <a:xfrm>
            <a:off x="338138" y="1231900"/>
            <a:ext cx="7348537" cy="403225"/>
          </a:xfrm>
          <a:prstGeom prst="rect">
            <a:avLst/>
          </a:prstGeom>
          <a:solidFill>
            <a:schemeClr val="bg1"/>
          </a:solidFill>
          <a:ln w="9525">
            <a:noFill/>
            <a:miter lim="800000"/>
            <a:headEnd/>
            <a:tailEnd/>
          </a:ln>
          <a:effectLst/>
        </p:spPr>
        <p:txBody>
          <a:bodyPr lIns="0" tIns="0" rIns="0" bIns="0" anchor="b">
            <a:spAutoFit/>
          </a:bodyPr>
          <a:lstStyle/>
          <a:p>
            <a:pPr>
              <a:lnSpc>
                <a:spcPct val="80000"/>
              </a:lnSpc>
              <a:spcBef>
                <a:spcPct val="35000"/>
              </a:spcBef>
              <a:defRPr/>
            </a:pPr>
            <a:endParaRPr lang="it-IT" sz="3200" kern="0" dirty="0">
              <a:latin typeface="+mj-lt"/>
              <a:ea typeface="+mj-ea"/>
              <a:cs typeface="+mj-cs"/>
            </a:endParaRPr>
          </a:p>
        </p:txBody>
      </p:sp>
      <p:pic>
        <p:nvPicPr>
          <p:cNvPr id="19460" name="Picture 2"/>
          <p:cNvPicPr>
            <a:picLocks noChangeAspect="1" noChangeArrowheads="1"/>
          </p:cNvPicPr>
          <p:nvPr/>
        </p:nvPicPr>
        <p:blipFill>
          <a:blip r:embed="rId2" cstate="print"/>
          <a:srcRect/>
          <a:stretch>
            <a:fillRect/>
          </a:stretch>
        </p:blipFill>
        <p:spPr bwMode="auto">
          <a:xfrm>
            <a:off x="354848" y="1279699"/>
            <a:ext cx="8439150" cy="5591175"/>
          </a:xfrm>
          <a:prstGeom prst="rect">
            <a:avLst/>
          </a:prstGeom>
          <a:noFill/>
          <a:ln w="9525">
            <a:noFill/>
            <a:miter lim="800000"/>
            <a:headEnd/>
            <a:tailEnd/>
          </a:ln>
        </p:spPr>
      </p:pic>
      <p:sp>
        <p:nvSpPr>
          <p:cNvPr id="7" name="Segnaposto numero diapositiva 3"/>
          <p:cNvSpPr txBox="1">
            <a:spLocks/>
          </p:cNvSpPr>
          <p:nvPr/>
        </p:nvSpPr>
        <p:spPr>
          <a:xfrm>
            <a:off x="8820470" y="6381750"/>
            <a:ext cx="344167" cy="260350"/>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4A27F3-81DA-4532-AC29-EB0DBA26474F}" type="slidenum">
              <a:rPr lang="it-IT" smtClean="0"/>
              <a:pPr>
                <a:defRPr/>
              </a:pPr>
              <a:t>20</a:t>
            </a:fld>
            <a:endParaRPr lang="it-IT" dirty="0"/>
          </a:p>
        </p:txBody>
      </p:sp>
    </p:spTree>
    <p:extLst>
      <p:ext uri="{BB962C8B-B14F-4D97-AF65-F5344CB8AC3E}">
        <p14:creationId xmlns:p14="http://schemas.microsoft.com/office/powerpoint/2010/main" val="29311653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2" cstate="print"/>
          <a:srcRect/>
          <a:stretch>
            <a:fillRect/>
          </a:stretch>
        </p:blipFill>
        <p:spPr bwMode="auto">
          <a:xfrm>
            <a:off x="122830" y="123825"/>
            <a:ext cx="8830101" cy="6608763"/>
          </a:xfrm>
          <a:prstGeom prst="rect">
            <a:avLst/>
          </a:prstGeom>
          <a:noFill/>
          <a:ln w="9525">
            <a:noFill/>
            <a:miter lim="800000"/>
            <a:headEnd/>
            <a:tailEnd/>
          </a:ln>
        </p:spPr>
      </p:pic>
      <p:sp>
        <p:nvSpPr>
          <p:cNvPr id="35844" name="CasellaDiTesto 6"/>
          <p:cNvSpPr txBox="1">
            <a:spLocks noChangeArrowheads="1"/>
          </p:cNvSpPr>
          <p:nvPr/>
        </p:nvSpPr>
        <p:spPr bwMode="auto">
          <a:xfrm>
            <a:off x="5543550" y="1533525"/>
            <a:ext cx="3038475" cy="400050"/>
          </a:xfrm>
          <a:prstGeom prst="rect">
            <a:avLst/>
          </a:prstGeom>
          <a:noFill/>
          <a:ln w="9525">
            <a:noFill/>
            <a:miter lim="800000"/>
            <a:headEnd/>
            <a:tailEnd/>
          </a:ln>
        </p:spPr>
        <p:txBody>
          <a:bodyPr>
            <a:spAutoFit/>
          </a:bodyPr>
          <a:lstStyle/>
          <a:p>
            <a:r>
              <a:rPr lang="it-IT">
                <a:solidFill>
                  <a:srgbClr val="FF0000"/>
                </a:solidFill>
              </a:rPr>
              <a:t>Funzionamento ordinario</a:t>
            </a:r>
          </a:p>
        </p:txBody>
      </p:sp>
      <p:sp>
        <p:nvSpPr>
          <p:cNvPr id="35845" name="CasellaDiTesto 8"/>
          <p:cNvSpPr txBox="1">
            <a:spLocks noChangeArrowheads="1"/>
          </p:cNvSpPr>
          <p:nvPr/>
        </p:nvSpPr>
        <p:spPr bwMode="auto">
          <a:xfrm>
            <a:off x="2324100" y="5000625"/>
            <a:ext cx="3038475" cy="400050"/>
          </a:xfrm>
          <a:prstGeom prst="rect">
            <a:avLst/>
          </a:prstGeom>
          <a:noFill/>
          <a:ln w="9525">
            <a:noFill/>
            <a:miter lim="800000"/>
            <a:headEnd/>
            <a:tailEnd/>
          </a:ln>
        </p:spPr>
        <p:txBody>
          <a:bodyPr>
            <a:spAutoFit/>
          </a:bodyPr>
          <a:lstStyle/>
          <a:p>
            <a:r>
              <a:rPr lang="it-IT">
                <a:solidFill>
                  <a:srgbClr val="FF0000"/>
                </a:solidFill>
              </a:rPr>
              <a:t>Funzionamento RIDOTTO</a:t>
            </a:r>
          </a:p>
        </p:txBody>
      </p:sp>
      <p:sp>
        <p:nvSpPr>
          <p:cNvPr id="35846" name="CasellaDiTesto 9"/>
          <p:cNvSpPr txBox="1">
            <a:spLocks noChangeArrowheads="1"/>
          </p:cNvSpPr>
          <p:nvPr/>
        </p:nvSpPr>
        <p:spPr bwMode="auto">
          <a:xfrm>
            <a:off x="1038225" y="5943600"/>
            <a:ext cx="7029450" cy="400050"/>
          </a:xfrm>
          <a:prstGeom prst="rect">
            <a:avLst/>
          </a:prstGeom>
          <a:noFill/>
          <a:ln w="9525">
            <a:noFill/>
            <a:miter lim="800000"/>
            <a:headEnd/>
            <a:tailEnd/>
          </a:ln>
        </p:spPr>
        <p:txBody>
          <a:bodyPr>
            <a:spAutoFit/>
          </a:bodyPr>
          <a:lstStyle/>
          <a:p>
            <a:r>
              <a:rPr lang="it-IT" b="1">
                <a:solidFill>
                  <a:srgbClr val="FF33CC"/>
                </a:solidFill>
              </a:rPr>
              <a:t>LE AREE  DI COLORE BLU SCURO EVIDENZIANO IL RISPARMIO </a:t>
            </a:r>
          </a:p>
        </p:txBody>
      </p:sp>
      <p:sp>
        <p:nvSpPr>
          <p:cNvPr id="8" name="Segnaposto numero diapositiva 3"/>
          <p:cNvSpPr>
            <a:spLocks noGrp="1"/>
          </p:cNvSpPr>
          <p:nvPr>
            <p:ph type="sldNum" sz="quarter" idx="12"/>
          </p:nvPr>
        </p:nvSpPr>
        <p:spPr>
          <a:prstGeom prst="rect">
            <a:avLst/>
          </a:prstGeom>
        </p:spPr>
        <p:txBody>
          <a:bodyPr/>
          <a:lstStyle/>
          <a:p>
            <a:pPr>
              <a:defRPr/>
            </a:pPr>
            <a:fld id="{474A27F3-81DA-4532-AC29-EB0DBA26474F}" type="slidenum">
              <a:rPr lang="it-IT" smtClean="0"/>
              <a:pPr>
                <a:defRPr/>
              </a:pPr>
              <a:t>21</a:t>
            </a:fld>
            <a:endParaRPr lang="it-IT" dirty="0"/>
          </a:p>
        </p:txBody>
      </p:sp>
    </p:spTree>
    <p:extLst>
      <p:ext uri="{BB962C8B-B14F-4D97-AF65-F5344CB8AC3E}">
        <p14:creationId xmlns:p14="http://schemas.microsoft.com/office/powerpoint/2010/main" val="2155424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txBox="1">
            <a:spLocks/>
          </p:cNvSpPr>
          <p:nvPr/>
        </p:nvSpPr>
        <p:spPr>
          <a:xfrm rot="16200000">
            <a:off x="-1919548" y="2785636"/>
            <a:ext cx="5208422" cy="1148450"/>
          </a:xfrm>
          <a:prstGeom prst="rect">
            <a:avLst/>
          </a:prstGeom>
        </p:spPr>
        <p:txBody>
          <a:bodyPr/>
          <a:lstStyle/>
          <a:p>
            <a:pPr algn="ctr">
              <a:lnSpc>
                <a:spcPct val="80000"/>
              </a:lnSpc>
              <a:spcBef>
                <a:spcPct val="35000"/>
              </a:spcBef>
              <a:defRPr/>
            </a:pPr>
            <a:r>
              <a:rPr lang="it-IT" sz="3600" b="1" kern="0" dirty="0" smtClean="0">
                <a:solidFill>
                  <a:srgbClr val="0D40B3"/>
                </a:solidFill>
                <a:latin typeface="+mj-lt"/>
                <a:ea typeface="+mj-ea"/>
                <a:cs typeface="+mj-cs"/>
              </a:rPr>
              <a:t>Risparmio </a:t>
            </a:r>
            <a:r>
              <a:rPr lang="it-IT" sz="3200" b="1" kern="0" dirty="0" smtClean="0">
                <a:solidFill>
                  <a:srgbClr val="0D40B3"/>
                </a:solidFill>
                <a:latin typeface="+mj-lt"/>
                <a:ea typeface="+mj-ea"/>
                <a:cs typeface="+mj-cs"/>
              </a:rPr>
              <a:t>Energetico </a:t>
            </a:r>
            <a:endParaRPr lang="it-IT" sz="3200" b="1" kern="0" dirty="0">
              <a:solidFill>
                <a:srgbClr val="0D40B3"/>
              </a:solidFill>
              <a:latin typeface="+mj-lt"/>
              <a:ea typeface="+mj-ea"/>
              <a:cs typeface="+mj-cs"/>
            </a:endParaRPr>
          </a:p>
          <a:p>
            <a:pPr algn="ctr">
              <a:lnSpc>
                <a:spcPct val="80000"/>
              </a:lnSpc>
              <a:spcBef>
                <a:spcPct val="35000"/>
              </a:spcBef>
              <a:defRPr/>
            </a:pPr>
            <a:r>
              <a:rPr lang="it-IT" sz="3200" b="1" kern="0" dirty="0" smtClean="0">
                <a:solidFill>
                  <a:srgbClr val="0D40B3"/>
                </a:solidFill>
                <a:latin typeface="+mj-lt"/>
                <a:ea typeface="+mj-ea"/>
                <a:cs typeface="+mj-cs"/>
              </a:rPr>
              <a:t>TOTALE</a:t>
            </a:r>
            <a:endParaRPr lang="it-IT" sz="3200" b="1" kern="0" dirty="0">
              <a:solidFill>
                <a:srgbClr val="0D40B3"/>
              </a:solidFill>
              <a:latin typeface="+mj-lt"/>
              <a:ea typeface="+mj-ea"/>
              <a:cs typeface="+mj-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71475"/>
            <a:ext cx="7561582" cy="6206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egnaposto numero diapositiva 3"/>
          <p:cNvSpPr txBox="1">
            <a:spLocks/>
          </p:cNvSpPr>
          <p:nvPr/>
        </p:nvSpPr>
        <p:spPr>
          <a:xfrm>
            <a:off x="8820470" y="6381750"/>
            <a:ext cx="344167" cy="260350"/>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4A27F3-81DA-4532-AC29-EB0DBA26474F}" type="slidenum">
              <a:rPr lang="it-IT" sz="800" smtClean="0"/>
              <a:pPr>
                <a:defRPr/>
              </a:pPr>
              <a:t>22</a:t>
            </a:fld>
            <a:endParaRPr lang="it-IT" sz="800" dirty="0"/>
          </a:p>
        </p:txBody>
      </p:sp>
    </p:spTree>
    <p:extLst>
      <p:ext uri="{BB962C8B-B14F-4D97-AF65-F5344CB8AC3E}">
        <p14:creationId xmlns:p14="http://schemas.microsoft.com/office/powerpoint/2010/main" val="6283104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3"/>
          <p:cNvSpPr>
            <a:spLocks noGrp="1"/>
          </p:cNvSpPr>
          <p:nvPr>
            <p:ph type="sldNum" sz="quarter" idx="12"/>
          </p:nvPr>
        </p:nvSpPr>
        <p:spPr>
          <a:prstGeom prst="rect">
            <a:avLst/>
          </a:prstGeom>
        </p:spPr>
        <p:txBody>
          <a:bodyPr/>
          <a:lstStyle/>
          <a:p>
            <a:pPr>
              <a:defRPr/>
            </a:pPr>
            <a:fld id="{474A27F3-81DA-4532-AC29-EB0DBA26474F}" type="slidenum">
              <a:rPr lang="it-IT" smtClean="0"/>
              <a:pPr>
                <a:defRPr/>
              </a:pPr>
              <a:t>23</a:t>
            </a:fld>
            <a:endParaRPr lang="it-IT" dirty="0"/>
          </a:p>
        </p:txBody>
      </p:sp>
      <p:sp>
        <p:nvSpPr>
          <p:cNvPr id="2" name="Titolo 1"/>
          <p:cNvSpPr>
            <a:spLocks noGrp="1"/>
          </p:cNvSpPr>
          <p:nvPr>
            <p:ph type="title" idx="4294967295"/>
          </p:nvPr>
        </p:nvSpPr>
        <p:spPr>
          <a:xfrm>
            <a:off x="0" y="220663"/>
            <a:ext cx="8628063" cy="820737"/>
          </a:xfrm>
          <a:prstGeom prst="rect">
            <a:avLst/>
          </a:prstGeom>
        </p:spPr>
        <p:txBody>
          <a:bodyPr>
            <a:normAutofit fontScale="90000"/>
          </a:bodyPr>
          <a:lstStyle/>
          <a:p>
            <a:pPr algn="ctr"/>
            <a:r>
              <a:rPr lang="it-IT" sz="2800" dirty="0" smtClean="0"/>
              <a:t>Efficienza energetica nel settore terziario – ed. scolastici</a:t>
            </a:r>
            <a:endParaRPr lang="it-IT" sz="2800" dirty="0"/>
          </a:p>
        </p:txBody>
      </p:sp>
      <p:sp>
        <p:nvSpPr>
          <p:cNvPr id="3" name="Segnaposto contenuto 2"/>
          <p:cNvSpPr>
            <a:spLocks noGrp="1"/>
          </p:cNvSpPr>
          <p:nvPr>
            <p:ph idx="4294967295"/>
          </p:nvPr>
        </p:nvSpPr>
        <p:spPr>
          <a:xfrm>
            <a:off x="0" y="1389063"/>
            <a:ext cx="7151688" cy="3741737"/>
          </a:xfrm>
          <a:prstGeom prst="rect">
            <a:avLst/>
          </a:prstGeom>
        </p:spPr>
        <p:txBody>
          <a:bodyPr>
            <a:normAutofit/>
          </a:bodyPr>
          <a:lstStyle/>
          <a:p>
            <a:pPr>
              <a:buNone/>
            </a:pPr>
            <a:r>
              <a:rPr lang="it-IT" sz="1400" dirty="0" smtClean="0"/>
              <a:t>L’approccio che segue alla presa in carico di un sito ospedaliero:</a:t>
            </a:r>
          </a:p>
          <a:p>
            <a:pPr>
              <a:buNone/>
            </a:pPr>
            <a:endParaRPr lang="it-IT" sz="1400" dirty="0" smtClean="0"/>
          </a:p>
          <a:p>
            <a:r>
              <a:rPr lang="it-IT" sz="1400" b="1" dirty="0" smtClean="0"/>
              <a:t>Analisi energetica di base: </a:t>
            </a:r>
          </a:p>
          <a:p>
            <a:pPr lvl="1">
              <a:buFont typeface="Wingdings" pitchFamily="2" charset="2"/>
              <a:buChar char="Ø"/>
            </a:pPr>
            <a:r>
              <a:rPr lang="it-IT" dirty="0" smtClean="0"/>
              <a:t>Analizzare in dettaglio e stabilire il consumo energetico di riferimento (definendone i relativi parametri)</a:t>
            </a:r>
          </a:p>
          <a:p>
            <a:endParaRPr lang="it-IT" sz="1400" b="1" dirty="0" smtClean="0"/>
          </a:p>
          <a:p>
            <a:r>
              <a:rPr lang="it-IT" sz="1400" b="1" dirty="0" smtClean="0"/>
              <a:t>Gestione:</a:t>
            </a:r>
          </a:p>
          <a:p>
            <a:pPr lvl="1">
              <a:buFont typeface="Wingdings" pitchFamily="2" charset="2"/>
              <a:buChar char="Ø"/>
            </a:pPr>
            <a:r>
              <a:rPr lang="it-IT" dirty="0" smtClean="0"/>
              <a:t>Competenza</a:t>
            </a:r>
          </a:p>
          <a:p>
            <a:pPr lvl="1">
              <a:buFont typeface="Wingdings" pitchFamily="2" charset="2"/>
              <a:buChar char="Ø"/>
            </a:pPr>
            <a:r>
              <a:rPr lang="it-IT" dirty="0" smtClean="0"/>
              <a:t>Best </a:t>
            </a:r>
            <a:r>
              <a:rPr lang="it-IT" dirty="0" err="1" smtClean="0"/>
              <a:t>practice</a:t>
            </a:r>
            <a:endParaRPr lang="it-IT" dirty="0" smtClean="0"/>
          </a:p>
          <a:p>
            <a:pPr lvl="1">
              <a:buFont typeface="Wingdings" pitchFamily="2" charset="2"/>
              <a:buChar char="Ø"/>
            </a:pPr>
            <a:r>
              <a:rPr lang="it-IT" dirty="0" smtClean="0"/>
              <a:t>Strumenti (</a:t>
            </a:r>
            <a:r>
              <a:rPr lang="it-IT" dirty="0" err="1" smtClean="0"/>
              <a:t>Hubgrade</a:t>
            </a:r>
            <a:r>
              <a:rPr lang="it-IT" dirty="0" smtClean="0"/>
              <a:t>)</a:t>
            </a:r>
          </a:p>
          <a:p>
            <a:pPr lvl="1">
              <a:buNone/>
            </a:pPr>
            <a:endParaRPr lang="it-IT" dirty="0" smtClean="0"/>
          </a:p>
          <a:p>
            <a:r>
              <a:rPr lang="it-IT" sz="1400" b="1" dirty="0" smtClean="0"/>
              <a:t>Tecnologie applicate:</a:t>
            </a:r>
            <a:endParaRPr lang="it-IT" sz="1400" dirty="0" smtClean="0"/>
          </a:p>
          <a:p>
            <a:pPr lvl="1">
              <a:buFont typeface="Wingdings" pitchFamily="2" charset="2"/>
              <a:buChar char="Ø"/>
            </a:pPr>
            <a:r>
              <a:rPr lang="it-IT" dirty="0" smtClean="0"/>
              <a:t>Soluzioni possibili</a:t>
            </a:r>
          </a:p>
          <a:p>
            <a:pPr lvl="1">
              <a:buFont typeface="Wingdings" pitchFamily="2" charset="2"/>
              <a:buChar char="Ø"/>
            </a:pPr>
            <a:r>
              <a:rPr lang="it-IT" dirty="0" smtClean="0"/>
              <a:t>esperienze Siram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084" y="3096997"/>
            <a:ext cx="2431979" cy="3259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829" y="3725839"/>
            <a:ext cx="3078310" cy="230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21615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txBox="1">
            <a:spLocks/>
          </p:cNvSpPr>
          <p:nvPr/>
        </p:nvSpPr>
        <p:spPr>
          <a:xfrm>
            <a:off x="248903" y="220488"/>
            <a:ext cx="8628643" cy="820912"/>
          </a:xfrm>
          <a:prstGeom prst="rect">
            <a:avLst/>
          </a:prstGeom>
        </p:spPr>
        <p:txBody>
          <a:bodyPr vert="horz" lIns="91440" tIns="45720" rIns="91440" bIns="45720" rtlCol="0" anchor="b" anchorCtr="0">
            <a:normAutofit/>
          </a:bodyPr>
          <a:lstStyle/>
          <a:p>
            <a:pPr lvl="0" algn="ctr">
              <a:spcBef>
                <a:spcPct val="0"/>
              </a:spcBef>
            </a:pPr>
            <a:r>
              <a:rPr lang="it-IT" sz="2500" dirty="0" smtClean="0">
                <a:solidFill>
                  <a:srgbClr val="1C839B"/>
                </a:solidFill>
                <a:latin typeface="Arial"/>
                <a:ea typeface="+mj-ea"/>
                <a:cs typeface="Arial"/>
              </a:rPr>
              <a:t>Analisi energetica di base</a:t>
            </a:r>
            <a:endParaRPr lang="it-IT" sz="2500" dirty="0">
              <a:solidFill>
                <a:srgbClr val="1C839B"/>
              </a:solidFill>
              <a:latin typeface="Arial"/>
              <a:ea typeface="+mj-ea"/>
              <a:cs typeface="Arial"/>
            </a:endParaRPr>
          </a:p>
        </p:txBody>
      </p:sp>
      <p:graphicFrame>
        <p:nvGraphicFramePr>
          <p:cNvPr id="5" name="Grafico 4"/>
          <p:cNvGraphicFramePr/>
          <p:nvPr/>
        </p:nvGraphicFramePr>
        <p:xfrm>
          <a:off x="3812728" y="1372046"/>
          <a:ext cx="5102672" cy="53285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Segnaposto contenuto 7"/>
          <p:cNvGraphicFramePr>
            <a:graphicFrameLocks noGrp="1"/>
          </p:cNvGraphicFramePr>
          <p:nvPr>
            <p:ph idx="4294967295"/>
            <p:extLst>
              <p:ext uri="{D42A27DB-BD31-4B8C-83A1-F6EECF244321}">
                <p14:modId xmlns:p14="http://schemas.microsoft.com/office/powerpoint/2010/main" val="4118499724"/>
              </p:ext>
            </p:extLst>
          </p:nvPr>
        </p:nvGraphicFramePr>
        <p:xfrm>
          <a:off x="54592" y="1335727"/>
          <a:ext cx="3563825" cy="5475146"/>
        </p:xfrm>
        <a:graphic>
          <a:graphicData uri="http://schemas.openxmlformats.org/drawingml/2006/table">
            <a:tbl>
              <a:tblPr/>
              <a:tblGrid>
                <a:gridCol w="909913"/>
                <a:gridCol w="1819824"/>
                <a:gridCol w="834088"/>
              </a:tblGrid>
              <a:tr h="671782">
                <a:tc>
                  <a:txBody>
                    <a:bodyPr/>
                    <a:lstStyle/>
                    <a:p>
                      <a:pPr algn="ctr" fontAlgn="ctr">
                        <a:lnSpc>
                          <a:spcPct val="115000"/>
                        </a:lnSpc>
                        <a:spcAft>
                          <a:spcPts val="0"/>
                        </a:spcAft>
                      </a:pPr>
                      <a:r>
                        <a:rPr lang="it-IT" sz="1400" b="1" kern="1200" dirty="0">
                          <a:solidFill>
                            <a:srgbClr val="000000"/>
                          </a:solidFill>
                          <a:latin typeface="Calibri"/>
                          <a:ea typeface="Times New Roman"/>
                          <a:cs typeface="Arial"/>
                        </a:rPr>
                        <a:t>Intervento</a:t>
                      </a:r>
                      <a:endParaRPr lang="it-IT" sz="1100" dirty="0">
                        <a:latin typeface="Calibri"/>
                        <a:ea typeface="Calibri"/>
                        <a:cs typeface="Times New Roman"/>
                      </a:endParaRPr>
                    </a:p>
                  </a:txBody>
                  <a:tcPr marL="11825" marR="11825" marT="118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it-IT" sz="1400" b="1" kern="1200" dirty="0">
                          <a:solidFill>
                            <a:srgbClr val="000000"/>
                          </a:solidFill>
                          <a:latin typeface="Calibri"/>
                          <a:ea typeface="Times New Roman"/>
                          <a:cs typeface="Arial"/>
                        </a:rPr>
                        <a:t>Descrizione</a:t>
                      </a:r>
                      <a:endParaRPr lang="it-IT" sz="1100" dirty="0">
                        <a:latin typeface="Calibri"/>
                        <a:ea typeface="Calibri"/>
                        <a:cs typeface="Times New Roman"/>
                      </a:endParaRPr>
                    </a:p>
                  </a:txBody>
                  <a:tcPr marL="11825" marR="11825" marT="118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it-IT" sz="1400" b="1" kern="1200" dirty="0">
                          <a:solidFill>
                            <a:srgbClr val="000000"/>
                          </a:solidFill>
                          <a:latin typeface="Calibri"/>
                          <a:ea typeface="Times New Roman"/>
                          <a:cs typeface="Arial"/>
                        </a:rPr>
                        <a:t>Risparmio [kWh</a:t>
                      </a:r>
                      <a:r>
                        <a:rPr lang="it-IT" sz="1400" b="1" kern="1200" baseline="-25000" dirty="0">
                          <a:solidFill>
                            <a:srgbClr val="000000"/>
                          </a:solidFill>
                          <a:latin typeface="Calibri"/>
                          <a:ea typeface="Times New Roman"/>
                          <a:cs typeface="Arial"/>
                        </a:rPr>
                        <a:t>el</a:t>
                      </a:r>
                      <a:r>
                        <a:rPr lang="it-IT" sz="1400" b="1" kern="1200" dirty="0">
                          <a:solidFill>
                            <a:srgbClr val="000000"/>
                          </a:solidFill>
                          <a:latin typeface="Calibri"/>
                          <a:ea typeface="Times New Roman"/>
                          <a:cs typeface="Arial"/>
                        </a:rPr>
                        <a:t>]</a:t>
                      </a:r>
                      <a:endParaRPr lang="it-IT" sz="1100" dirty="0">
                        <a:latin typeface="Calibri"/>
                        <a:ea typeface="Calibri"/>
                        <a:cs typeface="Times New Roman"/>
                      </a:endParaRPr>
                    </a:p>
                  </a:txBody>
                  <a:tcPr marL="11825" marR="11825" marT="118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535">
                <a:tc>
                  <a:txBody>
                    <a:bodyPr/>
                    <a:lstStyle/>
                    <a:p>
                      <a:pPr algn="ctr" fontAlgn="ctr">
                        <a:lnSpc>
                          <a:spcPct val="115000"/>
                        </a:lnSpc>
                        <a:spcAft>
                          <a:spcPts val="0"/>
                        </a:spcAft>
                      </a:pPr>
                      <a:r>
                        <a:rPr lang="it-IT" sz="1100" b="1" kern="1200" dirty="0">
                          <a:solidFill>
                            <a:srgbClr val="000000"/>
                          </a:solidFill>
                          <a:latin typeface="Calibri"/>
                          <a:ea typeface="Times New Roman"/>
                          <a:cs typeface="Arial"/>
                        </a:rPr>
                        <a:t>A.1</a:t>
                      </a:r>
                      <a:endParaRPr lang="it-IT" sz="1200" dirty="0">
                        <a:latin typeface="Calibri"/>
                        <a:ea typeface="Calibri"/>
                        <a:cs typeface="Times New Roman"/>
                      </a:endParaRPr>
                    </a:p>
                  </a:txBody>
                  <a:tcPr marL="11825" marR="11825" marT="118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lnSpc>
                          <a:spcPct val="115000"/>
                        </a:lnSpc>
                        <a:spcAft>
                          <a:spcPts val="0"/>
                        </a:spcAft>
                      </a:pPr>
                      <a:r>
                        <a:rPr lang="it-IT" sz="1100" kern="1200">
                          <a:solidFill>
                            <a:srgbClr val="000000"/>
                          </a:solidFill>
                          <a:latin typeface="Calibri"/>
                          <a:ea typeface="Times New Roman"/>
                          <a:cs typeface="Arial"/>
                        </a:rPr>
                        <a:t>variazione set-point aria primaria (estate)</a:t>
                      </a:r>
                      <a:endParaRPr lang="it-IT" sz="1200">
                        <a:latin typeface="Calibri"/>
                        <a:ea typeface="Calibri"/>
                        <a:cs typeface="Times New Roman"/>
                      </a:endParaRPr>
                    </a:p>
                  </a:txBody>
                  <a:tcPr marL="11825" marR="11825" marT="118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lnSpc>
                          <a:spcPct val="115000"/>
                        </a:lnSpc>
                        <a:spcAft>
                          <a:spcPts val="0"/>
                        </a:spcAft>
                      </a:pPr>
                      <a:r>
                        <a:rPr lang="it-IT" sz="1100" b="1" kern="1200">
                          <a:solidFill>
                            <a:srgbClr val="000000"/>
                          </a:solidFill>
                          <a:latin typeface="Calibri"/>
                          <a:ea typeface="Times New Roman"/>
                          <a:cs typeface="Arial"/>
                        </a:rPr>
                        <a:t>0</a:t>
                      </a:r>
                      <a:endParaRPr lang="it-IT" sz="1200">
                        <a:latin typeface="Calibri"/>
                        <a:ea typeface="Calibri"/>
                        <a:cs typeface="Times New Roman"/>
                      </a:endParaRPr>
                    </a:p>
                  </a:txBody>
                  <a:tcPr marL="11825" marR="11825" marT="118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394535">
                <a:tc>
                  <a:txBody>
                    <a:bodyPr/>
                    <a:lstStyle/>
                    <a:p>
                      <a:pPr algn="ctr" fontAlgn="ctr">
                        <a:lnSpc>
                          <a:spcPct val="115000"/>
                        </a:lnSpc>
                        <a:spcAft>
                          <a:spcPts val="0"/>
                        </a:spcAft>
                      </a:pPr>
                      <a:r>
                        <a:rPr lang="it-IT" sz="1100" b="1" kern="1200" dirty="0">
                          <a:solidFill>
                            <a:srgbClr val="000000"/>
                          </a:solidFill>
                          <a:latin typeface="Calibri"/>
                          <a:ea typeface="Times New Roman"/>
                          <a:cs typeface="Arial"/>
                        </a:rPr>
                        <a:t>A.2</a:t>
                      </a:r>
                      <a:endParaRPr lang="it-IT" sz="1200" dirty="0">
                        <a:latin typeface="Calibri"/>
                        <a:ea typeface="Calibri"/>
                        <a:cs typeface="Times New Roman"/>
                      </a:endParaRPr>
                    </a:p>
                  </a:txBody>
                  <a:tcPr marL="11825" marR="11825" marT="11825" marB="0" anchor="ctr">
                    <a:lnL w="12700" cap="flat" cmpd="sng" algn="ctr">
                      <a:solidFill>
                        <a:srgbClr val="000000"/>
                      </a:solidFill>
                      <a:prstDash val="solid"/>
                      <a:round/>
                      <a:headEnd type="none" w="med" len="med"/>
                      <a:tailEnd type="none" w="med" len="med"/>
                    </a:lnL>
                    <a:lnR>
                      <a:noFill/>
                    </a:lnR>
                    <a:lnT>
                      <a:noFill/>
                    </a:lnT>
                    <a:lnB>
                      <a:noFill/>
                    </a:lnB>
                    <a:solidFill>
                      <a:srgbClr val="D8D8D8"/>
                    </a:solidFill>
                  </a:tcPr>
                </a:tc>
                <a:tc>
                  <a:txBody>
                    <a:bodyPr/>
                    <a:lstStyle/>
                    <a:p>
                      <a:pPr algn="ctr" fontAlgn="ctr">
                        <a:lnSpc>
                          <a:spcPct val="115000"/>
                        </a:lnSpc>
                        <a:spcAft>
                          <a:spcPts val="0"/>
                        </a:spcAft>
                      </a:pPr>
                      <a:r>
                        <a:rPr lang="it-IT" sz="1100" kern="1200">
                          <a:solidFill>
                            <a:srgbClr val="000000"/>
                          </a:solidFill>
                          <a:latin typeface="Calibri"/>
                          <a:ea typeface="Times New Roman"/>
                          <a:cs typeface="Arial"/>
                        </a:rPr>
                        <a:t>variazione set-point ambiente</a:t>
                      </a:r>
                      <a:endParaRPr lang="it-IT" sz="1200">
                        <a:latin typeface="Calibri"/>
                        <a:ea typeface="Calibri"/>
                        <a:cs typeface="Times New Roman"/>
                      </a:endParaRPr>
                    </a:p>
                  </a:txBody>
                  <a:tcPr marL="11825" marR="11825" marT="11825" marB="0" anchor="ctr">
                    <a:lnL>
                      <a:noFill/>
                    </a:lnL>
                    <a:lnR>
                      <a:noFill/>
                    </a:lnR>
                    <a:lnT>
                      <a:noFill/>
                    </a:lnT>
                    <a:lnB>
                      <a:noFill/>
                    </a:lnB>
                    <a:solidFill>
                      <a:srgbClr val="D8D8D8"/>
                    </a:solidFill>
                  </a:tcPr>
                </a:tc>
                <a:tc>
                  <a:txBody>
                    <a:bodyPr/>
                    <a:lstStyle/>
                    <a:p>
                      <a:pPr algn="ctr" fontAlgn="ctr">
                        <a:lnSpc>
                          <a:spcPct val="115000"/>
                        </a:lnSpc>
                        <a:spcAft>
                          <a:spcPts val="0"/>
                        </a:spcAft>
                      </a:pPr>
                      <a:r>
                        <a:rPr lang="it-IT" sz="1100" b="1" kern="1200">
                          <a:solidFill>
                            <a:srgbClr val="000000"/>
                          </a:solidFill>
                          <a:latin typeface="Calibri"/>
                          <a:ea typeface="Times New Roman"/>
                          <a:cs typeface="Arial"/>
                        </a:rPr>
                        <a:t>21.381 </a:t>
                      </a:r>
                      <a:endParaRPr lang="it-IT" sz="1200">
                        <a:latin typeface="Calibri"/>
                        <a:ea typeface="Calibri"/>
                        <a:cs typeface="Times New Roman"/>
                      </a:endParaRPr>
                    </a:p>
                  </a:txBody>
                  <a:tcPr marL="11825" marR="11825" marT="11825" marB="0" anchor="ctr">
                    <a:lnL>
                      <a:noFill/>
                    </a:lnL>
                    <a:lnR w="12700" cap="flat" cmpd="sng" algn="ctr">
                      <a:solidFill>
                        <a:srgbClr val="000000"/>
                      </a:solidFill>
                      <a:prstDash val="solid"/>
                      <a:round/>
                      <a:headEnd type="none" w="med" len="med"/>
                      <a:tailEnd type="none" w="med" len="med"/>
                    </a:lnR>
                    <a:lnT>
                      <a:noFill/>
                    </a:lnT>
                    <a:lnB>
                      <a:noFill/>
                    </a:lnB>
                    <a:solidFill>
                      <a:srgbClr val="D8D8D8"/>
                    </a:solidFill>
                  </a:tcPr>
                </a:tc>
              </a:tr>
              <a:tr h="394535">
                <a:tc>
                  <a:txBody>
                    <a:bodyPr/>
                    <a:lstStyle/>
                    <a:p>
                      <a:pPr algn="ctr" fontAlgn="ctr">
                        <a:lnSpc>
                          <a:spcPct val="115000"/>
                        </a:lnSpc>
                        <a:spcAft>
                          <a:spcPts val="0"/>
                        </a:spcAft>
                      </a:pPr>
                      <a:r>
                        <a:rPr lang="it-IT" sz="1100" b="1" kern="1200">
                          <a:solidFill>
                            <a:srgbClr val="000000"/>
                          </a:solidFill>
                          <a:latin typeface="Calibri"/>
                          <a:ea typeface="Times New Roman"/>
                          <a:cs typeface="Arial"/>
                        </a:rPr>
                        <a:t>A.3</a:t>
                      </a:r>
                      <a:endParaRPr lang="it-IT" sz="1200">
                        <a:latin typeface="Calibri"/>
                        <a:ea typeface="Calibri"/>
                        <a:cs typeface="Times New Roman"/>
                      </a:endParaRPr>
                    </a:p>
                  </a:txBody>
                  <a:tcPr marL="11825" marR="11825" marT="118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lnSpc>
                          <a:spcPct val="115000"/>
                        </a:lnSpc>
                        <a:spcAft>
                          <a:spcPts val="0"/>
                        </a:spcAft>
                      </a:pPr>
                      <a:r>
                        <a:rPr lang="it-IT" sz="1100" kern="1200" dirty="0">
                          <a:solidFill>
                            <a:srgbClr val="000000"/>
                          </a:solidFill>
                          <a:latin typeface="Calibri"/>
                          <a:ea typeface="Times New Roman"/>
                          <a:cs typeface="Arial"/>
                        </a:rPr>
                        <a:t>variazione orari funzionamento</a:t>
                      </a:r>
                      <a:endParaRPr lang="it-IT" sz="1200" dirty="0">
                        <a:latin typeface="Calibri"/>
                        <a:ea typeface="Calibri"/>
                        <a:cs typeface="Times New Roman"/>
                      </a:endParaRPr>
                    </a:p>
                  </a:txBody>
                  <a:tcPr marL="11825" marR="11825" marT="11825" marB="0" anchor="ctr">
                    <a:lnL>
                      <a:noFill/>
                    </a:lnL>
                    <a:lnR>
                      <a:noFill/>
                    </a:lnR>
                    <a:lnT>
                      <a:noFill/>
                    </a:lnT>
                    <a:lnB>
                      <a:noFill/>
                    </a:lnB>
                  </a:tcPr>
                </a:tc>
                <a:tc>
                  <a:txBody>
                    <a:bodyPr/>
                    <a:lstStyle/>
                    <a:p>
                      <a:pPr algn="ctr" fontAlgn="ctr">
                        <a:lnSpc>
                          <a:spcPct val="115000"/>
                        </a:lnSpc>
                        <a:spcAft>
                          <a:spcPts val="0"/>
                        </a:spcAft>
                      </a:pPr>
                      <a:r>
                        <a:rPr lang="it-IT" sz="1100" b="1" kern="1200">
                          <a:solidFill>
                            <a:srgbClr val="000000"/>
                          </a:solidFill>
                          <a:latin typeface="Calibri"/>
                          <a:ea typeface="Times New Roman"/>
                          <a:cs typeface="Arial"/>
                        </a:rPr>
                        <a:t>33.446 </a:t>
                      </a:r>
                      <a:endParaRPr lang="it-IT" sz="1200">
                        <a:latin typeface="Calibri"/>
                        <a:ea typeface="Calibri"/>
                        <a:cs typeface="Times New Roman"/>
                      </a:endParaRPr>
                    </a:p>
                  </a:txBody>
                  <a:tcPr marL="11825" marR="11825" marT="11825" marB="0" anchor="ctr">
                    <a:lnL>
                      <a:noFill/>
                    </a:lnL>
                    <a:lnR w="12700" cap="flat" cmpd="sng" algn="ctr">
                      <a:solidFill>
                        <a:srgbClr val="000000"/>
                      </a:solidFill>
                      <a:prstDash val="solid"/>
                      <a:round/>
                      <a:headEnd type="none" w="med" len="med"/>
                      <a:tailEnd type="none" w="med" len="med"/>
                    </a:lnR>
                    <a:lnT>
                      <a:noFill/>
                    </a:lnT>
                    <a:lnB>
                      <a:noFill/>
                    </a:lnB>
                  </a:tcPr>
                </a:tc>
              </a:tr>
              <a:tr h="394535">
                <a:tc>
                  <a:txBody>
                    <a:bodyPr/>
                    <a:lstStyle/>
                    <a:p>
                      <a:pPr algn="ctr" fontAlgn="ctr">
                        <a:lnSpc>
                          <a:spcPct val="115000"/>
                        </a:lnSpc>
                        <a:spcAft>
                          <a:spcPts val="0"/>
                        </a:spcAft>
                      </a:pPr>
                      <a:r>
                        <a:rPr lang="it-IT" sz="1100" b="1" kern="1200">
                          <a:solidFill>
                            <a:srgbClr val="000000"/>
                          </a:solidFill>
                          <a:latin typeface="Calibri"/>
                          <a:ea typeface="Times New Roman"/>
                          <a:cs typeface="Arial"/>
                        </a:rPr>
                        <a:t>A.4</a:t>
                      </a:r>
                      <a:endParaRPr lang="it-IT" sz="1200">
                        <a:latin typeface="Calibri"/>
                        <a:ea typeface="Calibri"/>
                        <a:cs typeface="Times New Roman"/>
                      </a:endParaRPr>
                    </a:p>
                  </a:txBody>
                  <a:tcPr marL="11825" marR="11825" marT="11825" marB="0" anchor="ctr">
                    <a:lnL w="12700" cap="flat" cmpd="sng" algn="ctr">
                      <a:solidFill>
                        <a:srgbClr val="000000"/>
                      </a:solidFill>
                      <a:prstDash val="solid"/>
                      <a:round/>
                      <a:headEnd type="none" w="med" len="med"/>
                      <a:tailEnd type="none" w="med" len="med"/>
                    </a:lnL>
                    <a:lnR>
                      <a:noFill/>
                    </a:lnR>
                    <a:lnT>
                      <a:noFill/>
                    </a:lnT>
                    <a:lnB>
                      <a:noFill/>
                    </a:lnB>
                    <a:solidFill>
                      <a:srgbClr val="D8D8D8"/>
                    </a:solidFill>
                  </a:tcPr>
                </a:tc>
                <a:tc>
                  <a:txBody>
                    <a:bodyPr/>
                    <a:lstStyle/>
                    <a:p>
                      <a:pPr algn="ctr" fontAlgn="ctr">
                        <a:lnSpc>
                          <a:spcPct val="115000"/>
                        </a:lnSpc>
                        <a:spcAft>
                          <a:spcPts val="0"/>
                        </a:spcAft>
                      </a:pPr>
                      <a:r>
                        <a:rPr lang="it-IT" sz="1100" kern="1200" dirty="0">
                          <a:solidFill>
                            <a:srgbClr val="000000"/>
                          </a:solidFill>
                          <a:latin typeface="Calibri"/>
                          <a:ea typeface="Times New Roman"/>
                          <a:cs typeface="Arial"/>
                        </a:rPr>
                        <a:t>variazione </a:t>
                      </a:r>
                      <a:r>
                        <a:rPr lang="it-IT" sz="1100" kern="1200" dirty="0" err="1">
                          <a:solidFill>
                            <a:srgbClr val="000000"/>
                          </a:solidFill>
                          <a:latin typeface="Calibri"/>
                          <a:ea typeface="Times New Roman"/>
                          <a:cs typeface="Arial"/>
                        </a:rPr>
                        <a:t>set-point</a:t>
                      </a:r>
                      <a:r>
                        <a:rPr lang="it-IT" sz="1100" kern="1200" dirty="0">
                          <a:solidFill>
                            <a:srgbClr val="000000"/>
                          </a:solidFill>
                          <a:latin typeface="Calibri"/>
                          <a:ea typeface="Times New Roman"/>
                          <a:cs typeface="Arial"/>
                        </a:rPr>
                        <a:t> refrigeratori </a:t>
                      </a:r>
                      <a:r>
                        <a:rPr lang="it-IT" sz="1100" kern="1200" dirty="0" err="1">
                          <a:solidFill>
                            <a:srgbClr val="000000"/>
                          </a:solidFill>
                          <a:latin typeface="Calibri"/>
                          <a:ea typeface="Times New Roman"/>
                          <a:cs typeface="Arial"/>
                        </a:rPr>
                        <a:t>C.E.D</a:t>
                      </a:r>
                      <a:r>
                        <a:rPr lang="it-IT" sz="1100" kern="1200" dirty="0">
                          <a:solidFill>
                            <a:srgbClr val="000000"/>
                          </a:solidFill>
                          <a:latin typeface="Calibri"/>
                          <a:ea typeface="Times New Roman"/>
                          <a:cs typeface="Arial"/>
                        </a:rPr>
                        <a:t> </a:t>
                      </a:r>
                      <a:endParaRPr lang="it-IT" sz="1200" dirty="0">
                        <a:latin typeface="Calibri"/>
                        <a:ea typeface="Calibri"/>
                        <a:cs typeface="Times New Roman"/>
                      </a:endParaRPr>
                    </a:p>
                  </a:txBody>
                  <a:tcPr marL="11825" marR="11825" marT="11825" marB="0" anchor="ctr">
                    <a:lnL>
                      <a:noFill/>
                    </a:lnL>
                    <a:lnR>
                      <a:noFill/>
                    </a:lnR>
                    <a:lnT>
                      <a:noFill/>
                    </a:lnT>
                    <a:lnB>
                      <a:noFill/>
                    </a:lnB>
                    <a:solidFill>
                      <a:srgbClr val="D8D8D8"/>
                    </a:solidFill>
                  </a:tcPr>
                </a:tc>
                <a:tc>
                  <a:txBody>
                    <a:bodyPr/>
                    <a:lstStyle/>
                    <a:p>
                      <a:pPr algn="ctr" fontAlgn="ctr">
                        <a:lnSpc>
                          <a:spcPct val="115000"/>
                        </a:lnSpc>
                        <a:spcAft>
                          <a:spcPts val="0"/>
                        </a:spcAft>
                      </a:pPr>
                      <a:r>
                        <a:rPr lang="it-IT" sz="1100" b="1" kern="1200" dirty="0">
                          <a:solidFill>
                            <a:srgbClr val="000000"/>
                          </a:solidFill>
                          <a:latin typeface="Calibri"/>
                          <a:ea typeface="Times New Roman"/>
                          <a:cs typeface="Arial"/>
                        </a:rPr>
                        <a:t>20.436 </a:t>
                      </a:r>
                      <a:endParaRPr lang="it-IT" sz="1200" dirty="0">
                        <a:latin typeface="Calibri"/>
                        <a:ea typeface="Calibri"/>
                        <a:cs typeface="Times New Roman"/>
                      </a:endParaRPr>
                    </a:p>
                  </a:txBody>
                  <a:tcPr marL="11825" marR="11825" marT="11825" marB="0" anchor="ctr">
                    <a:lnL>
                      <a:noFill/>
                    </a:lnL>
                    <a:lnR w="12700" cap="flat" cmpd="sng" algn="ctr">
                      <a:solidFill>
                        <a:srgbClr val="000000"/>
                      </a:solidFill>
                      <a:prstDash val="solid"/>
                      <a:round/>
                      <a:headEnd type="none" w="med" len="med"/>
                      <a:tailEnd type="none" w="med" len="med"/>
                    </a:lnR>
                    <a:lnT>
                      <a:noFill/>
                    </a:lnT>
                    <a:lnB>
                      <a:noFill/>
                    </a:lnB>
                    <a:solidFill>
                      <a:srgbClr val="D8D8D8"/>
                    </a:solidFill>
                  </a:tcPr>
                </a:tc>
              </a:tr>
              <a:tr h="328510">
                <a:tc>
                  <a:txBody>
                    <a:bodyPr/>
                    <a:lstStyle/>
                    <a:p>
                      <a:pPr algn="ctr" fontAlgn="ctr">
                        <a:lnSpc>
                          <a:spcPct val="115000"/>
                        </a:lnSpc>
                        <a:spcAft>
                          <a:spcPts val="0"/>
                        </a:spcAft>
                      </a:pPr>
                      <a:r>
                        <a:rPr lang="it-IT" sz="1100" b="1" kern="1200">
                          <a:solidFill>
                            <a:srgbClr val="000000"/>
                          </a:solidFill>
                          <a:latin typeface="Calibri"/>
                          <a:ea typeface="Times New Roman"/>
                          <a:cs typeface="Arial"/>
                        </a:rPr>
                        <a:t>B.1</a:t>
                      </a:r>
                      <a:endParaRPr lang="it-IT" sz="1200">
                        <a:latin typeface="Calibri"/>
                        <a:ea typeface="Calibri"/>
                        <a:cs typeface="Times New Roman"/>
                      </a:endParaRPr>
                    </a:p>
                  </a:txBody>
                  <a:tcPr marL="11825" marR="11825" marT="118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lnSpc>
                          <a:spcPct val="115000"/>
                        </a:lnSpc>
                        <a:spcAft>
                          <a:spcPts val="0"/>
                        </a:spcAft>
                      </a:pPr>
                      <a:r>
                        <a:rPr lang="it-IT" sz="1100" kern="1200" dirty="0">
                          <a:solidFill>
                            <a:srgbClr val="000000"/>
                          </a:solidFill>
                          <a:latin typeface="Calibri"/>
                          <a:ea typeface="Times New Roman"/>
                          <a:cs typeface="Arial"/>
                        </a:rPr>
                        <a:t>adeguamento portata UTA</a:t>
                      </a:r>
                      <a:endParaRPr lang="it-IT" sz="1200" dirty="0">
                        <a:latin typeface="Calibri"/>
                        <a:ea typeface="Calibri"/>
                        <a:cs typeface="Times New Roman"/>
                      </a:endParaRPr>
                    </a:p>
                  </a:txBody>
                  <a:tcPr marL="11825" marR="11825" marT="11825" marB="0" anchor="ctr">
                    <a:lnL>
                      <a:noFill/>
                    </a:lnL>
                    <a:lnR>
                      <a:noFill/>
                    </a:lnR>
                    <a:lnT>
                      <a:noFill/>
                    </a:lnT>
                    <a:lnB>
                      <a:noFill/>
                    </a:lnB>
                  </a:tcPr>
                </a:tc>
                <a:tc>
                  <a:txBody>
                    <a:bodyPr/>
                    <a:lstStyle/>
                    <a:p>
                      <a:pPr algn="ctr" fontAlgn="ctr">
                        <a:lnSpc>
                          <a:spcPct val="115000"/>
                        </a:lnSpc>
                        <a:spcAft>
                          <a:spcPts val="0"/>
                        </a:spcAft>
                      </a:pPr>
                      <a:r>
                        <a:rPr lang="it-IT" sz="1100" b="1" kern="1200">
                          <a:solidFill>
                            <a:srgbClr val="000000"/>
                          </a:solidFill>
                          <a:latin typeface="Calibri"/>
                          <a:ea typeface="Times New Roman"/>
                          <a:cs typeface="Arial"/>
                        </a:rPr>
                        <a:t>11.712 </a:t>
                      </a:r>
                      <a:endParaRPr lang="it-IT" sz="1200">
                        <a:latin typeface="Calibri"/>
                        <a:ea typeface="Calibri"/>
                        <a:cs typeface="Times New Roman"/>
                      </a:endParaRPr>
                    </a:p>
                  </a:txBody>
                  <a:tcPr marL="11825" marR="11825" marT="11825" marB="0" anchor="ctr">
                    <a:lnL>
                      <a:noFill/>
                    </a:lnL>
                    <a:lnR w="12700" cap="flat" cmpd="sng" algn="ctr">
                      <a:solidFill>
                        <a:srgbClr val="000000"/>
                      </a:solidFill>
                      <a:prstDash val="solid"/>
                      <a:round/>
                      <a:headEnd type="none" w="med" len="med"/>
                      <a:tailEnd type="none" w="med" len="med"/>
                    </a:lnR>
                    <a:lnT>
                      <a:noFill/>
                    </a:lnT>
                    <a:lnB>
                      <a:noFill/>
                    </a:lnB>
                  </a:tcPr>
                </a:tc>
              </a:tr>
              <a:tr h="328510">
                <a:tc>
                  <a:txBody>
                    <a:bodyPr/>
                    <a:lstStyle/>
                    <a:p>
                      <a:pPr algn="ctr" fontAlgn="ctr">
                        <a:lnSpc>
                          <a:spcPct val="115000"/>
                        </a:lnSpc>
                        <a:spcAft>
                          <a:spcPts val="0"/>
                        </a:spcAft>
                      </a:pPr>
                      <a:r>
                        <a:rPr lang="it-IT" sz="1100" b="1" kern="1200">
                          <a:solidFill>
                            <a:srgbClr val="000000"/>
                          </a:solidFill>
                          <a:latin typeface="Calibri"/>
                          <a:ea typeface="Times New Roman"/>
                          <a:cs typeface="Arial"/>
                        </a:rPr>
                        <a:t>B.2</a:t>
                      </a:r>
                      <a:endParaRPr lang="it-IT" sz="1200">
                        <a:latin typeface="Calibri"/>
                        <a:ea typeface="Calibri"/>
                        <a:cs typeface="Times New Roman"/>
                      </a:endParaRPr>
                    </a:p>
                  </a:txBody>
                  <a:tcPr marL="11825" marR="11825" marT="11825" marB="0" anchor="ctr">
                    <a:lnL w="12700" cap="flat" cmpd="sng" algn="ctr">
                      <a:solidFill>
                        <a:srgbClr val="000000"/>
                      </a:solidFill>
                      <a:prstDash val="solid"/>
                      <a:round/>
                      <a:headEnd type="none" w="med" len="med"/>
                      <a:tailEnd type="none" w="med" len="med"/>
                    </a:lnL>
                    <a:lnR>
                      <a:noFill/>
                    </a:lnR>
                    <a:lnT>
                      <a:noFill/>
                    </a:lnT>
                    <a:lnB>
                      <a:noFill/>
                    </a:lnB>
                    <a:solidFill>
                      <a:srgbClr val="D8D8D8"/>
                    </a:solidFill>
                  </a:tcPr>
                </a:tc>
                <a:tc>
                  <a:txBody>
                    <a:bodyPr/>
                    <a:lstStyle/>
                    <a:p>
                      <a:pPr algn="ctr" fontAlgn="ctr">
                        <a:lnSpc>
                          <a:spcPct val="115000"/>
                        </a:lnSpc>
                        <a:spcAft>
                          <a:spcPts val="0"/>
                        </a:spcAft>
                      </a:pPr>
                      <a:r>
                        <a:rPr lang="it-IT" sz="1100" kern="1200" dirty="0" err="1">
                          <a:solidFill>
                            <a:srgbClr val="000000"/>
                          </a:solidFill>
                          <a:latin typeface="Calibri"/>
                          <a:ea typeface="Times New Roman"/>
                          <a:cs typeface="Arial"/>
                        </a:rPr>
                        <a:t>termostatazione</a:t>
                      </a:r>
                      <a:r>
                        <a:rPr lang="it-IT" sz="1100" kern="1200" dirty="0">
                          <a:solidFill>
                            <a:srgbClr val="000000"/>
                          </a:solidFill>
                          <a:latin typeface="Calibri"/>
                          <a:ea typeface="Times New Roman"/>
                          <a:cs typeface="Arial"/>
                        </a:rPr>
                        <a:t> magazzino</a:t>
                      </a:r>
                      <a:endParaRPr lang="it-IT" sz="1200" dirty="0">
                        <a:latin typeface="Calibri"/>
                        <a:ea typeface="Calibri"/>
                        <a:cs typeface="Times New Roman"/>
                      </a:endParaRPr>
                    </a:p>
                  </a:txBody>
                  <a:tcPr marL="11825" marR="11825" marT="11825" marB="0" anchor="ctr">
                    <a:lnL>
                      <a:noFill/>
                    </a:lnL>
                    <a:lnR>
                      <a:noFill/>
                    </a:lnR>
                    <a:lnT>
                      <a:noFill/>
                    </a:lnT>
                    <a:lnB>
                      <a:noFill/>
                    </a:lnB>
                    <a:solidFill>
                      <a:srgbClr val="D8D8D8"/>
                    </a:solidFill>
                  </a:tcPr>
                </a:tc>
                <a:tc>
                  <a:txBody>
                    <a:bodyPr/>
                    <a:lstStyle/>
                    <a:p>
                      <a:pPr algn="ctr" fontAlgn="ctr">
                        <a:lnSpc>
                          <a:spcPct val="115000"/>
                        </a:lnSpc>
                        <a:spcAft>
                          <a:spcPts val="0"/>
                        </a:spcAft>
                      </a:pPr>
                      <a:r>
                        <a:rPr lang="it-IT" sz="1100" b="1" kern="1200">
                          <a:solidFill>
                            <a:srgbClr val="000000"/>
                          </a:solidFill>
                          <a:latin typeface="Calibri"/>
                          <a:ea typeface="Times New Roman"/>
                          <a:cs typeface="Arial"/>
                        </a:rPr>
                        <a:t>850</a:t>
                      </a:r>
                      <a:endParaRPr lang="it-IT" sz="1200">
                        <a:latin typeface="Calibri"/>
                        <a:ea typeface="Calibri"/>
                        <a:cs typeface="Times New Roman"/>
                      </a:endParaRPr>
                    </a:p>
                  </a:txBody>
                  <a:tcPr marL="11825" marR="11825" marT="11825" marB="0" anchor="ctr">
                    <a:lnL>
                      <a:noFill/>
                    </a:lnL>
                    <a:lnR w="12700" cap="flat" cmpd="sng" algn="ctr">
                      <a:solidFill>
                        <a:srgbClr val="000000"/>
                      </a:solidFill>
                      <a:prstDash val="solid"/>
                      <a:round/>
                      <a:headEnd type="none" w="med" len="med"/>
                      <a:tailEnd type="none" w="med" len="med"/>
                    </a:lnR>
                    <a:lnT>
                      <a:noFill/>
                    </a:lnT>
                    <a:lnB>
                      <a:noFill/>
                    </a:lnB>
                    <a:solidFill>
                      <a:srgbClr val="D8D8D8"/>
                    </a:solidFill>
                  </a:tcPr>
                </a:tc>
              </a:tr>
              <a:tr h="394535">
                <a:tc>
                  <a:txBody>
                    <a:bodyPr/>
                    <a:lstStyle/>
                    <a:p>
                      <a:pPr algn="ctr" fontAlgn="ctr">
                        <a:lnSpc>
                          <a:spcPct val="115000"/>
                        </a:lnSpc>
                        <a:spcAft>
                          <a:spcPts val="0"/>
                        </a:spcAft>
                      </a:pPr>
                      <a:r>
                        <a:rPr lang="it-IT" sz="1100" b="1" kern="1200">
                          <a:solidFill>
                            <a:srgbClr val="000000"/>
                          </a:solidFill>
                          <a:latin typeface="Calibri"/>
                          <a:ea typeface="Times New Roman"/>
                          <a:cs typeface="Arial"/>
                        </a:rPr>
                        <a:t>B.3</a:t>
                      </a:r>
                      <a:endParaRPr lang="it-IT" sz="1200">
                        <a:latin typeface="Calibri"/>
                        <a:ea typeface="Calibri"/>
                        <a:cs typeface="Times New Roman"/>
                      </a:endParaRPr>
                    </a:p>
                  </a:txBody>
                  <a:tcPr marL="11825" marR="11825" marT="118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lnSpc>
                          <a:spcPct val="115000"/>
                        </a:lnSpc>
                        <a:spcAft>
                          <a:spcPts val="0"/>
                        </a:spcAft>
                      </a:pPr>
                      <a:r>
                        <a:rPr lang="it-IT" sz="1100" kern="1200" dirty="0">
                          <a:solidFill>
                            <a:srgbClr val="000000"/>
                          </a:solidFill>
                          <a:latin typeface="Calibri"/>
                          <a:ea typeface="Times New Roman"/>
                          <a:cs typeface="Arial"/>
                        </a:rPr>
                        <a:t>installazione recuperatori UTA</a:t>
                      </a:r>
                      <a:endParaRPr lang="it-IT" sz="1200" dirty="0">
                        <a:latin typeface="Calibri"/>
                        <a:ea typeface="Calibri"/>
                        <a:cs typeface="Times New Roman"/>
                      </a:endParaRPr>
                    </a:p>
                  </a:txBody>
                  <a:tcPr marL="11825" marR="11825" marT="11825" marB="0" anchor="ctr">
                    <a:lnL>
                      <a:noFill/>
                    </a:lnL>
                    <a:lnR>
                      <a:noFill/>
                    </a:lnR>
                    <a:lnT>
                      <a:noFill/>
                    </a:lnT>
                    <a:lnB>
                      <a:noFill/>
                    </a:lnB>
                  </a:tcPr>
                </a:tc>
                <a:tc>
                  <a:txBody>
                    <a:bodyPr/>
                    <a:lstStyle/>
                    <a:p>
                      <a:pPr algn="ctr" fontAlgn="ctr">
                        <a:lnSpc>
                          <a:spcPct val="115000"/>
                        </a:lnSpc>
                        <a:spcAft>
                          <a:spcPts val="0"/>
                        </a:spcAft>
                      </a:pPr>
                      <a:r>
                        <a:rPr lang="it-IT" sz="1100" b="1" kern="1200" dirty="0">
                          <a:solidFill>
                            <a:srgbClr val="000000"/>
                          </a:solidFill>
                          <a:latin typeface="Calibri"/>
                          <a:ea typeface="Times New Roman"/>
                          <a:cs typeface="Arial"/>
                        </a:rPr>
                        <a:t>422</a:t>
                      </a:r>
                      <a:endParaRPr lang="it-IT" sz="1200" dirty="0">
                        <a:latin typeface="Calibri"/>
                        <a:ea typeface="Calibri"/>
                        <a:cs typeface="Times New Roman"/>
                      </a:endParaRPr>
                    </a:p>
                  </a:txBody>
                  <a:tcPr marL="11825" marR="11825" marT="11825" marB="0" anchor="ctr">
                    <a:lnL>
                      <a:noFill/>
                    </a:lnL>
                    <a:lnR w="12700" cap="flat" cmpd="sng" algn="ctr">
                      <a:solidFill>
                        <a:srgbClr val="000000"/>
                      </a:solidFill>
                      <a:prstDash val="solid"/>
                      <a:round/>
                      <a:headEnd type="none" w="med" len="med"/>
                      <a:tailEnd type="none" w="med" len="med"/>
                    </a:lnR>
                    <a:lnT>
                      <a:noFill/>
                    </a:lnT>
                    <a:lnB>
                      <a:noFill/>
                    </a:lnB>
                  </a:tcPr>
                </a:tc>
              </a:tr>
              <a:tr h="487877">
                <a:tc>
                  <a:txBody>
                    <a:bodyPr/>
                    <a:lstStyle/>
                    <a:p>
                      <a:pPr algn="ctr" fontAlgn="ctr">
                        <a:lnSpc>
                          <a:spcPct val="115000"/>
                        </a:lnSpc>
                        <a:spcAft>
                          <a:spcPts val="0"/>
                        </a:spcAft>
                      </a:pPr>
                      <a:r>
                        <a:rPr lang="it-IT" sz="1100" b="1" kern="1200" dirty="0">
                          <a:solidFill>
                            <a:srgbClr val="000000"/>
                          </a:solidFill>
                          <a:latin typeface="Calibri"/>
                          <a:ea typeface="Times New Roman"/>
                          <a:cs typeface="Arial"/>
                        </a:rPr>
                        <a:t>B.4</a:t>
                      </a:r>
                      <a:endParaRPr lang="it-IT" sz="1200" dirty="0">
                        <a:latin typeface="Calibri"/>
                        <a:ea typeface="Calibri"/>
                        <a:cs typeface="Times New Roman"/>
                      </a:endParaRPr>
                    </a:p>
                  </a:txBody>
                  <a:tcPr marL="11825" marR="11825" marT="11825" marB="0" anchor="ctr">
                    <a:lnL w="12700" cap="flat" cmpd="sng" algn="ctr">
                      <a:solidFill>
                        <a:srgbClr val="000000"/>
                      </a:solidFill>
                      <a:prstDash val="solid"/>
                      <a:round/>
                      <a:headEnd type="none" w="med" len="med"/>
                      <a:tailEnd type="none" w="med" len="med"/>
                    </a:lnL>
                    <a:lnR>
                      <a:noFill/>
                    </a:lnR>
                    <a:lnT>
                      <a:noFill/>
                    </a:lnT>
                    <a:lnB>
                      <a:noFill/>
                    </a:lnB>
                    <a:solidFill>
                      <a:srgbClr val="D8D8D8"/>
                    </a:solidFill>
                  </a:tcPr>
                </a:tc>
                <a:tc>
                  <a:txBody>
                    <a:bodyPr/>
                    <a:lstStyle/>
                    <a:p>
                      <a:pPr algn="ctr" fontAlgn="ctr">
                        <a:lnSpc>
                          <a:spcPct val="115000"/>
                        </a:lnSpc>
                        <a:spcAft>
                          <a:spcPts val="0"/>
                        </a:spcAft>
                      </a:pPr>
                      <a:r>
                        <a:rPr lang="it-IT" sz="1100" kern="1200" dirty="0">
                          <a:solidFill>
                            <a:srgbClr val="000000"/>
                          </a:solidFill>
                          <a:latin typeface="Calibri"/>
                          <a:ea typeface="Times New Roman"/>
                          <a:cs typeface="Arial"/>
                        </a:rPr>
                        <a:t>progettazione impianto FREE-COOLING locale C.E.D.</a:t>
                      </a:r>
                      <a:endParaRPr lang="it-IT" sz="1200" dirty="0">
                        <a:latin typeface="Calibri"/>
                        <a:ea typeface="Calibri"/>
                        <a:cs typeface="Times New Roman"/>
                      </a:endParaRPr>
                    </a:p>
                  </a:txBody>
                  <a:tcPr marL="11825" marR="11825" marT="11825" marB="0" anchor="ctr">
                    <a:lnL>
                      <a:noFill/>
                    </a:lnL>
                    <a:lnR>
                      <a:noFill/>
                    </a:lnR>
                    <a:lnT>
                      <a:noFill/>
                    </a:lnT>
                    <a:lnB>
                      <a:noFill/>
                    </a:lnB>
                    <a:solidFill>
                      <a:srgbClr val="D8D8D8"/>
                    </a:solidFill>
                  </a:tcPr>
                </a:tc>
                <a:tc>
                  <a:txBody>
                    <a:bodyPr/>
                    <a:lstStyle/>
                    <a:p>
                      <a:pPr algn="ctr" fontAlgn="ctr">
                        <a:lnSpc>
                          <a:spcPct val="115000"/>
                        </a:lnSpc>
                        <a:spcAft>
                          <a:spcPts val="0"/>
                        </a:spcAft>
                      </a:pPr>
                      <a:r>
                        <a:rPr lang="it-IT" sz="1100" b="1" kern="1200">
                          <a:solidFill>
                            <a:srgbClr val="000000"/>
                          </a:solidFill>
                          <a:latin typeface="Calibri"/>
                          <a:ea typeface="Times New Roman"/>
                          <a:cs typeface="Arial"/>
                        </a:rPr>
                        <a:t>16.808 </a:t>
                      </a:r>
                      <a:endParaRPr lang="it-IT" sz="1200">
                        <a:latin typeface="Calibri"/>
                        <a:ea typeface="Calibri"/>
                        <a:cs typeface="Times New Roman"/>
                      </a:endParaRPr>
                    </a:p>
                  </a:txBody>
                  <a:tcPr marL="11825" marR="11825" marT="11825" marB="0" anchor="ctr">
                    <a:lnL>
                      <a:noFill/>
                    </a:lnL>
                    <a:lnR w="12700" cap="flat" cmpd="sng" algn="ctr">
                      <a:solidFill>
                        <a:srgbClr val="000000"/>
                      </a:solidFill>
                      <a:prstDash val="solid"/>
                      <a:round/>
                      <a:headEnd type="none" w="med" len="med"/>
                      <a:tailEnd type="none" w="med" len="med"/>
                    </a:lnR>
                    <a:lnT>
                      <a:noFill/>
                    </a:lnT>
                    <a:lnB>
                      <a:noFill/>
                    </a:lnB>
                    <a:solidFill>
                      <a:srgbClr val="D8D8D8"/>
                    </a:solidFill>
                  </a:tcPr>
                </a:tc>
              </a:tr>
              <a:tr h="394535">
                <a:tc>
                  <a:txBody>
                    <a:bodyPr/>
                    <a:lstStyle/>
                    <a:p>
                      <a:pPr algn="ctr" fontAlgn="ctr">
                        <a:lnSpc>
                          <a:spcPct val="115000"/>
                        </a:lnSpc>
                        <a:spcAft>
                          <a:spcPts val="0"/>
                        </a:spcAft>
                      </a:pPr>
                      <a:r>
                        <a:rPr lang="it-IT" sz="1100" b="1" kern="1200">
                          <a:solidFill>
                            <a:srgbClr val="000000"/>
                          </a:solidFill>
                          <a:latin typeface="Calibri"/>
                          <a:ea typeface="Times New Roman"/>
                          <a:cs typeface="Arial"/>
                        </a:rPr>
                        <a:t>B.5</a:t>
                      </a:r>
                      <a:endParaRPr lang="it-IT" sz="1200">
                        <a:latin typeface="Calibri"/>
                        <a:ea typeface="Calibri"/>
                        <a:cs typeface="Times New Roman"/>
                      </a:endParaRPr>
                    </a:p>
                  </a:txBody>
                  <a:tcPr marL="11825" marR="11825" marT="118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lnSpc>
                          <a:spcPct val="115000"/>
                        </a:lnSpc>
                        <a:spcAft>
                          <a:spcPts val="0"/>
                        </a:spcAft>
                      </a:pPr>
                      <a:r>
                        <a:rPr lang="it-IT" sz="1100" kern="1200" dirty="0">
                          <a:solidFill>
                            <a:srgbClr val="000000"/>
                          </a:solidFill>
                          <a:latin typeface="Calibri"/>
                          <a:ea typeface="Times New Roman"/>
                          <a:cs typeface="Arial"/>
                        </a:rPr>
                        <a:t>installazione motori </a:t>
                      </a:r>
                      <a:r>
                        <a:rPr lang="it-IT" sz="1100" kern="1200" dirty="0" smtClean="0">
                          <a:solidFill>
                            <a:srgbClr val="000000"/>
                          </a:solidFill>
                          <a:latin typeface="Calibri"/>
                          <a:ea typeface="Times New Roman"/>
                          <a:cs typeface="Arial"/>
                        </a:rPr>
                        <a:t>ad </a:t>
                      </a:r>
                      <a:r>
                        <a:rPr lang="it-IT" sz="1100" kern="1200" dirty="0">
                          <a:solidFill>
                            <a:srgbClr val="000000"/>
                          </a:solidFill>
                          <a:latin typeface="Calibri"/>
                          <a:ea typeface="Times New Roman"/>
                          <a:cs typeface="Arial"/>
                        </a:rPr>
                        <a:t>alta efficienza</a:t>
                      </a:r>
                      <a:endParaRPr lang="it-IT" sz="1200" dirty="0">
                        <a:latin typeface="Calibri"/>
                        <a:ea typeface="Calibri"/>
                        <a:cs typeface="Times New Roman"/>
                      </a:endParaRPr>
                    </a:p>
                  </a:txBody>
                  <a:tcPr marL="11825" marR="11825" marT="11825" marB="0" anchor="ctr">
                    <a:lnL>
                      <a:noFill/>
                    </a:lnL>
                    <a:lnR>
                      <a:noFill/>
                    </a:lnR>
                    <a:lnT>
                      <a:noFill/>
                    </a:lnT>
                    <a:lnB>
                      <a:noFill/>
                    </a:lnB>
                  </a:tcPr>
                </a:tc>
                <a:tc>
                  <a:txBody>
                    <a:bodyPr/>
                    <a:lstStyle/>
                    <a:p>
                      <a:pPr algn="ctr" fontAlgn="ctr">
                        <a:lnSpc>
                          <a:spcPct val="115000"/>
                        </a:lnSpc>
                        <a:spcAft>
                          <a:spcPts val="0"/>
                        </a:spcAft>
                      </a:pPr>
                      <a:r>
                        <a:rPr lang="it-IT" sz="1100" b="1" kern="1200">
                          <a:solidFill>
                            <a:srgbClr val="000000"/>
                          </a:solidFill>
                          <a:latin typeface="Calibri"/>
                          <a:ea typeface="Times New Roman"/>
                          <a:cs typeface="Arial"/>
                        </a:rPr>
                        <a:t>6.524 </a:t>
                      </a:r>
                      <a:endParaRPr lang="it-IT" sz="1200">
                        <a:latin typeface="Calibri"/>
                        <a:ea typeface="Calibri"/>
                        <a:cs typeface="Times New Roman"/>
                      </a:endParaRPr>
                    </a:p>
                  </a:txBody>
                  <a:tcPr marL="11825" marR="11825" marT="11825" marB="0" anchor="ctr">
                    <a:lnL>
                      <a:noFill/>
                    </a:lnL>
                    <a:lnR w="12700" cap="flat" cmpd="sng" algn="ctr">
                      <a:solidFill>
                        <a:srgbClr val="000000"/>
                      </a:solidFill>
                      <a:prstDash val="solid"/>
                      <a:round/>
                      <a:headEnd type="none" w="med" len="med"/>
                      <a:tailEnd type="none" w="med" len="med"/>
                    </a:lnR>
                    <a:lnT>
                      <a:noFill/>
                    </a:lnT>
                    <a:lnB>
                      <a:noFill/>
                    </a:lnB>
                  </a:tcPr>
                </a:tc>
              </a:tr>
              <a:tr h="394535">
                <a:tc>
                  <a:txBody>
                    <a:bodyPr/>
                    <a:lstStyle/>
                    <a:p>
                      <a:pPr algn="ctr" fontAlgn="ctr">
                        <a:lnSpc>
                          <a:spcPct val="115000"/>
                        </a:lnSpc>
                        <a:spcAft>
                          <a:spcPts val="0"/>
                        </a:spcAft>
                      </a:pPr>
                      <a:r>
                        <a:rPr lang="it-IT" sz="1100" b="1" kern="1200">
                          <a:solidFill>
                            <a:srgbClr val="000000"/>
                          </a:solidFill>
                          <a:latin typeface="Calibri"/>
                          <a:ea typeface="Times New Roman"/>
                          <a:cs typeface="Arial"/>
                        </a:rPr>
                        <a:t>B.6</a:t>
                      </a:r>
                      <a:endParaRPr lang="it-IT" sz="1200">
                        <a:latin typeface="Calibri"/>
                        <a:ea typeface="Calibri"/>
                        <a:cs typeface="Times New Roman"/>
                      </a:endParaRPr>
                    </a:p>
                  </a:txBody>
                  <a:tcPr marL="11825" marR="11825" marT="11825" marB="0" anchor="ctr">
                    <a:lnL w="12700" cap="flat" cmpd="sng" algn="ctr">
                      <a:solidFill>
                        <a:srgbClr val="000000"/>
                      </a:solidFill>
                      <a:prstDash val="solid"/>
                      <a:round/>
                      <a:headEnd type="none" w="med" len="med"/>
                      <a:tailEnd type="none" w="med" len="med"/>
                    </a:lnL>
                    <a:lnR>
                      <a:noFill/>
                    </a:lnR>
                    <a:lnT>
                      <a:noFill/>
                    </a:lnT>
                    <a:lnB>
                      <a:noFill/>
                    </a:lnB>
                    <a:solidFill>
                      <a:srgbClr val="D8D8D8"/>
                    </a:solidFill>
                  </a:tcPr>
                </a:tc>
                <a:tc>
                  <a:txBody>
                    <a:bodyPr/>
                    <a:lstStyle/>
                    <a:p>
                      <a:pPr algn="ctr" fontAlgn="ctr">
                        <a:lnSpc>
                          <a:spcPct val="115000"/>
                        </a:lnSpc>
                        <a:spcAft>
                          <a:spcPts val="0"/>
                        </a:spcAft>
                      </a:pPr>
                      <a:r>
                        <a:rPr lang="it-IT" sz="1100" kern="1200" dirty="0">
                          <a:solidFill>
                            <a:srgbClr val="000000"/>
                          </a:solidFill>
                          <a:latin typeface="Calibri"/>
                          <a:ea typeface="Times New Roman"/>
                          <a:cs typeface="Arial"/>
                        </a:rPr>
                        <a:t>circuitazione idraulica portata variabile</a:t>
                      </a:r>
                      <a:endParaRPr lang="it-IT" sz="1200" dirty="0">
                        <a:latin typeface="Calibri"/>
                        <a:ea typeface="Calibri"/>
                        <a:cs typeface="Times New Roman"/>
                      </a:endParaRPr>
                    </a:p>
                  </a:txBody>
                  <a:tcPr marL="11825" marR="11825" marT="11825" marB="0" anchor="ctr">
                    <a:lnL>
                      <a:noFill/>
                    </a:lnL>
                    <a:lnR>
                      <a:noFill/>
                    </a:lnR>
                    <a:lnT>
                      <a:noFill/>
                    </a:lnT>
                    <a:lnB>
                      <a:noFill/>
                    </a:lnB>
                    <a:solidFill>
                      <a:srgbClr val="D8D8D8"/>
                    </a:solidFill>
                  </a:tcPr>
                </a:tc>
                <a:tc>
                  <a:txBody>
                    <a:bodyPr/>
                    <a:lstStyle/>
                    <a:p>
                      <a:pPr algn="ctr" fontAlgn="ctr">
                        <a:lnSpc>
                          <a:spcPct val="115000"/>
                        </a:lnSpc>
                        <a:spcAft>
                          <a:spcPts val="0"/>
                        </a:spcAft>
                      </a:pPr>
                      <a:r>
                        <a:rPr lang="it-IT" sz="1100" b="1" kern="1200">
                          <a:solidFill>
                            <a:srgbClr val="000000"/>
                          </a:solidFill>
                          <a:latin typeface="Calibri"/>
                          <a:ea typeface="Times New Roman"/>
                          <a:cs typeface="Arial"/>
                        </a:rPr>
                        <a:t>5.555 </a:t>
                      </a:r>
                      <a:endParaRPr lang="it-IT" sz="1200">
                        <a:latin typeface="Calibri"/>
                        <a:ea typeface="Calibri"/>
                        <a:cs typeface="Times New Roman"/>
                      </a:endParaRPr>
                    </a:p>
                  </a:txBody>
                  <a:tcPr marL="11825" marR="11825" marT="11825" marB="0" anchor="ctr">
                    <a:lnL>
                      <a:noFill/>
                    </a:lnL>
                    <a:lnR w="12700" cap="flat" cmpd="sng" algn="ctr">
                      <a:solidFill>
                        <a:srgbClr val="000000"/>
                      </a:solidFill>
                      <a:prstDash val="solid"/>
                      <a:round/>
                      <a:headEnd type="none" w="med" len="med"/>
                      <a:tailEnd type="none" w="med" len="med"/>
                    </a:lnR>
                    <a:lnT>
                      <a:noFill/>
                    </a:lnT>
                    <a:lnB>
                      <a:noFill/>
                    </a:lnB>
                    <a:solidFill>
                      <a:srgbClr val="D8D8D8"/>
                    </a:solidFill>
                  </a:tcPr>
                </a:tc>
              </a:tr>
              <a:tr h="487877">
                <a:tc>
                  <a:txBody>
                    <a:bodyPr/>
                    <a:lstStyle/>
                    <a:p>
                      <a:pPr algn="ctr" fontAlgn="ctr">
                        <a:lnSpc>
                          <a:spcPct val="115000"/>
                        </a:lnSpc>
                        <a:spcAft>
                          <a:spcPts val="0"/>
                        </a:spcAft>
                      </a:pPr>
                      <a:r>
                        <a:rPr lang="it-IT" sz="1100" b="1" kern="1200">
                          <a:solidFill>
                            <a:srgbClr val="000000"/>
                          </a:solidFill>
                          <a:latin typeface="Calibri"/>
                          <a:ea typeface="Times New Roman"/>
                          <a:cs typeface="Arial"/>
                        </a:rPr>
                        <a:t>B.7</a:t>
                      </a:r>
                      <a:endParaRPr lang="it-IT" sz="1200">
                        <a:latin typeface="Calibri"/>
                        <a:ea typeface="Calibri"/>
                        <a:cs typeface="Times New Roman"/>
                      </a:endParaRPr>
                    </a:p>
                  </a:txBody>
                  <a:tcPr marL="11825" marR="11825" marT="118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lnSpc>
                          <a:spcPct val="115000"/>
                        </a:lnSpc>
                        <a:spcAft>
                          <a:spcPts val="0"/>
                        </a:spcAft>
                      </a:pPr>
                      <a:r>
                        <a:rPr lang="it-IT" sz="1100" kern="1200" dirty="0">
                          <a:solidFill>
                            <a:srgbClr val="000000"/>
                          </a:solidFill>
                          <a:latin typeface="Calibri"/>
                          <a:ea typeface="Times New Roman"/>
                          <a:cs typeface="Arial"/>
                        </a:rPr>
                        <a:t>installazione sistema raffreddamento adiabatico</a:t>
                      </a:r>
                      <a:endParaRPr lang="it-IT" sz="1200" dirty="0">
                        <a:latin typeface="Calibri"/>
                        <a:ea typeface="Calibri"/>
                        <a:cs typeface="Times New Roman"/>
                      </a:endParaRPr>
                    </a:p>
                  </a:txBody>
                  <a:tcPr marL="11825" marR="11825" marT="11825" marB="0" anchor="ctr">
                    <a:lnL>
                      <a:noFill/>
                    </a:lnL>
                    <a:lnR>
                      <a:noFill/>
                    </a:lnR>
                    <a:lnT>
                      <a:noFill/>
                    </a:lnT>
                    <a:lnB>
                      <a:noFill/>
                    </a:lnB>
                  </a:tcPr>
                </a:tc>
                <a:tc>
                  <a:txBody>
                    <a:bodyPr/>
                    <a:lstStyle/>
                    <a:p>
                      <a:pPr algn="ctr" fontAlgn="ctr">
                        <a:lnSpc>
                          <a:spcPct val="115000"/>
                        </a:lnSpc>
                        <a:spcAft>
                          <a:spcPts val="0"/>
                        </a:spcAft>
                      </a:pPr>
                      <a:r>
                        <a:rPr lang="it-IT" sz="1100" b="1" kern="1200" dirty="0">
                          <a:solidFill>
                            <a:srgbClr val="000000"/>
                          </a:solidFill>
                          <a:latin typeface="Calibri"/>
                          <a:ea typeface="Times New Roman"/>
                          <a:cs typeface="Arial"/>
                        </a:rPr>
                        <a:t>28.601 </a:t>
                      </a:r>
                      <a:endParaRPr lang="it-IT" sz="1200" dirty="0">
                        <a:latin typeface="Calibri"/>
                        <a:ea typeface="Calibri"/>
                        <a:cs typeface="Times New Roman"/>
                      </a:endParaRPr>
                    </a:p>
                  </a:txBody>
                  <a:tcPr marL="11825" marR="11825" marT="11825" marB="0" anchor="ctr">
                    <a:lnL>
                      <a:noFill/>
                    </a:lnL>
                    <a:lnR w="12700" cap="flat" cmpd="sng" algn="ctr">
                      <a:solidFill>
                        <a:srgbClr val="000000"/>
                      </a:solidFill>
                      <a:prstDash val="solid"/>
                      <a:round/>
                      <a:headEnd type="none" w="med" len="med"/>
                      <a:tailEnd type="none" w="med" len="med"/>
                    </a:lnR>
                    <a:lnT>
                      <a:noFill/>
                    </a:lnT>
                    <a:lnB>
                      <a:noFill/>
                    </a:lnB>
                  </a:tcPr>
                </a:tc>
              </a:tr>
              <a:tr h="394535">
                <a:tc>
                  <a:txBody>
                    <a:bodyPr/>
                    <a:lstStyle/>
                    <a:p>
                      <a:pPr algn="ctr" fontAlgn="ctr">
                        <a:lnSpc>
                          <a:spcPct val="115000"/>
                        </a:lnSpc>
                        <a:spcAft>
                          <a:spcPts val="0"/>
                        </a:spcAft>
                      </a:pPr>
                      <a:r>
                        <a:rPr lang="it-IT" sz="1100" b="1" kern="1200">
                          <a:solidFill>
                            <a:srgbClr val="000000"/>
                          </a:solidFill>
                          <a:latin typeface="Calibri"/>
                          <a:ea typeface="Times New Roman"/>
                          <a:cs typeface="Arial"/>
                        </a:rPr>
                        <a:t>B.8</a:t>
                      </a:r>
                      <a:endParaRPr lang="it-IT" sz="1200">
                        <a:latin typeface="Calibri"/>
                        <a:ea typeface="Calibri"/>
                        <a:cs typeface="Times New Roman"/>
                      </a:endParaRPr>
                    </a:p>
                  </a:txBody>
                  <a:tcPr marL="11825" marR="11825" marT="118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lnSpc>
                          <a:spcPct val="115000"/>
                        </a:lnSpc>
                        <a:spcAft>
                          <a:spcPts val="0"/>
                        </a:spcAft>
                      </a:pPr>
                      <a:r>
                        <a:rPr lang="it-IT" sz="1100" kern="1200">
                          <a:solidFill>
                            <a:srgbClr val="000000"/>
                          </a:solidFill>
                          <a:latin typeface="Calibri"/>
                          <a:ea typeface="Times New Roman"/>
                          <a:cs typeface="Arial"/>
                        </a:rPr>
                        <a:t>instalazione dispositivi illuminanti a L.E.D.</a:t>
                      </a:r>
                      <a:endParaRPr lang="it-IT" sz="1200">
                        <a:latin typeface="Calibri"/>
                        <a:ea typeface="Calibri"/>
                        <a:cs typeface="Times New Roman"/>
                      </a:endParaRPr>
                    </a:p>
                  </a:txBody>
                  <a:tcPr marL="11825" marR="11825" marT="11825" marB="0" anchor="ctr">
                    <a:lnL>
                      <a:noFill/>
                    </a:lnL>
                    <a:lnR>
                      <a:noFill/>
                    </a:lnR>
                    <a:lnT>
                      <a:noFill/>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lnSpc>
                          <a:spcPct val="115000"/>
                        </a:lnSpc>
                        <a:spcAft>
                          <a:spcPts val="0"/>
                        </a:spcAft>
                      </a:pPr>
                      <a:r>
                        <a:rPr lang="it-IT" sz="1100" b="1" kern="1200" dirty="0">
                          <a:solidFill>
                            <a:srgbClr val="000000"/>
                          </a:solidFill>
                          <a:latin typeface="Calibri"/>
                          <a:ea typeface="Times New Roman"/>
                          <a:cs typeface="Arial"/>
                        </a:rPr>
                        <a:t>34.822 </a:t>
                      </a:r>
                      <a:endParaRPr lang="it-IT" sz="1200" dirty="0">
                        <a:latin typeface="Calibri"/>
                        <a:ea typeface="Calibri"/>
                        <a:cs typeface="Times New Roman"/>
                      </a:endParaRPr>
                    </a:p>
                  </a:txBody>
                  <a:tcPr marL="11825" marR="11825" marT="118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8D8D8"/>
                    </a:solidFill>
                  </a:tcPr>
                </a:tc>
              </a:tr>
            </a:tbl>
          </a:graphicData>
        </a:graphic>
      </p:graphicFrame>
      <p:sp>
        <p:nvSpPr>
          <p:cNvPr id="7" name="Rettangolo 6"/>
          <p:cNvSpPr/>
          <p:nvPr/>
        </p:nvSpPr>
        <p:spPr>
          <a:xfrm>
            <a:off x="3856890" y="1740877"/>
            <a:ext cx="263769" cy="1060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Titolo 1"/>
          <p:cNvSpPr txBox="1">
            <a:spLocks/>
          </p:cNvSpPr>
          <p:nvPr/>
        </p:nvSpPr>
        <p:spPr>
          <a:xfrm rot="16200000">
            <a:off x="3505473" y="2141604"/>
            <a:ext cx="955428" cy="261490"/>
          </a:xfrm>
          <a:prstGeom prst="rect">
            <a:avLst/>
          </a:prstGeom>
        </p:spPr>
        <p:txBody>
          <a:bodyPr vert="horz" lIns="91440" tIns="45720" rIns="91440" bIns="45720" rtlCol="0" anchor="b" anchorCtr="0">
            <a:noAutofit/>
          </a:bodyPr>
          <a:lstStyle/>
          <a:p>
            <a:pPr lvl="0" algn="ctr">
              <a:spcBef>
                <a:spcPct val="0"/>
              </a:spcBef>
            </a:pPr>
            <a:r>
              <a:rPr lang="it-IT" sz="800" dirty="0" smtClean="0">
                <a:latin typeface="Arial"/>
                <a:ea typeface="+mj-ea"/>
                <a:cs typeface="Arial"/>
              </a:rPr>
              <a:t>Degenze</a:t>
            </a:r>
            <a:endParaRPr lang="it-IT" sz="800" dirty="0">
              <a:latin typeface="Arial"/>
              <a:ea typeface="+mj-ea"/>
              <a:cs typeface="Arial"/>
            </a:endParaRPr>
          </a:p>
        </p:txBody>
      </p:sp>
      <p:sp>
        <p:nvSpPr>
          <p:cNvPr id="9"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24</a:t>
            </a:fld>
            <a:endParaRPr lang="fr-FR" dirty="0"/>
          </a:p>
        </p:txBody>
      </p:sp>
    </p:spTree>
    <p:extLst>
      <p:ext uri="{BB962C8B-B14F-4D97-AF65-F5344CB8AC3E}">
        <p14:creationId xmlns:p14="http://schemas.microsoft.com/office/powerpoint/2010/main" val="13011832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txBox="1">
            <a:spLocks/>
          </p:cNvSpPr>
          <p:nvPr/>
        </p:nvSpPr>
        <p:spPr>
          <a:xfrm>
            <a:off x="248903" y="220488"/>
            <a:ext cx="8628643" cy="820912"/>
          </a:xfrm>
          <a:prstGeom prst="rect">
            <a:avLst/>
          </a:prstGeom>
        </p:spPr>
        <p:txBody>
          <a:bodyPr vert="horz" lIns="91440" tIns="45720" rIns="91440" bIns="45720" rtlCol="0" anchor="b" anchorCtr="0">
            <a:normAutofit/>
          </a:bodyPr>
          <a:lstStyle/>
          <a:p>
            <a:pPr lvl="0" algn="ctr">
              <a:spcBef>
                <a:spcPct val="0"/>
              </a:spcBef>
            </a:pPr>
            <a:r>
              <a:rPr lang="it-IT" sz="2500" dirty="0" smtClean="0">
                <a:solidFill>
                  <a:srgbClr val="1C839B"/>
                </a:solidFill>
                <a:latin typeface="Arial"/>
                <a:ea typeface="+mj-ea"/>
                <a:cs typeface="Arial"/>
              </a:rPr>
              <a:t>Analisi energetica di base</a:t>
            </a:r>
            <a:endParaRPr lang="it-IT" sz="2500" dirty="0">
              <a:solidFill>
                <a:srgbClr val="1C839B"/>
              </a:solidFill>
              <a:latin typeface="Arial"/>
              <a:ea typeface="+mj-ea"/>
              <a:cs typeface="Arial"/>
            </a:endParaRPr>
          </a:p>
        </p:txBody>
      </p:sp>
      <p:graphicFrame>
        <p:nvGraphicFramePr>
          <p:cNvPr id="3" name="Segnaposto contenuto 4"/>
          <p:cNvGraphicFramePr>
            <a:graphicFrameLocks noGrp="1"/>
          </p:cNvGraphicFramePr>
          <p:nvPr>
            <p:ph idx="4294967295"/>
          </p:nvPr>
        </p:nvGraphicFramePr>
        <p:xfrm>
          <a:off x="0" y="1700213"/>
          <a:ext cx="4392613" cy="39465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afico 3"/>
          <p:cNvGraphicFramePr/>
          <p:nvPr/>
        </p:nvGraphicFramePr>
        <p:xfrm>
          <a:off x="4283968" y="3068836"/>
          <a:ext cx="4680520"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e 4"/>
          <p:cNvSpPr/>
          <p:nvPr/>
        </p:nvSpPr>
        <p:spPr bwMode="auto">
          <a:xfrm>
            <a:off x="5724128" y="6021164"/>
            <a:ext cx="648072" cy="288032"/>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charset="0"/>
            </a:endParaRPr>
          </a:p>
        </p:txBody>
      </p:sp>
      <p:sp>
        <p:nvSpPr>
          <p:cNvPr id="6" name="Ovale 5"/>
          <p:cNvSpPr/>
          <p:nvPr/>
        </p:nvSpPr>
        <p:spPr bwMode="auto">
          <a:xfrm>
            <a:off x="1115616" y="4436988"/>
            <a:ext cx="648072" cy="432048"/>
          </a:xfrm>
          <a:prstGeom prst="ellipse">
            <a:avLst/>
          </a:prstGeom>
          <a:noFill/>
          <a:ln w="222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charset="0"/>
            </a:endParaRPr>
          </a:p>
        </p:txBody>
      </p:sp>
      <p:sp>
        <p:nvSpPr>
          <p:cNvPr id="7" name="Ovale 6"/>
          <p:cNvSpPr/>
          <p:nvPr/>
        </p:nvSpPr>
        <p:spPr bwMode="auto">
          <a:xfrm>
            <a:off x="6228184" y="4869036"/>
            <a:ext cx="720080" cy="432048"/>
          </a:xfrm>
          <a:prstGeom prst="ellipse">
            <a:avLst/>
          </a:prstGeom>
          <a:noFill/>
          <a:ln w="222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charset="0"/>
            </a:endParaRPr>
          </a:p>
        </p:txBody>
      </p:sp>
      <p:sp>
        <p:nvSpPr>
          <p:cNvPr id="8" name="CasellaDiTesto 7"/>
          <p:cNvSpPr txBox="1"/>
          <p:nvPr/>
        </p:nvSpPr>
        <p:spPr>
          <a:xfrm>
            <a:off x="171450" y="1350169"/>
            <a:ext cx="7488832" cy="307777"/>
          </a:xfrm>
          <a:prstGeom prst="rect">
            <a:avLst/>
          </a:prstGeom>
          <a:noFill/>
        </p:spPr>
        <p:txBody>
          <a:bodyPr wrap="square" rtlCol="0">
            <a:spAutoFit/>
          </a:bodyPr>
          <a:lstStyle/>
          <a:p>
            <a:r>
              <a:rPr lang="it-IT" sz="1400" b="1" dirty="0" smtClean="0">
                <a:solidFill>
                  <a:schemeClr val="tx1">
                    <a:lumMod val="65000"/>
                    <a:lumOff val="35000"/>
                  </a:schemeClr>
                </a:solidFill>
                <a:latin typeface="Arial"/>
                <a:cs typeface="Arial"/>
              </a:rPr>
              <a:t>...consumi prima e dopo interventi per ciascuna macrofamiglia considerata</a:t>
            </a:r>
          </a:p>
        </p:txBody>
      </p:sp>
      <p:sp>
        <p:nvSpPr>
          <p:cNvPr id="9" name="Rettangolo 8"/>
          <p:cNvSpPr/>
          <p:nvPr/>
        </p:nvSpPr>
        <p:spPr>
          <a:xfrm>
            <a:off x="5591175" y="2708796"/>
            <a:ext cx="3495675" cy="461665"/>
          </a:xfrm>
          <a:prstGeom prst="rect">
            <a:avLst/>
          </a:prstGeom>
        </p:spPr>
        <p:txBody>
          <a:bodyPr wrap="square">
            <a:spAutoFit/>
          </a:bodyPr>
          <a:lstStyle/>
          <a:p>
            <a:r>
              <a:rPr lang="it-IT" sz="1200" b="1" dirty="0" smtClean="0">
                <a:solidFill>
                  <a:schemeClr val="tx1">
                    <a:lumMod val="65000"/>
                    <a:lumOff val="35000"/>
                  </a:schemeClr>
                </a:solidFill>
                <a:latin typeface="Arial"/>
                <a:cs typeface="Arial"/>
              </a:rPr>
              <a:t>Consumi prima e dopo interventi per ciascuna zona dell'edificio analizzata</a:t>
            </a:r>
            <a:endParaRPr lang="it-IT" sz="1200" b="1" dirty="0">
              <a:solidFill>
                <a:schemeClr val="tx1">
                  <a:lumMod val="65000"/>
                  <a:lumOff val="35000"/>
                </a:schemeClr>
              </a:solidFill>
              <a:latin typeface="Arial"/>
              <a:cs typeface="Arial"/>
            </a:endParaRPr>
          </a:p>
        </p:txBody>
      </p:sp>
      <p:sp>
        <p:nvSpPr>
          <p:cNvPr id="11" name="Freccia circolare a destra 10"/>
          <p:cNvSpPr/>
          <p:nvPr/>
        </p:nvSpPr>
        <p:spPr bwMode="auto">
          <a:xfrm rot="20990269">
            <a:off x="142398" y="4703655"/>
            <a:ext cx="723318" cy="1678475"/>
          </a:xfrm>
          <a:prstGeom prst="curvedRightArrow">
            <a:avLst/>
          </a:prstGeom>
          <a:solidFill>
            <a:schemeClr val="tx2">
              <a:lumMod val="20000"/>
              <a:lumOff val="80000"/>
            </a:schemeClr>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charset="0"/>
            </a:endParaRPr>
          </a:p>
        </p:txBody>
      </p:sp>
      <p:sp>
        <p:nvSpPr>
          <p:cNvPr id="12" name="Rettangolo arrotondato 11"/>
          <p:cNvSpPr/>
          <p:nvPr/>
        </p:nvSpPr>
        <p:spPr bwMode="auto">
          <a:xfrm>
            <a:off x="971600" y="5805140"/>
            <a:ext cx="3312368" cy="864096"/>
          </a:xfrm>
          <a:prstGeom prst="roundRect">
            <a:avLst/>
          </a:prstGeom>
          <a:solidFill>
            <a:schemeClr val="accent6">
              <a:lumMod val="20000"/>
              <a:lumOff val="80000"/>
            </a:schemeClr>
          </a:solidFill>
          <a:ln w="3175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charset="0"/>
            </a:endParaRPr>
          </a:p>
        </p:txBody>
      </p:sp>
      <p:sp>
        <p:nvSpPr>
          <p:cNvPr id="13" name="CasellaDiTesto 12"/>
          <p:cNvSpPr txBox="1"/>
          <p:nvPr/>
        </p:nvSpPr>
        <p:spPr>
          <a:xfrm>
            <a:off x="967408" y="5953348"/>
            <a:ext cx="3312368" cy="584775"/>
          </a:xfrm>
          <a:prstGeom prst="rect">
            <a:avLst/>
          </a:prstGeom>
          <a:noFill/>
        </p:spPr>
        <p:txBody>
          <a:bodyPr wrap="square" rtlCol="0">
            <a:spAutoFit/>
          </a:bodyPr>
          <a:lstStyle/>
          <a:p>
            <a:pPr algn="ctr"/>
            <a:r>
              <a:rPr lang="it-IT" sz="1600" b="1" dirty="0" smtClean="0">
                <a:solidFill>
                  <a:schemeClr val="tx1">
                    <a:lumMod val="65000"/>
                    <a:lumOff val="35000"/>
                  </a:schemeClr>
                </a:solidFill>
                <a:latin typeface="Arial"/>
                <a:cs typeface="Arial"/>
              </a:rPr>
              <a:t>Risparmio pari a circa 157.891 kWhel/anno (-14,5%)</a:t>
            </a:r>
            <a:endParaRPr lang="it-IT" sz="1600" b="1" dirty="0">
              <a:solidFill>
                <a:schemeClr val="tx1">
                  <a:lumMod val="65000"/>
                  <a:lumOff val="35000"/>
                </a:schemeClr>
              </a:solidFill>
              <a:latin typeface="Arial"/>
              <a:cs typeface="Arial"/>
            </a:endParaRPr>
          </a:p>
        </p:txBody>
      </p:sp>
      <p:sp>
        <p:nvSpPr>
          <p:cNvPr id="17" name="CasellaDiTesto 16"/>
          <p:cNvSpPr txBox="1"/>
          <p:nvPr/>
        </p:nvSpPr>
        <p:spPr>
          <a:xfrm>
            <a:off x="5111579" y="3368675"/>
            <a:ext cx="663349" cy="230832"/>
          </a:xfrm>
          <a:prstGeom prst="rect">
            <a:avLst/>
          </a:prstGeom>
          <a:noFill/>
        </p:spPr>
        <p:txBody>
          <a:bodyPr wrap="square" rtlCol="0">
            <a:spAutoFit/>
          </a:bodyPr>
          <a:lstStyle/>
          <a:p>
            <a:r>
              <a:rPr lang="it-IT" sz="900" b="1" dirty="0" smtClean="0"/>
              <a:t>Degenze</a:t>
            </a:r>
            <a:endParaRPr lang="it-IT" sz="900" b="1" dirty="0"/>
          </a:p>
        </p:txBody>
      </p:sp>
      <p:sp>
        <p:nvSpPr>
          <p:cNvPr id="14"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25</a:t>
            </a:fld>
            <a:endParaRPr lang="fr-FR" dirty="0"/>
          </a:p>
        </p:txBody>
      </p:sp>
    </p:spTree>
    <p:extLst>
      <p:ext uri="{BB962C8B-B14F-4D97-AF65-F5344CB8AC3E}">
        <p14:creationId xmlns:p14="http://schemas.microsoft.com/office/powerpoint/2010/main" val="13011832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635000" y="511527"/>
            <a:ext cx="8023225" cy="615553"/>
          </a:xfrm>
          <a:prstGeom prst="rect">
            <a:avLst/>
          </a:prstGeom>
          <a:noFill/>
          <a:ln w="9525">
            <a:noFill/>
            <a:miter lim="800000"/>
            <a:headEnd/>
            <a:tailEnd/>
          </a:ln>
        </p:spPr>
        <p:txBody>
          <a:bodyPr lIns="0" tIns="0" rIns="0" bIns="0">
            <a:spAutoFit/>
          </a:bodyPr>
          <a:lstStyle/>
          <a:p>
            <a:pPr>
              <a:lnSpc>
                <a:spcPct val="80000"/>
              </a:lnSpc>
              <a:spcBef>
                <a:spcPct val="35000"/>
              </a:spcBef>
            </a:pPr>
            <a:r>
              <a:rPr lang="it-IT" sz="2500" dirty="0">
                <a:solidFill>
                  <a:srgbClr val="1C839B"/>
                </a:solidFill>
                <a:latin typeface="Arial" pitchFamily="34" charset="0"/>
                <a:cs typeface="Arial" pitchFamily="34" charset="0"/>
              </a:rPr>
              <a:t>Case </a:t>
            </a:r>
            <a:r>
              <a:rPr lang="it-IT" sz="2500" dirty="0" err="1">
                <a:solidFill>
                  <a:srgbClr val="1C839B"/>
                </a:solidFill>
                <a:latin typeface="Arial" pitchFamily="34" charset="0"/>
                <a:cs typeface="Arial" pitchFamily="34" charset="0"/>
              </a:rPr>
              <a:t>history</a:t>
            </a:r>
            <a:r>
              <a:rPr lang="it-IT" sz="2500" dirty="0">
                <a:solidFill>
                  <a:srgbClr val="1C839B"/>
                </a:solidFill>
                <a:latin typeface="Arial" pitchFamily="34" charset="0"/>
                <a:cs typeface="Arial" pitchFamily="34" charset="0"/>
              </a:rPr>
              <a:t/>
            </a:r>
            <a:br>
              <a:rPr lang="it-IT" sz="2500" dirty="0">
                <a:solidFill>
                  <a:srgbClr val="1C839B"/>
                </a:solidFill>
                <a:latin typeface="Arial" pitchFamily="34" charset="0"/>
                <a:cs typeface="Arial" pitchFamily="34" charset="0"/>
              </a:rPr>
            </a:br>
            <a:r>
              <a:rPr lang="it-IT" sz="2500" dirty="0" smtClean="0">
                <a:solidFill>
                  <a:srgbClr val="1C839B"/>
                </a:solidFill>
                <a:latin typeface="Arial" pitchFamily="34" charset="0"/>
                <a:cs typeface="Arial" pitchFamily="34" charset="0"/>
              </a:rPr>
              <a:t>Comune </a:t>
            </a:r>
            <a:r>
              <a:rPr lang="it-IT" sz="2500" dirty="0">
                <a:solidFill>
                  <a:srgbClr val="1C839B"/>
                </a:solidFill>
                <a:latin typeface="Arial" pitchFamily="34" charset="0"/>
                <a:cs typeface="Arial" pitchFamily="34" charset="0"/>
              </a:rPr>
              <a:t>di Gragnano T.se (PC) </a:t>
            </a:r>
          </a:p>
        </p:txBody>
      </p:sp>
      <p:sp>
        <p:nvSpPr>
          <p:cNvPr id="19459" name="Freeform 5"/>
          <p:cNvSpPr>
            <a:spLocks/>
          </p:cNvSpPr>
          <p:nvPr/>
        </p:nvSpPr>
        <p:spPr bwMode="auto">
          <a:xfrm rot="5400000">
            <a:off x="8103394" y="2448719"/>
            <a:ext cx="528637" cy="904875"/>
          </a:xfrm>
          <a:custGeom>
            <a:avLst/>
            <a:gdLst>
              <a:gd name="T0" fmla="*/ 2147483647 w 74"/>
              <a:gd name="T1" fmla="*/ 2147483647 h 116"/>
              <a:gd name="T2" fmla="*/ 2147483647 w 74"/>
              <a:gd name="T3" fmla="*/ 2147483647 h 116"/>
              <a:gd name="T4" fmla="*/ 0 w 74"/>
              <a:gd name="T5" fmla="*/ 2147483647 h 116"/>
              <a:gd name="T6" fmla="*/ 2147483647 w 74"/>
              <a:gd name="T7" fmla="*/ 0 h 116"/>
              <a:gd name="T8" fmla="*/ 2147483647 w 74"/>
              <a:gd name="T9" fmla="*/ 2147483647 h 116"/>
              <a:gd name="T10" fmla="*/ 0 60000 65536"/>
              <a:gd name="T11" fmla="*/ 0 60000 65536"/>
              <a:gd name="T12" fmla="*/ 0 60000 65536"/>
              <a:gd name="T13" fmla="*/ 0 60000 65536"/>
              <a:gd name="T14" fmla="*/ 0 60000 65536"/>
              <a:gd name="T15" fmla="*/ 0 w 74"/>
              <a:gd name="T16" fmla="*/ 0 h 116"/>
              <a:gd name="T17" fmla="*/ 74 w 74"/>
              <a:gd name="T18" fmla="*/ 116 h 116"/>
            </a:gdLst>
            <a:ahLst/>
            <a:cxnLst>
              <a:cxn ang="T10">
                <a:pos x="T0" y="T1"/>
              </a:cxn>
              <a:cxn ang="T11">
                <a:pos x="T2" y="T3"/>
              </a:cxn>
              <a:cxn ang="T12">
                <a:pos x="T4" y="T5"/>
              </a:cxn>
              <a:cxn ang="T13">
                <a:pos x="T6" y="T7"/>
              </a:cxn>
              <a:cxn ang="T14">
                <a:pos x="T8" y="T9"/>
              </a:cxn>
            </a:cxnLst>
            <a:rect l="T15" t="T16" r="T17" b="T18"/>
            <a:pathLst>
              <a:path w="74" h="116">
                <a:moveTo>
                  <a:pt x="74" y="74"/>
                </a:moveTo>
                <a:cubicBezTo>
                  <a:pt x="74" y="94"/>
                  <a:pt x="60" y="116"/>
                  <a:pt x="37" y="116"/>
                </a:cubicBezTo>
                <a:cubicBezTo>
                  <a:pt x="15" y="116"/>
                  <a:pt x="0" y="95"/>
                  <a:pt x="0" y="74"/>
                </a:cubicBezTo>
                <a:cubicBezTo>
                  <a:pt x="0" y="50"/>
                  <a:pt x="19" y="20"/>
                  <a:pt x="37" y="0"/>
                </a:cubicBezTo>
                <a:cubicBezTo>
                  <a:pt x="55" y="20"/>
                  <a:pt x="74" y="50"/>
                  <a:pt x="74" y="74"/>
                </a:cubicBezTo>
              </a:path>
            </a:pathLst>
          </a:custGeom>
          <a:solidFill>
            <a:srgbClr val="F1AB1F"/>
          </a:solidFill>
          <a:ln w="9525">
            <a:noFill/>
            <a:round/>
            <a:headEnd/>
            <a:tailEnd/>
          </a:ln>
        </p:spPr>
        <p:txBody>
          <a:bodyPr/>
          <a:lstStyle/>
          <a:p>
            <a:endParaRPr lang="it-IT">
              <a:latin typeface="Calibri" pitchFamily="34" charset="0"/>
            </a:endParaRPr>
          </a:p>
        </p:txBody>
      </p:sp>
      <p:sp>
        <p:nvSpPr>
          <p:cNvPr id="19460" name="CasellaDiTesto 11"/>
          <p:cNvSpPr txBox="1">
            <a:spLocks noChangeArrowheads="1"/>
          </p:cNvSpPr>
          <p:nvPr/>
        </p:nvSpPr>
        <p:spPr bwMode="auto">
          <a:xfrm>
            <a:off x="7962900" y="2820988"/>
            <a:ext cx="1000125" cy="176212"/>
          </a:xfrm>
          <a:prstGeom prst="rect">
            <a:avLst/>
          </a:prstGeom>
          <a:noFill/>
          <a:ln w="9525">
            <a:noFill/>
            <a:miter lim="800000"/>
            <a:headEnd/>
            <a:tailEnd/>
          </a:ln>
        </p:spPr>
        <p:txBody>
          <a:bodyPr lIns="0" tIns="0" bIns="0">
            <a:spAutoFit/>
          </a:bodyPr>
          <a:lstStyle/>
          <a:p>
            <a:pPr>
              <a:lnSpc>
                <a:spcPct val="80000"/>
              </a:lnSpc>
            </a:pPr>
            <a:r>
              <a:rPr lang="it-IT" sz="1400" b="1">
                <a:solidFill>
                  <a:schemeClr val="bg1"/>
                </a:solidFill>
                <a:latin typeface="Calibri" pitchFamily="34" charset="0"/>
              </a:rPr>
              <a:t>I progetti</a:t>
            </a:r>
          </a:p>
        </p:txBody>
      </p:sp>
      <p:sp>
        <p:nvSpPr>
          <p:cNvPr id="10" name="Rettangolo 9"/>
          <p:cNvSpPr/>
          <p:nvPr/>
        </p:nvSpPr>
        <p:spPr>
          <a:xfrm>
            <a:off x="107950" y="6165850"/>
            <a:ext cx="1295400" cy="576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9462" name="Rectangle 3"/>
          <p:cNvSpPr txBox="1">
            <a:spLocks noChangeArrowheads="1"/>
          </p:cNvSpPr>
          <p:nvPr/>
        </p:nvSpPr>
        <p:spPr bwMode="auto">
          <a:xfrm>
            <a:off x="323850" y="1372082"/>
            <a:ext cx="4322763" cy="5216813"/>
          </a:xfrm>
          <a:prstGeom prst="rect">
            <a:avLst/>
          </a:prstGeom>
          <a:noFill/>
          <a:ln w="9525" algn="ctr">
            <a:noFill/>
            <a:miter lim="800000"/>
            <a:headEnd/>
            <a:tailEnd/>
          </a:ln>
        </p:spPr>
        <p:txBody>
          <a:bodyPr lIns="0" tIns="0" rIns="0" bIns="0">
            <a:spAutoFit/>
          </a:bodyPr>
          <a:lstStyle/>
          <a:p>
            <a:pPr algn="just"/>
            <a:r>
              <a:rPr lang="it-IT" sz="1400" i="1" dirty="0">
                <a:latin typeface="Calibri" pitchFamily="34" charset="0"/>
              </a:rPr>
              <a:t>Soggetto realizzatore: </a:t>
            </a:r>
            <a:r>
              <a:rPr lang="it-IT" sz="1400" dirty="0">
                <a:latin typeface="Calibri" pitchFamily="34" charset="0"/>
              </a:rPr>
              <a:t>SIRAM S.p.A.</a:t>
            </a:r>
          </a:p>
          <a:p>
            <a:pPr algn="just"/>
            <a:endParaRPr lang="it-IT" sz="500" i="1" dirty="0">
              <a:latin typeface="Calibri" pitchFamily="34" charset="0"/>
            </a:endParaRPr>
          </a:p>
          <a:p>
            <a:pPr algn="just"/>
            <a:r>
              <a:rPr lang="it-IT" sz="1400" i="1" dirty="0">
                <a:latin typeface="Calibri" pitchFamily="34" charset="0"/>
              </a:rPr>
              <a:t>Realizzazione: </a:t>
            </a:r>
            <a:r>
              <a:rPr lang="it-IT" sz="1400" dirty="0">
                <a:latin typeface="Calibri" pitchFamily="34" charset="0"/>
              </a:rPr>
              <a:t>Maggio - Settembre 2014</a:t>
            </a:r>
          </a:p>
          <a:p>
            <a:pPr algn="just"/>
            <a:endParaRPr lang="it-IT" sz="500" dirty="0">
              <a:latin typeface="Calibri" pitchFamily="34" charset="0"/>
            </a:endParaRPr>
          </a:p>
          <a:p>
            <a:pPr algn="just"/>
            <a:r>
              <a:rPr lang="it-IT" sz="1400" i="1" dirty="0">
                <a:latin typeface="Calibri" pitchFamily="34" charset="0"/>
              </a:rPr>
              <a:t>Messa in Funzione: </a:t>
            </a:r>
            <a:r>
              <a:rPr lang="it-IT" sz="1400" dirty="0">
                <a:latin typeface="Calibri" pitchFamily="34" charset="0"/>
              </a:rPr>
              <a:t>Ottobre 2014</a:t>
            </a:r>
          </a:p>
          <a:p>
            <a:pPr algn="just"/>
            <a:r>
              <a:rPr lang="it-IT" sz="800" dirty="0">
                <a:latin typeface="Calibri" pitchFamily="34" charset="0"/>
              </a:rPr>
              <a:t> </a:t>
            </a:r>
            <a:endParaRPr lang="it-IT" sz="500" dirty="0">
              <a:latin typeface="Calibri" pitchFamily="34" charset="0"/>
            </a:endParaRPr>
          </a:p>
          <a:p>
            <a:pPr algn="just"/>
            <a:r>
              <a:rPr lang="it-IT" sz="1400" i="1" dirty="0">
                <a:latin typeface="Calibri" pitchFamily="34" charset="0"/>
              </a:rPr>
              <a:t>Importo investimento:</a:t>
            </a:r>
            <a:r>
              <a:rPr lang="it-IT" sz="1400" dirty="0">
                <a:latin typeface="Calibri" pitchFamily="34" charset="0"/>
              </a:rPr>
              <a:t> 640 </a:t>
            </a:r>
            <a:r>
              <a:rPr lang="it-IT" sz="1400" dirty="0" err="1">
                <a:latin typeface="Calibri" pitchFamily="34" charset="0"/>
              </a:rPr>
              <a:t>k€</a:t>
            </a:r>
            <a:endParaRPr lang="it-IT" sz="1400" dirty="0">
              <a:latin typeface="Calibri" pitchFamily="34" charset="0"/>
            </a:endParaRPr>
          </a:p>
          <a:p>
            <a:pPr algn="just"/>
            <a:endParaRPr lang="it-IT" sz="500" dirty="0">
              <a:latin typeface="Calibri" pitchFamily="34" charset="0"/>
            </a:endParaRPr>
          </a:p>
          <a:p>
            <a:pPr algn="just"/>
            <a:r>
              <a:rPr lang="it-IT" sz="1400" i="1" dirty="0">
                <a:latin typeface="Calibri" pitchFamily="34" charset="0"/>
              </a:rPr>
              <a:t>Luogo di installazione: </a:t>
            </a:r>
            <a:r>
              <a:rPr lang="it-IT" sz="1400" dirty="0">
                <a:latin typeface="Calibri" pitchFamily="34" charset="0"/>
              </a:rPr>
              <a:t>scuole comunali (polo scolastico, ecc)</a:t>
            </a:r>
          </a:p>
          <a:p>
            <a:pPr algn="just"/>
            <a:endParaRPr lang="it-IT" sz="500" i="1" dirty="0">
              <a:latin typeface="Calibri" pitchFamily="34" charset="0"/>
            </a:endParaRPr>
          </a:p>
          <a:p>
            <a:pPr algn="just"/>
            <a:r>
              <a:rPr lang="it-IT" sz="1400" i="1" dirty="0">
                <a:latin typeface="Calibri" pitchFamily="34" charset="0"/>
              </a:rPr>
              <a:t>Combustibile:</a:t>
            </a:r>
            <a:r>
              <a:rPr lang="it-IT" sz="1400" dirty="0">
                <a:latin typeface="Calibri" pitchFamily="34" charset="0"/>
              </a:rPr>
              <a:t> </a:t>
            </a:r>
            <a:r>
              <a:rPr lang="it-IT" sz="1400" dirty="0" err="1">
                <a:latin typeface="Calibri" pitchFamily="34" charset="0"/>
              </a:rPr>
              <a:t>cippato</a:t>
            </a:r>
            <a:r>
              <a:rPr lang="it-IT" sz="1400" dirty="0">
                <a:latin typeface="Calibri" pitchFamily="34" charset="0"/>
              </a:rPr>
              <a:t> </a:t>
            </a:r>
          </a:p>
          <a:p>
            <a:pPr algn="just"/>
            <a:endParaRPr lang="it-IT" sz="500" dirty="0">
              <a:latin typeface="Calibri" pitchFamily="34" charset="0"/>
            </a:endParaRPr>
          </a:p>
          <a:p>
            <a:pPr algn="just"/>
            <a:r>
              <a:rPr lang="it-IT" sz="1400" i="1" dirty="0">
                <a:latin typeface="Calibri" pitchFamily="34" charset="0"/>
              </a:rPr>
              <a:t>Tipologia di energia prodotta:</a:t>
            </a:r>
            <a:r>
              <a:rPr lang="it-IT" sz="1400" dirty="0">
                <a:latin typeface="Calibri" pitchFamily="34" charset="0"/>
              </a:rPr>
              <a:t> termica   </a:t>
            </a:r>
          </a:p>
          <a:p>
            <a:pPr algn="just"/>
            <a:endParaRPr lang="it-IT" sz="500" dirty="0">
              <a:latin typeface="Calibri" pitchFamily="34" charset="0"/>
            </a:endParaRPr>
          </a:p>
          <a:p>
            <a:pPr algn="just"/>
            <a:r>
              <a:rPr lang="it-IT" sz="1400" i="1" dirty="0">
                <a:latin typeface="Calibri" pitchFamily="34" charset="0"/>
              </a:rPr>
              <a:t>Potenza generatore:    530 kW</a:t>
            </a:r>
          </a:p>
          <a:p>
            <a:pPr algn="just"/>
            <a:endParaRPr lang="it-IT" sz="500" dirty="0">
              <a:latin typeface="Calibri" pitchFamily="34" charset="0"/>
            </a:endParaRPr>
          </a:p>
          <a:p>
            <a:pPr algn="just"/>
            <a:r>
              <a:rPr lang="it-IT" sz="1400" i="1" dirty="0">
                <a:latin typeface="Calibri" pitchFamily="34" charset="0"/>
              </a:rPr>
              <a:t>Volume di stoccaggio:</a:t>
            </a:r>
            <a:r>
              <a:rPr lang="it-IT" sz="1400" dirty="0">
                <a:latin typeface="Calibri" pitchFamily="34" charset="0"/>
              </a:rPr>
              <a:t> 100 </a:t>
            </a:r>
            <a:r>
              <a:rPr lang="it-IT" sz="1400" dirty="0" smtClean="0">
                <a:latin typeface="Calibri" pitchFamily="34" charset="0"/>
              </a:rPr>
              <a:t>m3      </a:t>
            </a:r>
            <a:endParaRPr lang="it-IT" sz="1400" dirty="0">
              <a:latin typeface="Calibri" pitchFamily="34" charset="0"/>
            </a:endParaRPr>
          </a:p>
          <a:p>
            <a:pPr algn="just"/>
            <a:endParaRPr lang="it-IT" sz="500" dirty="0">
              <a:latin typeface="Calibri" pitchFamily="34" charset="0"/>
            </a:endParaRPr>
          </a:p>
          <a:p>
            <a:pPr algn="just"/>
            <a:endParaRPr lang="it-IT" sz="100" dirty="0">
              <a:latin typeface="Calibri" pitchFamily="34" charset="0"/>
            </a:endParaRPr>
          </a:p>
          <a:p>
            <a:pPr algn="just"/>
            <a:r>
              <a:rPr lang="it-IT" sz="1400" i="1" dirty="0" smtClean="0">
                <a:latin typeface="Calibri" pitchFamily="34" charset="0"/>
              </a:rPr>
              <a:t>Descrizione</a:t>
            </a:r>
            <a:r>
              <a:rPr lang="it-IT" sz="1400" i="1" dirty="0">
                <a:latin typeface="Calibri" pitchFamily="34" charset="0"/>
              </a:rPr>
              <a:t>:</a:t>
            </a:r>
          </a:p>
          <a:p>
            <a:pPr algn="just"/>
            <a:endParaRPr lang="it-IT" sz="500" i="1" dirty="0">
              <a:latin typeface="Calibri" pitchFamily="34" charset="0"/>
            </a:endParaRPr>
          </a:p>
          <a:p>
            <a:pPr algn="just"/>
            <a:r>
              <a:rPr lang="it-IT" sz="1400" dirty="0">
                <a:latin typeface="Calibri" pitchFamily="34" charset="0"/>
              </a:rPr>
              <a:t>E’ stata installata una Caldaia </a:t>
            </a:r>
            <a:r>
              <a:rPr lang="it-IT" sz="1400" dirty="0" smtClean="0">
                <a:latin typeface="Calibri" pitchFamily="34" charset="0"/>
              </a:rPr>
              <a:t>a </a:t>
            </a:r>
            <a:r>
              <a:rPr lang="it-IT" sz="1400" dirty="0" err="1">
                <a:latin typeface="Calibri" pitchFamily="34" charset="0"/>
              </a:rPr>
              <a:t>cippato</a:t>
            </a:r>
            <a:r>
              <a:rPr lang="it-IT" sz="1400" dirty="0">
                <a:latin typeface="Calibri" pitchFamily="34" charset="0"/>
              </a:rPr>
              <a:t> da 530 kW a servizio degli stabili comunali. La caldaia è stata installata all’interno di un apposito locale di nuova costruzione. E’ stato realizzato un nuovo deposito in cemento completamente fuori terra per lo stoccaggio del </a:t>
            </a:r>
            <a:r>
              <a:rPr lang="it-IT" sz="1400" dirty="0" err="1">
                <a:latin typeface="Calibri" pitchFamily="34" charset="0"/>
              </a:rPr>
              <a:t>cippato</a:t>
            </a:r>
            <a:r>
              <a:rPr lang="it-IT" sz="1400" dirty="0">
                <a:latin typeface="Calibri" pitchFamily="34" charset="0"/>
              </a:rPr>
              <a:t>. L’estrazione avviene tramite un sistema di tipo rotativo con braccia articolate ed una coclea per il trasporto del </a:t>
            </a:r>
            <a:r>
              <a:rPr lang="it-IT" sz="1400" dirty="0" err="1">
                <a:latin typeface="Calibri" pitchFamily="34" charset="0"/>
              </a:rPr>
              <a:t>cippato</a:t>
            </a:r>
            <a:r>
              <a:rPr lang="it-IT" sz="1400" dirty="0">
                <a:latin typeface="Calibri" pitchFamily="34" charset="0"/>
              </a:rPr>
              <a:t>. E’ abbinata ad una rete di teleriscaldamento di circa 500 metri a servizio di quattro stabili comunali.</a:t>
            </a:r>
          </a:p>
        </p:txBody>
      </p:sp>
      <p:pic>
        <p:nvPicPr>
          <p:cNvPr id="19464" name="Immagine 8" descr="IMG_3394.JPG"/>
          <p:cNvPicPr preferRelativeResize="0">
            <a:picLocks/>
          </p:cNvPicPr>
          <p:nvPr/>
        </p:nvPicPr>
        <p:blipFill>
          <a:blip r:embed="rId3" cstate="print"/>
          <a:srcRect/>
          <a:stretch>
            <a:fillRect/>
          </a:stretch>
        </p:blipFill>
        <p:spPr bwMode="auto">
          <a:xfrm>
            <a:off x="5726145" y="1612689"/>
            <a:ext cx="1925460" cy="2196001"/>
          </a:xfrm>
          <a:prstGeom prst="rect">
            <a:avLst/>
          </a:prstGeom>
          <a:noFill/>
          <a:ln w="9525">
            <a:noFill/>
            <a:miter lim="800000"/>
            <a:headEnd/>
            <a:tailEnd/>
          </a:ln>
          <a:scene3d>
            <a:camera prst="orthographicFront"/>
            <a:lightRig rig="threePt" dir="t"/>
          </a:scene3d>
          <a:sp3d>
            <a:bevelT/>
          </a:sp3d>
        </p:spPr>
      </p:pic>
      <p:pic>
        <p:nvPicPr>
          <p:cNvPr id="19465" name="Picture 8" descr="IMG_3123"/>
          <p:cNvPicPr preferRelativeResize="0">
            <a:picLocks noChangeArrowheads="1"/>
          </p:cNvPicPr>
          <p:nvPr/>
        </p:nvPicPr>
        <p:blipFill>
          <a:blip r:embed="rId4" cstate="print"/>
          <a:srcRect/>
          <a:stretch>
            <a:fillRect/>
          </a:stretch>
        </p:blipFill>
        <p:spPr bwMode="auto">
          <a:xfrm>
            <a:off x="5167313" y="4112722"/>
            <a:ext cx="2988000" cy="2196000"/>
          </a:xfrm>
          <a:prstGeom prst="rect">
            <a:avLst/>
          </a:prstGeom>
          <a:noFill/>
          <a:ln w="9525">
            <a:noFill/>
            <a:miter lim="800000"/>
            <a:headEnd/>
            <a:tailEnd/>
          </a:ln>
          <a:scene3d>
            <a:camera prst="orthographicFront"/>
            <a:lightRig rig="threePt" dir="t"/>
          </a:scene3d>
          <a:sp3d>
            <a:bevelT/>
          </a:sp3d>
        </p:spPr>
      </p:pic>
      <p:sp>
        <p:nvSpPr>
          <p:cNvPr id="9"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26</a:t>
            </a:fld>
            <a:endParaRPr lang="fr-FR" dirty="0"/>
          </a:p>
        </p:txBody>
      </p:sp>
    </p:spTree>
    <p:extLst>
      <p:ext uri="{BB962C8B-B14F-4D97-AF65-F5344CB8AC3E}">
        <p14:creationId xmlns:p14="http://schemas.microsoft.com/office/powerpoint/2010/main" val="2231024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cs typeface="Arial" charset="0"/>
              </a:defRPr>
            </a:lvl1pPr>
            <a:lvl2pPr marL="742950" indent="-285750" eaLnBrk="0" hangingPunct="0">
              <a:defRPr sz="2000">
                <a:solidFill>
                  <a:schemeClr val="tx1"/>
                </a:solidFill>
                <a:latin typeface="Calibri" pitchFamily="34" charset="0"/>
                <a:cs typeface="Arial" charset="0"/>
              </a:defRPr>
            </a:lvl2pPr>
            <a:lvl3pPr marL="1143000" indent="-228600" eaLnBrk="0" hangingPunct="0">
              <a:defRPr sz="2000">
                <a:solidFill>
                  <a:schemeClr val="tx1"/>
                </a:solidFill>
                <a:latin typeface="Calibri" pitchFamily="34" charset="0"/>
                <a:cs typeface="Arial" charset="0"/>
              </a:defRPr>
            </a:lvl3pPr>
            <a:lvl4pPr marL="1600200" indent="-228600" eaLnBrk="0" hangingPunct="0">
              <a:defRPr sz="2000">
                <a:solidFill>
                  <a:schemeClr val="tx1"/>
                </a:solidFill>
                <a:latin typeface="Calibri" pitchFamily="34" charset="0"/>
                <a:cs typeface="Arial" charset="0"/>
              </a:defRPr>
            </a:lvl4pPr>
            <a:lvl5pPr marL="2057400" indent="-228600" eaLnBrk="0" hangingPunct="0">
              <a:defRPr sz="2000">
                <a:solidFill>
                  <a:schemeClr val="tx1"/>
                </a:solidFill>
                <a:latin typeface="Calibri" pitchFamily="34" charset="0"/>
                <a:cs typeface="Arial" charset="0"/>
              </a:defRPr>
            </a:lvl5pPr>
            <a:lvl6pPr marL="2514600" indent="-228600" eaLnBrk="0" fontAlgn="base" hangingPunct="0">
              <a:spcBef>
                <a:spcPct val="0"/>
              </a:spcBef>
              <a:spcAft>
                <a:spcPct val="0"/>
              </a:spcAft>
              <a:defRPr sz="2000">
                <a:solidFill>
                  <a:schemeClr val="tx1"/>
                </a:solidFill>
                <a:latin typeface="Calibri" pitchFamily="34" charset="0"/>
                <a:cs typeface="Arial" charset="0"/>
              </a:defRPr>
            </a:lvl6pPr>
            <a:lvl7pPr marL="2971800" indent="-228600" eaLnBrk="0" fontAlgn="base" hangingPunct="0">
              <a:spcBef>
                <a:spcPct val="0"/>
              </a:spcBef>
              <a:spcAft>
                <a:spcPct val="0"/>
              </a:spcAft>
              <a:defRPr sz="2000">
                <a:solidFill>
                  <a:schemeClr val="tx1"/>
                </a:solidFill>
                <a:latin typeface="Calibri" pitchFamily="34" charset="0"/>
                <a:cs typeface="Arial" charset="0"/>
              </a:defRPr>
            </a:lvl7pPr>
            <a:lvl8pPr marL="3429000" indent="-228600" eaLnBrk="0" fontAlgn="base" hangingPunct="0">
              <a:spcBef>
                <a:spcPct val="0"/>
              </a:spcBef>
              <a:spcAft>
                <a:spcPct val="0"/>
              </a:spcAft>
              <a:defRPr sz="2000">
                <a:solidFill>
                  <a:schemeClr val="tx1"/>
                </a:solidFill>
                <a:latin typeface="Calibri" pitchFamily="34" charset="0"/>
                <a:cs typeface="Arial" charset="0"/>
              </a:defRPr>
            </a:lvl8pPr>
            <a:lvl9pPr marL="3886200" indent="-228600" eaLnBrk="0" fontAlgn="base" hangingPunct="0">
              <a:spcBef>
                <a:spcPct val="0"/>
              </a:spcBef>
              <a:spcAft>
                <a:spcPct val="0"/>
              </a:spcAft>
              <a:defRPr sz="2000">
                <a:solidFill>
                  <a:schemeClr val="tx1"/>
                </a:solidFill>
                <a:latin typeface="Calibri" pitchFamily="34" charset="0"/>
                <a:cs typeface="Arial" charset="0"/>
              </a:defRPr>
            </a:lvl9pPr>
          </a:lstStyle>
          <a:p>
            <a:pPr eaLnBrk="1" hangingPunct="1"/>
            <a:fld id="{B651CA08-37C3-494C-925A-D40EFE1F540C}" type="slidenum">
              <a:rPr lang="en-GB" sz="1000" smtClean="0">
                <a:solidFill>
                  <a:schemeClr val="bg1"/>
                </a:solidFill>
              </a:rPr>
              <a:pPr eaLnBrk="1" hangingPunct="1"/>
              <a:t>27</a:t>
            </a:fld>
            <a:endParaRPr lang="en-GB" sz="1000" smtClean="0">
              <a:solidFill>
                <a:schemeClr val="bg1"/>
              </a:solidFill>
            </a:endParaRPr>
          </a:p>
        </p:txBody>
      </p:sp>
      <p:sp>
        <p:nvSpPr>
          <p:cNvPr id="6149" name="Rectangle 3"/>
          <p:cNvSpPr>
            <a:spLocks noGrp="1" noChangeArrowheads="1"/>
          </p:cNvSpPr>
          <p:nvPr>
            <p:ph type="body" idx="4294967295"/>
          </p:nvPr>
        </p:nvSpPr>
        <p:spPr>
          <a:xfrm>
            <a:off x="537854" y="1330549"/>
            <a:ext cx="7983538" cy="1360487"/>
          </a:xfrm>
          <a:prstGeom prst="rect">
            <a:avLst/>
          </a:prstGeom>
        </p:spPr>
        <p:txBody>
          <a:bodyPr>
            <a:normAutofit fontScale="85000" lnSpcReduction="10000"/>
          </a:bodyPr>
          <a:lstStyle/>
          <a:p>
            <a:pPr marL="457200" indent="-457200" algn="just" eaLnBrk="1" hangingPunct="1">
              <a:buClr>
                <a:schemeClr val="accent2"/>
              </a:buClr>
              <a:buSzTx/>
              <a:buFontTx/>
              <a:buNone/>
            </a:pPr>
            <a:r>
              <a:rPr lang="en-GB" sz="2000" dirty="0" smtClean="0"/>
              <a:t>	. . . se in </a:t>
            </a:r>
            <a:r>
              <a:rPr lang="en-GB" sz="2000" dirty="0" err="1" smtClean="0"/>
              <a:t>pratica</a:t>
            </a:r>
            <a:r>
              <a:rPr lang="en-GB" sz="2000" dirty="0" smtClean="0"/>
              <a:t> produce </a:t>
            </a:r>
            <a:r>
              <a:rPr lang="en-GB" sz="2000" dirty="0" err="1" smtClean="0"/>
              <a:t>acqua</a:t>
            </a:r>
            <a:r>
              <a:rPr lang="en-GB" sz="2000" dirty="0" smtClean="0"/>
              <a:t> </a:t>
            </a:r>
            <a:r>
              <a:rPr lang="en-GB" sz="2000" dirty="0" err="1" smtClean="0"/>
              <a:t>calda</a:t>
            </a:r>
            <a:r>
              <a:rPr lang="en-GB" sz="2000" dirty="0" smtClean="0"/>
              <a:t> per </a:t>
            </a:r>
            <a:r>
              <a:rPr lang="en-GB" sz="2000" dirty="0" err="1" smtClean="0"/>
              <a:t>il</a:t>
            </a:r>
            <a:r>
              <a:rPr lang="en-GB" sz="2000" dirty="0" smtClean="0"/>
              <a:t> </a:t>
            </a:r>
            <a:r>
              <a:rPr lang="en-GB" sz="2000" dirty="0" err="1" smtClean="0"/>
              <a:t>riscaldamento</a:t>
            </a:r>
            <a:r>
              <a:rPr lang="en-GB" sz="2000" dirty="0" smtClean="0"/>
              <a:t> </a:t>
            </a:r>
            <a:r>
              <a:rPr lang="en-GB" sz="2000" dirty="0" err="1" smtClean="0"/>
              <a:t>che</a:t>
            </a:r>
            <a:r>
              <a:rPr lang="en-GB" sz="2000" dirty="0" smtClean="0"/>
              <a:t> poi </a:t>
            </a:r>
            <a:r>
              <a:rPr lang="en-GB" sz="2000" dirty="0" err="1" smtClean="0"/>
              <a:t>viene</a:t>
            </a:r>
            <a:r>
              <a:rPr lang="en-GB" sz="2000" dirty="0" smtClean="0"/>
              <a:t> </a:t>
            </a:r>
            <a:r>
              <a:rPr lang="en-GB" sz="2000" dirty="0" err="1" smtClean="0"/>
              <a:t>distribuita</a:t>
            </a:r>
            <a:r>
              <a:rPr lang="en-GB" sz="2000" dirty="0" smtClean="0"/>
              <a:t> </a:t>
            </a:r>
            <a:r>
              <a:rPr lang="en-GB" sz="2000" dirty="0" err="1" smtClean="0"/>
              <a:t>nelle</a:t>
            </a:r>
            <a:r>
              <a:rPr lang="en-GB" sz="2000" dirty="0" smtClean="0"/>
              <a:t> </a:t>
            </a:r>
            <a:r>
              <a:rPr lang="en-GB" sz="2000" dirty="0" err="1" smtClean="0"/>
              <a:t>singole</a:t>
            </a:r>
            <a:r>
              <a:rPr lang="en-GB" sz="2000" dirty="0" smtClean="0"/>
              <a:t> </a:t>
            </a:r>
            <a:r>
              <a:rPr lang="en-GB" sz="2000" dirty="0" err="1" smtClean="0"/>
              <a:t>scuole</a:t>
            </a:r>
            <a:r>
              <a:rPr lang="en-GB" sz="2000" dirty="0" smtClean="0"/>
              <a:t>, </a:t>
            </a:r>
            <a:r>
              <a:rPr lang="en-GB" sz="2000" dirty="0" err="1" smtClean="0"/>
              <a:t>municipio</a:t>
            </a:r>
            <a:r>
              <a:rPr lang="en-GB" sz="2000" dirty="0" smtClean="0"/>
              <a:t> e </a:t>
            </a:r>
            <a:r>
              <a:rPr lang="en-GB" sz="2000" dirty="0" err="1" smtClean="0"/>
              <a:t>centro</a:t>
            </a:r>
            <a:r>
              <a:rPr lang="en-GB" sz="2000" dirty="0" smtClean="0"/>
              <a:t> </a:t>
            </a:r>
            <a:r>
              <a:rPr lang="en-GB" sz="2000" dirty="0" err="1" smtClean="0"/>
              <a:t>culturale</a:t>
            </a:r>
            <a:r>
              <a:rPr lang="en-GB" sz="2000" dirty="0" smtClean="0"/>
              <a:t> </a:t>
            </a:r>
            <a:r>
              <a:rPr lang="en-GB" sz="2000" dirty="0" err="1" smtClean="0"/>
              <a:t>attraverso</a:t>
            </a:r>
            <a:r>
              <a:rPr lang="en-GB" sz="2000" dirty="0" smtClean="0"/>
              <a:t> </a:t>
            </a:r>
            <a:r>
              <a:rPr lang="en-GB" sz="2000" dirty="0" err="1" smtClean="0"/>
              <a:t>tubazioni</a:t>
            </a:r>
            <a:r>
              <a:rPr lang="en-GB" sz="2000" dirty="0" smtClean="0"/>
              <a:t> </a:t>
            </a:r>
            <a:r>
              <a:rPr lang="en-GB" sz="2000" dirty="0" err="1" smtClean="0"/>
              <a:t>interrate</a:t>
            </a:r>
            <a:r>
              <a:rPr lang="en-GB" sz="2000" dirty="0" smtClean="0"/>
              <a:t> </a:t>
            </a:r>
            <a:r>
              <a:rPr lang="en-GB" sz="2000" dirty="0" err="1" smtClean="0"/>
              <a:t>che</a:t>
            </a:r>
            <a:r>
              <a:rPr lang="en-GB" sz="2000" dirty="0" smtClean="0"/>
              <a:t> </a:t>
            </a:r>
            <a:r>
              <a:rPr lang="en-GB" sz="2000" dirty="0" err="1" smtClean="0"/>
              <a:t>raggiungono</a:t>
            </a:r>
            <a:r>
              <a:rPr lang="en-GB" sz="2000" dirty="0" smtClean="0"/>
              <a:t> </a:t>
            </a:r>
            <a:r>
              <a:rPr lang="en-GB" sz="2000" dirty="0" err="1" smtClean="0"/>
              <a:t>tutti</a:t>
            </a:r>
            <a:r>
              <a:rPr lang="en-GB" sz="2000" dirty="0" smtClean="0"/>
              <a:t> </a:t>
            </a:r>
            <a:r>
              <a:rPr lang="en-GB" sz="2000" dirty="0" err="1" smtClean="0"/>
              <a:t>gli</a:t>
            </a:r>
            <a:r>
              <a:rPr lang="en-GB" sz="2000" dirty="0" smtClean="0"/>
              <a:t> </a:t>
            </a:r>
            <a:r>
              <a:rPr lang="en-GB" sz="2000" dirty="0" err="1" smtClean="0"/>
              <a:t>edifici</a:t>
            </a:r>
            <a:r>
              <a:rPr lang="en-GB" sz="2000" dirty="0" smtClean="0"/>
              <a:t>, </a:t>
            </a:r>
            <a:r>
              <a:rPr lang="en-GB" sz="2000" dirty="0" err="1" smtClean="0"/>
              <a:t>interessati</a:t>
            </a:r>
            <a:r>
              <a:rPr lang="en-GB" sz="2000" dirty="0" smtClean="0"/>
              <a:t> </a:t>
            </a:r>
            <a:r>
              <a:rPr lang="en-GB" sz="2000" dirty="0" err="1" smtClean="0"/>
              <a:t>dall’opera</a:t>
            </a:r>
            <a:r>
              <a:rPr lang="en-GB" sz="2000" dirty="0" smtClean="0"/>
              <a:t>:</a:t>
            </a:r>
          </a:p>
          <a:p>
            <a:pPr marL="457200" indent="-457200" eaLnBrk="1" hangingPunct="1">
              <a:buClr>
                <a:schemeClr val="accent2"/>
              </a:buClr>
              <a:buSzTx/>
              <a:buFontTx/>
              <a:buNone/>
            </a:pPr>
            <a:r>
              <a:rPr lang="en-GB" sz="2000" dirty="0" smtClean="0"/>
              <a:t>	 </a:t>
            </a:r>
            <a:r>
              <a:rPr lang="en-GB" sz="2000" b="1" i="1" dirty="0" smtClean="0">
                <a:solidFill>
                  <a:srgbClr val="B573A1"/>
                </a:solidFill>
              </a:rPr>
              <a:t>ELEMENTARI      </a:t>
            </a:r>
            <a:r>
              <a:rPr lang="en-GB" sz="2000" b="1" i="1" dirty="0" smtClean="0">
                <a:solidFill>
                  <a:srgbClr val="E57025"/>
                </a:solidFill>
              </a:rPr>
              <a:t>MEDIE       </a:t>
            </a:r>
            <a:r>
              <a:rPr lang="en-GB" sz="2000" b="1" i="1" dirty="0" smtClean="0">
                <a:solidFill>
                  <a:srgbClr val="7FAB61"/>
                </a:solidFill>
              </a:rPr>
              <a:t>MUNICIPIO</a:t>
            </a:r>
            <a:r>
              <a:rPr lang="en-GB" sz="2000" dirty="0" smtClean="0"/>
              <a:t>       </a:t>
            </a:r>
            <a:r>
              <a:rPr lang="en-GB" sz="2000" b="1" i="1" dirty="0" smtClean="0">
                <a:solidFill>
                  <a:srgbClr val="0000FF"/>
                </a:solidFill>
              </a:rPr>
              <a:t>CENTRO CULTURALE</a:t>
            </a:r>
            <a:endParaRPr lang="en-GB" b="1" i="1" dirty="0" smtClean="0">
              <a:solidFill>
                <a:srgbClr val="0000FF"/>
              </a:solidFill>
            </a:endParaRPr>
          </a:p>
        </p:txBody>
      </p:sp>
      <p:pic>
        <p:nvPicPr>
          <p:cNvPr id="615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08" y="2869493"/>
            <a:ext cx="4409496" cy="25903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4865104" y="2678762"/>
            <a:ext cx="4012442" cy="1200329"/>
          </a:xfrm>
          <a:prstGeom prst="rect">
            <a:avLst/>
          </a:prstGeom>
        </p:spPr>
        <p:txBody>
          <a:bodyPr wrap="square">
            <a:spAutoFit/>
          </a:bodyPr>
          <a:lstStyle/>
          <a:p>
            <a:r>
              <a:rPr lang="it-IT" dirty="0"/>
              <a:t>E’ lunga 460 m ed è realizzata con tubazioni in acciaio </a:t>
            </a:r>
            <a:r>
              <a:rPr lang="it-IT" dirty="0" err="1"/>
              <a:t>pre</a:t>
            </a:r>
            <a:r>
              <a:rPr lang="it-IT" dirty="0"/>
              <a:t>-isolato da 4”, dotate di sistema di controllo dell’integrità dell’isolamento.</a:t>
            </a:r>
          </a:p>
        </p:txBody>
      </p:sp>
      <p:sp>
        <p:nvSpPr>
          <p:cNvPr id="8" name="Rectangle 2"/>
          <p:cNvSpPr txBox="1">
            <a:spLocks noChangeArrowheads="1"/>
          </p:cNvSpPr>
          <p:nvPr/>
        </p:nvSpPr>
        <p:spPr>
          <a:xfrm>
            <a:off x="568017" y="649216"/>
            <a:ext cx="7953375" cy="390525"/>
          </a:xfrm>
          <a:prstGeom prst="rect">
            <a:avLst/>
          </a:prstGeom>
          <a:noFill/>
          <a:extLst>
            <a:ext uri="{909E8E84-426E-40DD-AFC4-6F175D3DCCD1}">
              <a14:hiddenFill xmlns:a14="http://schemas.microsoft.com/office/drawing/2010/main">
                <a:solidFill>
                  <a:schemeClr val="bg1"/>
                </a:solidFill>
              </a14:hiddenFill>
            </a:ext>
          </a:extLst>
        </p:spPr>
        <p:txBody>
          <a:bodyPr vert="horz" lIns="91440" tIns="45720" rIns="91440" bIns="45720" rtlCol="0" anchor="b" anchorCtr="0">
            <a:noAutofit/>
          </a:bodyPr>
          <a:lstStyle>
            <a:lvl1pPr algn="l" defTabSz="457200" rtl="0" eaLnBrk="1" latinLnBrk="0" hangingPunct="1">
              <a:spcBef>
                <a:spcPct val="0"/>
              </a:spcBef>
              <a:buNone/>
              <a:defRPr sz="2800" kern="1200">
                <a:solidFill>
                  <a:srgbClr val="1C839B"/>
                </a:solidFill>
                <a:latin typeface="Arial"/>
                <a:ea typeface="+mj-ea"/>
                <a:cs typeface="Arial"/>
              </a:defRPr>
            </a:lvl1pPr>
          </a:lstStyle>
          <a:p>
            <a:r>
              <a:rPr lang="en-GB" sz="2500" dirty="0" smtClean="0"/>
              <a:t>Rete di </a:t>
            </a:r>
            <a:r>
              <a:rPr lang="en-GB" sz="2500" dirty="0" err="1" smtClean="0"/>
              <a:t>teleriscaldamento</a:t>
            </a:r>
            <a:endParaRPr lang="en-GB" sz="2500" dirty="0" smtClean="0"/>
          </a:p>
        </p:txBody>
      </p:sp>
      <p:pic>
        <p:nvPicPr>
          <p:cNvPr id="9" name="Picture 9" descr="IMG_26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2385" y="4118292"/>
            <a:ext cx="1701430" cy="226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IMG_26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189" y="4351405"/>
            <a:ext cx="1605176" cy="214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27</a:t>
            </a:fld>
            <a:endParaRPr lang="fr-FR" dirty="0"/>
          </a:p>
        </p:txBody>
      </p:sp>
    </p:spTree>
    <p:extLst>
      <p:ext uri="{BB962C8B-B14F-4D97-AF65-F5344CB8AC3E}">
        <p14:creationId xmlns:p14="http://schemas.microsoft.com/office/powerpoint/2010/main" val="1541386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cs typeface="Arial" charset="0"/>
              </a:defRPr>
            </a:lvl1pPr>
            <a:lvl2pPr marL="742950" indent="-285750" eaLnBrk="0" hangingPunct="0">
              <a:defRPr sz="2000">
                <a:solidFill>
                  <a:schemeClr val="tx1"/>
                </a:solidFill>
                <a:latin typeface="Calibri" pitchFamily="34" charset="0"/>
                <a:cs typeface="Arial" charset="0"/>
              </a:defRPr>
            </a:lvl2pPr>
            <a:lvl3pPr marL="1143000" indent="-228600" eaLnBrk="0" hangingPunct="0">
              <a:defRPr sz="2000">
                <a:solidFill>
                  <a:schemeClr val="tx1"/>
                </a:solidFill>
                <a:latin typeface="Calibri" pitchFamily="34" charset="0"/>
                <a:cs typeface="Arial" charset="0"/>
              </a:defRPr>
            </a:lvl3pPr>
            <a:lvl4pPr marL="1600200" indent="-228600" eaLnBrk="0" hangingPunct="0">
              <a:defRPr sz="2000">
                <a:solidFill>
                  <a:schemeClr val="tx1"/>
                </a:solidFill>
                <a:latin typeface="Calibri" pitchFamily="34" charset="0"/>
                <a:cs typeface="Arial" charset="0"/>
              </a:defRPr>
            </a:lvl4pPr>
            <a:lvl5pPr marL="2057400" indent="-228600" eaLnBrk="0" hangingPunct="0">
              <a:defRPr sz="2000">
                <a:solidFill>
                  <a:schemeClr val="tx1"/>
                </a:solidFill>
                <a:latin typeface="Calibri" pitchFamily="34" charset="0"/>
                <a:cs typeface="Arial" charset="0"/>
              </a:defRPr>
            </a:lvl5pPr>
            <a:lvl6pPr marL="2514600" indent="-228600" eaLnBrk="0" fontAlgn="base" hangingPunct="0">
              <a:spcBef>
                <a:spcPct val="0"/>
              </a:spcBef>
              <a:spcAft>
                <a:spcPct val="0"/>
              </a:spcAft>
              <a:defRPr sz="2000">
                <a:solidFill>
                  <a:schemeClr val="tx1"/>
                </a:solidFill>
                <a:latin typeface="Calibri" pitchFamily="34" charset="0"/>
                <a:cs typeface="Arial" charset="0"/>
              </a:defRPr>
            </a:lvl6pPr>
            <a:lvl7pPr marL="2971800" indent="-228600" eaLnBrk="0" fontAlgn="base" hangingPunct="0">
              <a:spcBef>
                <a:spcPct val="0"/>
              </a:spcBef>
              <a:spcAft>
                <a:spcPct val="0"/>
              </a:spcAft>
              <a:defRPr sz="2000">
                <a:solidFill>
                  <a:schemeClr val="tx1"/>
                </a:solidFill>
                <a:latin typeface="Calibri" pitchFamily="34" charset="0"/>
                <a:cs typeface="Arial" charset="0"/>
              </a:defRPr>
            </a:lvl7pPr>
            <a:lvl8pPr marL="3429000" indent="-228600" eaLnBrk="0" fontAlgn="base" hangingPunct="0">
              <a:spcBef>
                <a:spcPct val="0"/>
              </a:spcBef>
              <a:spcAft>
                <a:spcPct val="0"/>
              </a:spcAft>
              <a:defRPr sz="2000">
                <a:solidFill>
                  <a:schemeClr val="tx1"/>
                </a:solidFill>
                <a:latin typeface="Calibri" pitchFamily="34" charset="0"/>
                <a:cs typeface="Arial" charset="0"/>
              </a:defRPr>
            </a:lvl8pPr>
            <a:lvl9pPr marL="3886200" indent="-228600" eaLnBrk="0" fontAlgn="base" hangingPunct="0">
              <a:spcBef>
                <a:spcPct val="0"/>
              </a:spcBef>
              <a:spcAft>
                <a:spcPct val="0"/>
              </a:spcAft>
              <a:defRPr sz="2000">
                <a:solidFill>
                  <a:schemeClr val="tx1"/>
                </a:solidFill>
                <a:latin typeface="Calibri" pitchFamily="34" charset="0"/>
                <a:cs typeface="Arial" charset="0"/>
              </a:defRPr>
            </a:lvl9pPr>
          </a:lstStyle>
          <a:p>
            <a:pPr eaLnBrk="1" hangingPunct="1"/>
            <a:fld id="{21BD2540-2F5D-4C52-AA43-6B8052051B41}" type="slidenum">
              <a:rPr lang="en-GB" sz="1000" smtClean="0">
                <a:solidFill>
                  <a:schemeClr val="bg1"/>
                </a:solidFill>
              </a:rPr>
              <a:pPr eaLnBrk="1" hangingPunct="1"/>
              <a:t>28</a:t>
            </a:fld>
            <a:endParaRPr lang="en-GB" sz="1000" smtClean="0">
              <a:solidFill>
                <a:schemeClr val="bg1"/>
              </a:solidFill>
            </a:endParaRPr>
          </a:p>
        </p:txBody>
      </p:sp>
      <p:sp>
        <p:nvSpPr>
          <p:cNvPr id="29700" name="Rectangle 2"/>
          <p:cNvSpPr>
            <a:spLocks noGrp="1" noChangeArrowheads="1"/>
          </p:cNvSpPr>
          <p:nvPr>
            <p:ph type="title" idx="4294967295"/>
          </p:nvPr>
        </p:nvSpPr>
        <p:spPr>
          <a:xfrm>
            <a:off x="545920" y="611210"/>
            <a:ext cx="7953375" cy="390525"/>
          </a:xfrm>
          <a:prstGeom prst="rect">
            <a:avLst/>
          </a:prstGeom>
          <a:noFill/>
          <a:extLst>
            <a:ext uri="{909E8E84-426E-40DD-AFC4-6F175D3DCCD1}">
              <a14:hiddenFill xmlns:a14="http://schemas.microsoft.com/office/drawing/2010/main">
                <a:solidFill>
                  <a:schemeClr val="bg1"/>
                </a:solidFill>
              </a14:hiddenFill>
            </a:ext>
          </a:extLst>
        </p:spPr>
        <p:txBody>
          <a:bodyPr>
            <a:normAutofit fontScale="90000"/>
          </a:bodyPr>
          <a:lstStyle/>
          <a:p>
            <a:r>
              <a:rPr lang="en-GB" dirty="0"/>
              <a:t>I RISULTATI</a:t>
            </a:r>
            <a:r>
              <a:rPr lang="it-IT" sz="4400" dirty="0"/>
              <a:t> </a:t>
            </a:r>
            <a:r>
              <a:rPr lang="en-GB" dirty="0" smtClean="0"/>
              <a:t>: </a:t>
            </a:r>
            <a:r>
              <a:rPr lang="en-GB" dirty="0" err="1" smtClean="0"/>
              <a:t>riduzione</a:t>
            </a:r>
            <a:r>
              <a:rPr lang="en-GB" dirty="0" smtClean="0"/>
              <a:t> </a:t>
            </a:r>
            <a:r>
              <a:rPr lang="en-GB" dirty="0" smtClean="0"/>
              <a:t>/ </a:t>
            </a:r>
            <a:r>
              <a:rPr lang="en-GB" dirty="0" err="1" smtClean="0"/>
              <a:t>contrasto</a:t>
            </a:r>
            <a:r>
              <a:rPr lang="en-GB" dirty="0" smtClean="0"/>
              <a:t> </a:t>
            </a:r>
            <a:r>
              <a:rPr lang="en-GB" dirty="0" err="1"/>
              <a:t>aumento</a:t>
            </a:r>
            <a:r>
              <a:rPr lang="en-GB" dirty="0"/>
              <a:t> </a:t>
            </a:r>
            <a:r>
              <a:rPr lang="en-GB" dirty="0" err="1"/>
              <a:t>costi</a:t>
            </a:r>
            <a:endParaRPr lang="en-GB" dirty="0" smtClean="0"/>
          </a:p>
        </p:txBody>
      </p:sp>
      <p:sp>
        <p:nvSpPr>
          <p:cNvPr id="29701" name="Rectangle 3"/>
          <p:cNvSpPr>
            <a:spLocks noGrp="1" noChangeArrowheads="1"/>
          </p:cNvSpPr>
          <p:nvPr>
            <p:ph type="body" idx="4294967295"/>
          </p:nvPr>
        </p:nvSpPr>
        <p:spPr>
          <a:xfrm>
            <a:off x="263510" y="1292202"/>
            <a:ext cx="8450263" cy="3702879"/>
          </a:xfrm>
          <a:prstGeom prst="rect">
            <a:avLst/>
          </a:prstGeom>
        </p:spPr>
        <p:txBody>
          <a:bodyPr/>
          <a:lstStyle/>
          <a:p>
            <a:pPr marL="457200" indent="-457200" eaLnBrk="1" hangingPunct="1">
              <a:lnSpc>
                <a:spcPct val="70000"/>
              </a:lnSpc>
              <a:buFontTx/>
              <a:buNone/>
            </a:pPr>
            <a:r>
              <a:rPr lang="en-GB" sz="2000" dirty="0" smtClean="0"/>
              <a:t>	</a:t>
            </a:r>
            <a:r>
              <a:rPr lang="en-GB" sz="2000" dirty="0" err="1" smtClean="0"/>
              <a:t>L’utilizzo</a:t>
            </a:r>
            <a:r>
              <a:rPr lang="en-GB" sz="2000" dirty="0" smtClean="0"/>
              <a:t> di </a:t>
            </a:r>
            <a:r>
              <a:rPr lang="en-GB" sz="2000" dirty="0" err="1" smtClean="0"/>
              <a:t>fontì</a:t>
            </a:r>
            <a:r>
              <a:rPr lang="en-GB" sz="2000" dirty="0" smtClean="0"/>
              <a:t> di </a:t>
            </a:r>
            <a:r>
              <a:rPr lang="en-GB" sz="2000" dirty="0" err="1" smtClean="0"/>
              <a:t>energia</a:t>
            </a:r>
            <a:r>
              <a:rPr lang="en-GB" sz="2000" dirty="0" smtClean="0"/>
              <a:t> </a:t>
            </a:r>
            <a:r>
              <a:rPr lang="en-GB" sz="2000" dirty="0" err="1" smtClean="0"/>
              <a:t>rinnovabili</a:t>
            </a:r>
            <a:r>
              <a:rPr lang="en-GB" sz="2000" dirty="0" smtClean="0"/>
              <a:t> </a:t>
            </a:r>
            <a:r>
              <a:rPr lang="en-GB" sz="2000" dirty="0" err="1" smtClean="0"/>
              <a:t>permetterà</a:t>
            </a:r>
            <a:r>
              <a:rPr lang="en-GB" sz="2000" dirty="0" smtClean="0"/>
              <a:t> di </a:t>
            </a:r>
            <a:r>
              <a:rPr lang="en-GB" sz="2000" dirty="0" err="1" smtClean="0"/>
              <a:t>ridurre</a:t>
            </a:r>
            <a:r>
              <a:rPr lang="en-GB" sz="2000" dirty="0" smtClean="0"/>
              <a:t> </a:t>
            </a:r>
            <a:r>
              <a:rPr lang="en-GB" sz="2000" dirty="0" err="1" smtClean="0"/>
              <a:t>sensibilmente</a:t>
            </a:r>
            <a:r>
              <a:rPr lang="en-GB" sz="2000" dirty="0" smtClean="0"/>
              <a:t> i </a:t>
            </a:r>
            <a:r>
              <a:rPr lang="en-GB" sz="2000" dirty="0" err="1" smtClean="0"/>
              <a:t>costi</a:t>
            </a:r>
            <a:r>
              <a:rPr lang="en-GB" sz="2000" dirty="0" smtClean="0"/>
              <a:t> </a:t>
            </a:r>
            <a:r>
              <a:rPr lang="en-GB" sz="2000" dirty="0" err="1" smtClean="0"/>
              <a:t>energetici</a:t>
            </a:r>
            <a:r>
              <a:rPr lang="en-GB" sz="2000" dirty="0" smtClean="0"/>
              <a:t>: </a:t>
            </a:r>
            <a:r>
              <a:rPr lang="en-GB" sz="2000" dirty="0" err="1" smtClean="0"/>
              <a:t>il</a:t>
            </a:r>
            <a:r>
              <a:rPr lang="en-GB" sz="2000" dirty="0" smtClean="0"/>
              <a:t> </a:t>
            </a:r>
            <a:r>
              <a:rPr lang="en-GB" sz="2000" dirty="0" err="1" smtClean="0"/>
              <a:t>costo</a:t>
            </a:r>
            <a:r>
              <a:rPr lang="en-GB" sz="2000" dirty="0" smtClean="0"/>
              <a:t> di </a:t>
            </a:r>
            <a:r>
              <a:rPr lang="en-GB" sz="2000" dirty="0" err="1" smtClean="0"/>
              <a:t>produzione</a:t>
            </a:r>
            <a:r>
              <a:rPr lang="en-GB" sz="2000" dirty="0" smtClean="0"/>
              <a:t> </a:t>
            </a:r>
            <a:r>
              <a:rPr lang="en-GB" sz="2000" dirty="0" err="1" smtClean="0"/>
              <a:t>dell’energia</a:t>
            </a:r>
            <a:r>
              <a:rPr lang="en-GB" sz="2000" dirty="0" smtClean="0"/>
              <a:t> </a:t>
            </a:r>
            <a:r>
              <a:rPr lang="en-GB" sz="2000" dirty="0" err="1" smtClean="0"/>
              <a:t>mediante</a:t>
            </a:r>
            <a:r>
              <a:rPr lang="en-GB" sz="2000" dirty="0" smtClean="0"/>
              <a:t> </a:t>
            </a:r>
            <a:r>
              <a:rPr lang="en-GB" sz="2000" dirty="0" err="1" smtClean="0"/>
              <a:t>l’utilizzo</a:t>
            </a:r>
            <a:r>
              <a:rPr lang="en-GB" sz="2000" dirty="0" smtClean="0"/>
              <a:t> del </a:t>
            </a:r>
            <a:r>
              <a:rPr lang="en-GB" sz="2000" dirty="0" err="1" smtClean="0"/>
              <a:t>cippato</a:t>
            </a:r>
            <a:r>
              <a:rPr lang="en-GB" sz="2000" dirty="0" smtClean="0"/>
              <a:t> è </a:t>
            </a:r>
            <a:r>
              <a:rPr lang="en-GB" sz="2000" dirty="0" err="1" smtClean="0"/>
              <a:t>inferiore</a:t>
            </a:r>
            <a:r>
              <a:rPr lang="en-GB" sz="2000" dirty="0" smtClean="0"/>
              <a:t> a </a:t>
            </a:r>
            <a:r>
              <a:rPr lang="en-GB" sz="2000" dirty="0" err="1" smtClean="0"/>
              <a:t>quanto</a:t>
            </a:r>
            <a:r>
              <a:rPr lang="en-GB" sz="2000" dirty="0" smtClean="0"/>
              <a:t> </a:t>
            </a:r>
            <a:r>
              <a:rPr lang="en-GB" sz="2000" dirty="0" err="1" smtClean="0"/>
              <a:t>richiesto</a:t>
            </a:r>
            <a:r>
              <a:rPr lang="en-GB" sz="2000" dirty="0" smtClean="0"/>
              <a:t> con </a:t>
            </a:r>
            <a:r>
              <a:rPr lang="en-GB" sz="2000" dirty="0" err="1" smtClean="0"/>
              <a:t>l’utilizzo</a:t>
            </a:r>
            <a:r>
              <a:rPr lang="en-GB" sz="2000" dirty="0" smtClean="0"/>
              <a:t> del gas </a:t>
            </a:r>
            <a:r>
              <a:rPr lang="en-GB" sz="2000" dirty="0" err="1" smtClean="0"/>
              <a:t>metano</a:t>
            </a:r>
            <a:r>
              <a:rPr lang="en-GB" sz="2000" dirty="0" smtClean="0"/>
              <a:t>.</a:t>
            </a:r>
            <a:endParaRPr lang="en-GB" sz="2000" dirty="0" smtClean="0"/>
          </a:p>
          <a:p>
            <a:pPr marL="457200" indent="-457200" eaLnBrk="1" hangingPunct="1">
              <a:lnSpc>
                <a:spcPct val="70000"/>
              </a:lnSpc>
              <a:buFontTx/>
              <a:buNone/>
            </a:pPr>
            <a:endParaRPr lang="en-GB" sz="2000" dirty="0" smtClean="0"/>
          </a:p>
          <a:p>
            <a:pPr marL="457200" indent="-457200" eaLnBrk="1" hangingPunct="1">
              <a:lnSpc>
                <a:spcPct val="70000"/>
              </a:lnSpc>
              <a:buFontTx/>
              <a:buNone/>
            </a:pPr>
            <a:endParaRPr lang="en-GB" sz="2000" dirty="0" smtClean="0"/>
          </a:p>
          <a:p>
            <a:pPr marL="457200" indent="-457200" eaLnBrk="1" hangingPunct="1">
              <a:lnSpc>
                <a:spcPct val="70000"/>
              </a:lnSpc>
              <a:buFontTx/>
              <a:buNone/>
            </a:pPr>
            <a:endParaRPr lang="en-GB" sz="2000" dirty="0" smtClean="0"/>
          </a:p>
          <a:p>
            <a:pPr marL="457200" indent="-457200" eaLnBrk="1" hangingPunct="1">
              <a:lnSpc>
                <a:spcPct val="70000"/>
              </a:lnSpc>
              <a:buFontTx/>
              <a:buNone/>
            </a:pPr>
            <a:endParaRPr lang="en-GB" sz="2000" dirty="0" smtClean="0"/>
          </a:p>
          <a:p>
            <a:pPr marL="457200" indent="-457200" eaLnBrk="1" hangingPunct="1">
              <a:lnSpc>
                <a:spcPct val="70000"/>
              </a:lnSpc>
              <a:buFontTx/>
              <a:buNone/>
            </a:pPr>
            <a:endParaRPr lang="en-GB" sz="2000" dirty="0" smtClean="0"/>
          </a:p>
          <a:p>
            <a:pPr marL="457200" indent="-457200" eaLnBrk="1" hangingPunct="1">
              <a:lnSpc>
                <a:spcPct val="70000"/>
              </a:lnSpc>
              <a:buFontTx/>
              <a:buNone/>
            </a:pPr>
            <a:endParaRPr lang="en-GB" sz="2000" dirty="0" smtClean="0"/>
          </a:p>
          <a:p>
            <a:pPr marL="457200" indent="-457200" eaLnBrk="1" hangingPunct="1">
              <a:lnSpc>
                <a:spcPct val="70000"/>
              </a:lnSpc>
              <a:buFontTx/>
              <a:buNone/>
            </a:pPr>
            <a:endParaRPr lang="en-GB" sz="2000" dirty="0" smtClean="0"/>
          </a:p>
          <a:p>
            <a:pPr marL="457200" indent="-457200" eaLnBrk="1" hangingPunct="1">
              <a:lnSpc>
                <a:spcPct val="70000"/>
              </a:lnSpc>
              <a:buFontTx/>
              <a:buNone/>
            </a:pPr>
            <a:r>
              <a:rPr lang="en-GB" sz="2000" dirty="0" smtClean="0"/>
              <a:t>	Da </a:t>
            </a:r>
            <a:r>
              <a:rPr lang="en-GB" sz="2000" dirty="0" err="1" smtClean="0"/>
              <a:t>ciò</a:t>
            </a:r>
            <a:r>
              <a:rPr lang="en-GB" sz="2000" dirty="0" smtClean="0"/>
              <a:t> ne </a:t>
            </a:r>
            <a:r>
              <a:rPr lang="en-GB" sz="2000" dirty="0" err="1" smtClean="0"/>
              <a:t>consegue</a:t>
            </a:r>
            <a:r>
              <a:rPr lang="en-GB" sz="2000" dirty="0" smtClean="0"/>
              <a:t> </a:t>
            </a:r>
            <a:r>
              <a:rPr lang="en-GB" sz="2000" dirty="0" err="1" smtClean="0"/>
              <a:t>che</a:t>
            </a:r>
            <a:r>
              <a:rPr lang="en-GB" sz="2000" dirty="0" smtClean="0"/>
              <a:t> </a:t>
            </a:r>
            <a:r>
              <a:rPr lang="en-GB" sz="2000" dirty="0" err="1" smtClean="0"/>
              <a:t>potranno</a:t>
            </a:r>
            <a:r>
              <a:rPr lang="en-GB" sz="2000" dirty="0" smtClean="0"/>
              <a:t> </a:t>
            </a:r>
            <a:r>
              <a:rPr lang="en-GB" sz="2000" dirty="0" err="1" smtClean="0"/>
              <a:t>essere</a:t>
            </a:r>
            <a:r>
              <a:rPr lang="en-GB" sz="2000" dirty="0" smtClean="0"/>
              <a:t> </a:t>
            </a:r>
            <a:r>
              <a:rPr lang="en-GB" sz="2000" dirty="0" err="1" smtClean="0"/>
              <a:t>ridotti</a:t>
            </a:r>
            <a:r>
              <a:rPr lang="en-GB" sz="2000" dirty="0" smtClean="0"/>
              <a:t> in </a:t>
            </a:r>
            <a:r>
              <a:rPr lang="en-GB" sz="2000" dirty="0" err="1" smtClean="0"/>
              <a:t>proporzione</a:t>
            </a:r>
            <a:r>
              <a:rPr lang="en-GB" sz="2000" dirty="0" smtClean="0"/>
              <a:t> </a:t>
            </a:r>
            <a:r>
              <a:rPr lang="en-GB" sz="2000" dirty="0" err="1" smtClean="0"/>
              <a:t>anche</a:t>
            </a:r>
            <a:r>
              <a:rPr lang="en-GB" sz="2000" dirty="0" smtClean="0"/>
              <a:t> i </a:t>
            </a:r>
            <a:r>
              <a:rPr lang="en-GB" sz="2000" dirty="0" err="1" smtClean="0"/>
              <a:t>canoni</a:t>
            </a:r>
            <a:r>
              <a:rPr lang="en-GB" sz="2000" dirty="0" smtClean="0"/>
              <a:t> da </a:t>
            </a:r>
            <a:r>
              <a:rPr lang="en-GB" sz="2000" dirty="0" err="1" smtClean="0"/>
              <a:t>corrispondere</a:t>
            </a:r>
            <a:r>
              <a:rPr lang="en-GB" sz="2000" dirty="0" smtClean="0"/>
              <a:t> al </a:t>
            </a:r>
            <a:r>
              <a:rPr lang="en-GB" sz="2000" dirty="0" err="1" smtClean="0"/>
              <a:t>gestore</a:t>
            </a:r>
            <a:r>
              <a:rPr lang="en-GB" sz="2000" dirty="0" smtClean="0"/>
              <a:t> di </a:t>
            </a:r>
            <a:r>
              <a:rPr lang="en-GB" sz="2000" dirty="0" err="1" smtClean="0"/>
              <a:t>energia</a:t>
            </a:r>
            <a:r>
              <a:rPr lang="en-GB" sz="2000" dirty="0" smtClean="0"/>
              <a:t>.</a:t>
            </a:r>
            <a:endParaRPr lang="it-IT" sz="2000" dirty="0" smtClean="0"/>
          </a:p>
        </p:txBody>
      </p:sp>
      <p:pic>
        <p:nvPicPr>
          <p:cNvPr id="29702" name="Immagine 6" descr="Graf_2_resiz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3520" y="2226715"/>
            <a:ext cx="4656516" cy="186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7" descr="Graf_1_resiz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41795" y="2226715"/>
            <a:ext cx="3686782" cy="165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843519" y="5409275"/>
            <a:ext cx="7870253" cy="674031"/>
          </a:xfrm>
          <a:prstGeom prst="rect">
            <a:avLst/>
          </a:prstGeom>
        </p:spPr>
        <p:txBody>
          <a:bodyPr wrap="square">
            <a:spAutoFit/>
          </a:bodyPr>
          <a:lstStyle/>
          <a:p>
            <a:pPr marL="457200" indent="-457200" algn="just">
              <a:lnSpc>
                <a:spcPct val="70000"/>
              </a:lnSpc>
            </a:pPr>
            <a:r>
              <a:rPr lang="en-GB" dirty="0" err="1"/>
              <a:t>Inoltre</a:t>
            </a:r>
            <a:r>
              <a:rPr lang="en-GB" dirty="0"/>
              <a:t>, </a:t>
            </a:r>
            <a:r>
              <a:rPr lang="en-GB" dirty="0" err="1"/>
              <a:t>avendo</a:t>
            </a:r>
            <a:r>
              <a:rPr lang="en-GB" dirty="0"/>
              <a:t> </a:t>
            </a:r>
            <a:r>
              <a:rPr lang="en-GB" dirty="0" err="1"/>
              <a:t>mantenuto</a:t>
            </a:r>
            <a:r>
              <a:rPr lang="en-GB" dirty="0"/>
              <a:t> in </a:t>
            </a:r>
            <a:r>
              <a:rPr lang="en-GB" dirty="0" err="1"/>
              <a:t>essere</a:t>
            </a:r>
            <a:r>
              <a:rPr lang="en-GB" dirty="0"/>
              <a:t> </a:t>
            </a:r>
            <a:r>
              <a:rPr lang="en-GB" dirty="0" err="1"/>
              <a:t>anche</a:t>
            </a:r>
            <a:r>
              <a:rPr lang="en-GB" dirty="0"/>
              <a:t> i </a:t>
            </a:r>
            <a:r>
              <a:rPr lang="en-GB" dirty="0" err="1"/>
              <a:t>generatori</a:t>
            </a:r>
            <a:r>
              <a:rPr lang="en-GB" dirty="0"/>
              <a:t> a gas </a:t>
            </a:r>
            <a:r>
              <a:rPr lang="en-GB" dirty="0" err="1"/>
              <a:t>metano</a:t>
            </a:r>
            <a:r>
              <a:rPr lang="en-GB" dirty="0"/>
              <a:t> </a:t>
            </a:r>
            <a:r>
              <a:rPr lang="en-GB" dirty="0" err="1"/>
              <a:t>presenti</a:t>
            </a:r>
            <a:r>
              <a:rPr lang="en-GB" dirty="0"/>
              <a:t>, </a:t>
            </a:r>
            <a:r>
              <a:rPr lang="en-GB" dirty="0" err="1"/>
              <a:t>possiamo</a:t>
            </a:r>
            <a:r>
              <a:rPr lang="en-GB" dirty="0"/>
              <a:t> </a:t>
            </a:r>
            <a:r>
              <a:rPr lang="en-GB" dirty="0" err="1"/>
              <a:t>disporre</a:t>
            </a:r>
            <a:r>
              <a:rPr lang="en-GB" dirty="0"/>
              <a:t> di </a:t>
            </a:r>
            <a:r>
              <a:rPr lang="en-GB" dirty="0" err="1"/>
              <a:t>una</a:t>
            </a:r>
            <a:r>
              <a:rPr lang="en-GB" dirty="0"/>
              <a:t> </a:t>
            </a:r>
            <a:r>
              <a:rPr lang="en-GB" dirty="0" err="1"/>
              <a:t>doppia</a:t>
            </a:r>
            <a:r>
              <a:rPr lang="en-GB" dirty="0"/>
              <a:t> </a:t>
            </a:r>
            <a:r>
              <a:rPr lang="en-GB" dirty="0" err="1"/>
              <a:t>fonte</a:t>
            </a:r>
            <a:r>
              <a:rPr lang="en-GB" dirty="0"/>
              <a:t> </a:t>
            </a:r>
            <a:r>
              <a:rPr lang="en-GB" dirty="0" err="1"/>
              <a:t>energetica</a:t>
            </a:r>
            <a:r>
              <a:rPr lang="en-GB" dirty="0"/>
              <a:t> con la quale </a:t>
            </a:r>
            <a:r>
              <a:rPr lang="en-GB" dirty="0" err="1"/>
              <a:t>riuscire</a:t>
            </a:r>
            <a:r>
              <a:rPr lang="en-GB" dirty="0"/>
              <a:t> a </a:t>
            </a:r>
            <a:r>
              <a:rPr lang="en-GB" dirty="0" err="1"/>
              <a:t>produrre</a:t>
            </a:r>
            <a:r>
              <a:rPr lang="en-GB" dirty="0"/>
              <a:t> </a:t>
            </a:r>
            <a:r>
              <a:rPr lang="en-GB" dirty="0" err="1"/>
              <a:t>l’energia</a:t>
            </a:r>
            <a:r>
              <a:rPr lang="en-GB" dirty="0"/>
              <a:t> </a:t>
            </a:r>
            <a:r>
              <a:rPr lang="en-GB" dirty="0" err="1"/>
              <a:t>termica</a:t>
            </a:r>
            <a:r>
              <a:rPr lang="en-GB" dirty="0"/>
              <a:t> </a:t>
            </a:r>
            <a:r>
              <a:rPr lang="en-GB" dirty="0" err="1"/>
              <a:t>necessaria</a:t>
            </a:r>
            <a:r>
              <a:rPr lang="en-GB" dirty="0"/>
              <a:t>.</a:t>
            </a:r>
            <a:endParaRPr lang="it-IT" dirty="0"/>
          </a:p>
        </p:txBody>
      </p:sp>
      <p:sp>
        <p:nvSpPr>
          <p:cNvPr id="8"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28</a:t>
            </a:fld>
            <a:endParaRPr lang="fr-FR" dirty="0"/>
          </a:p>
        </p:txBody>
      </p:sp>
    </p:spTree>
    <p:extLst>
      <p:ext uri="{BB962C8B-B14F-4D97-AF65-F5344CB8AC3E}">
        <p14:creationId xmlns:p14="http://schemas.microsoft.com/office/powerpoint/2010/main" val="20175755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egnaposto numero diapositiva 5"/>
          <p:cNvSpPr txBox="1">
            <a:spLocks noGrp="1"/>
          </p:cNvSpPr>
          <p:nvPr/>
        </p:nvSpPr>
        <p:spPr bwMode="auto">
          <a:xfrm>
            <a:off x="8721725" y="6513513"/>
            <a:ext cx="1682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Calibri" pitchFamily="34" charset="0"/>
                <a:cs typeface="Arial" charset="0"/>
              </a:defRPr>
            </a:lvl1pPr>
            <a:lvl2pPr marL="742950" indent="-285750" eaLnBrk="0" hangingPunct="0">
              <a:defRPr sz="2000">
                <a:solidFill>
                  <a:schemeClr val="tx1"/>
                </a:solidFill>
                <a:latin typeface="Calibri" pitchFamily="34" charset="0"/>
                <a:cs typeface="Arial" charset="0"/>
              </a:defRPr>
            </a:lvl2pPr>
            <a:lvl3pPr marL="1143000" indent="-228600" eaLnBrk="0" hangingPunct="0">
              <a:defRPr sz="2000">
                <a:solidFill>
                  <a:schemeClr val="tx1"/>
                </a:solidFill>
                <a:latin typeface="Calibri" pitchFamily="34" charset="0"/>
                <a:cs typeface="Arial" charset="0"/>
              </a:defRPr>
            </a:lvl3pPr>
            <a:lvl4pPr marL="1600200" indent="-228600" eaLnBrk="0" hangingPunct="0">
              <a:defRPr sz="2000">
                <a:solidFill>
                  <a:schemeClr val="tx1"/>
                </a:solidFill>
                <a:latin typeface="Calibri" pitchFamily="34" charset="0"/>
                <a:cs typeface="Arial" charset="0"/>
              </a:defRPr>
            </a:lvl4pPr>
            <a:lvl5pPr marL="2057400" indent="-228600" eaLnBrk="0" hangingPunct="0">
              <a:defRPr sz="2000">
                <a:solidFill>
                  <a:schemeClr val="tx1"/>
                </a:solidFill>
                <a:latin typeface="Calibri" pitchFamily="34" charset="0"/>
                <a:cs typeface="Arial" charset="0"/>
              </a:defRPr>
            </a:lvl5pPr>
            <a:lvl6pPr marL="2514600" indent="-228600" eaLnBrk="0" fontAlgn="base" hangingPunct="0">
              <a:spcBef>
                <a:spcPct val="0"/>
              </a:spcBef>
              <a:spcAft>
                <a:spcPct val="0"/>
              </a:spcAft>
              <a:defRPr sz="2000">
                <a:solidFill>
                  <a:schemeClr val="tx1"/>
                </a:solidFill>
                <a:latin typeface="Calibri" pitchFamily="34" charset="0"/>
                <a:cs typeface="Arial" charset="0"/>
              </a:defRPr>
            </a:lvl6pPr>
            <a:lvl7pPr marL="2971800" indent="-228600" eaLnBrk="0" fontAlgn="base" hangingPunct="0">
              <a:spcBef>
                <a:spcPct val="0"/>
              </a:spcBef>
              <a:spcAft>
                <a:spcPct val="0"/>
              </a:spcAft>
              <a:defRPr sz="2000">
                <a:solidFill>
                  <a:schemeClr val="tx1"/>
                </a:solidFill>
                <a:latin typeface="Calibri" pitchFamily="34" charset="0"/>
                <a:cs typeface="Arial" charset="0"/>
              </a:defRPr>
            </a:lvl7pPr>
            <a:lvl8pPr marL="3429000" indent="-228600" eaLnBrk="0" fontAlgn="base" hangingPunct="0">
              <a:spcBef>
                <a:spcPct val="0"/>
              </a:spcBef>
              <a:spcAft>
                <a:spcPct val="0"/>
              </a:spcAft>
              <a:defRPr sz="2000">
                <a:solidFill>
                  <a:schemeClr val="tx1"/>
                </a:solidFill>
                <a:latin typeface="Calibri" pitchFamily="34" charset="0"/>
                <a:cs typeface="Arial" charset="0"/>
              </a:defRPr>
            </a:lvl8pPr>
            <a:lvl9pPr marL="3886200" indent="-228600" eaLnBrk="0" fontAlgn="base" hangingPunct="0">
              <a:spcBef>
                <a:spcPct val="0"/>
              </a:spcBef>
              <a:spcAft>
                <a:spcPct val="0"/>
              </a:spcAft>
              <a:defRPr sz="2000">
                <a:solidFill>
                  <a:schemeClr val="tx1"/>
                </a:solidFill>
                <a:latin typeface="Calibri" pitchFamily="34" charset="0"/>
                <a:cs typeface="Arial" charset="0"/>
              </a:defRPr>
            </a:lvl9pPr>
          </a:lstStyle>
          <a:p>
            <a:pPr algn="r" eaLnBrk="1" hangingPunct="1">
              <a:lnSpc>
                <a:spcPct val="90000"/>
              </a:lnSpc>
              <a:spcBef>
                <a:spcPct val="35000"/>
              </a:spcBef>
            </a:pPr>
            <a:fld id="{1DDE5DEC-27D8-4796-8F27-E7A33F8BE0C7}" type="slidenum">
              <a:rPr lang="en-GB" sz="1000">
                <a:solidFill>
                  <a:schemeClr val="bg1"/>
                </a:solidFill>
              </a:rPr>
              <a:pPr algn="r" eaLnBrk="1" hangingPunct="1">
                <a:lnSpc>
                  <a:spcPct val="90000"/>
                </a:lnSpc>
                <a:spcBef>
                  <a:spcPct val="35000"/>
                </a:spcBef>
              </a:pPr>
              <a:t>29</a:t>
            </a:fld>
            <a:endParaRPr lang="en-GB" sz="1000">
              <a:solidFill>
                <a:schemeClr val="bg1"/>
              </a:solidFill>
            </a:endParaRPr>
          </a:p>
        </p:txBody>
      </p:sp>
      <p:sp>
        <p:nvSpPr>
          <p:cNvPr id="34820" name="Rectangle 2"/>
          <p:cNvSpPr>
            <a:spLocks noGrp="1" noChangeArrowheads="1"/>
          </p:cNvSpPr>
          <p:nvPr>
            <p:ph type="title" idx="4294967295"/>
          </p:nvPr>
        </p:nvSpPr>
        <p:spPr>
          <a:xfrm>
            <a:off x="517525" y="484187"/>
            <a:ext cx="7953375" cy="390525"/>
          </a:xfrm>
          <a:noFill/>
          <a:extLst>
            <a:ext uri="{909E8E84-426E-40DD-AFC4-6F175D3DCCD1}">
              <a14:hiddenFill xmlns:a14="http://schemas.microsoft.com/office/drawing/2010/main">
                <a:solidFill>
                  <a:schemeClr val="bg1"/>
                </a:solidFill>
              </a14:hiddenFill>
            </a:ext>
          </a:extLst>
        </p:spPr>
        <p:txBody>
          <a:bodyPr>
            <a:normAutofit fontScale="90000"/>
          </a:bodyPr>
          <a:lstStyle/>
          <a:p>
            <a:r>
              <a:rPr lang="en-GB" dirty="0"/>
              <a:t>I </a:t>
            </a:r>
            <a:r>
              <a:rPr lang="en-GB" dirty="0" smtClean="0"/>
              <a:t>RISULTATI: </a:t>
            </a:r>
            <a:r>
              <a:rPr lang="en-GB" dirty="0" err="1" smtClean="0"/>
              <a:t>emissioni</a:t>
            </a:r>
            <a:r>
              <a:rPr lang="en-GB" dirty="0" smtClean="0"/>
              <a:t> </a:t>
            </a:r>
            <a:r>
              <a:rPr lang="en-GB" dirty="0" err="1" smtClean="0"/>
              <a:t>polveri</a:t>
            </a:r>
            <a:endParaRPr lang="en-GB" dirty="0" smtClean="0"/>
          </a:p>
        </p:txBody>
      </p:sp>
      <p:sp>
        <p:nvSpPr>
          <p:cNvPr id="34821" name="Rectangle 3"/>
          <p:cNvSpPr>
            <a:spLocks noGrp="1" noChangeArrowheads="1"/>
          </p:cNvSpPr>
          <p:nvPr>
            <p:ph type="body" idx="4294967295"/>
          </p:nvPr>
        </p:nvSpPr>
        <p:spPr>
          <a:xfrm>
            <a:off x="250824" y="1501076"/>
            <a:ext cx="8450263" cy="536575"/>
          </a:xfrm>
        </p:spPr>
        <p:txBody>
          <a:bodyPr>
            <a:normAutofit fontScale="85000" lnSpcReduction="20000"/>
          </a:bodyPr>
          <a:lstStyle/>
          <a:p>
            <a:pPr marL="457200" indent="-457200" eaLnBrk="1" hangingPunct="1">
              <a:buFontTx/>
              <a:buNone/>
            </a:pPr>
            <a:r>
              <a:rPr lang="en-GB" dirty="0" smtClean="0"/>
              <a:t>	</a:t>
            </a:r>
            <a:r>
              <a:rPr lang="en-GB" sz="2000" dirty="0" err="1" smtClean="0"/>
              <a:t>L’impianto</a:t>
            </a:r>
            <a:r>
              <a:rPr lang="en-GB" sz="2000" dirty="0" smtClean="0"/>
              <a:t> </a:t>
            </a:r>
            <a:r>
              <a:rPr lang="en-GB" sz="2000" dirty="0" err="1" smtClean="0"/>
              <a:t>realizzato</a:t>
            </a:r>
            <a:r>
              <a:rPr lang="en-GB" sz="2000" dirty="0" smtClean="0"/>
              <a:t> è </a:t>
            </a:r>
            <a:r>
              <a:rPr lang="en-GB" sz="2000" dirty="0" err="1" smtClean="0"/>
              <a:t>dotato</a:t>
            </a:r>
            <a:r>
              <a:rPr lang="en-GB" sz="2000" dirty="0" smtClean="0"/>
              <a:t> di un </a:t>
            </a:r>
            <a:r>
              <a:rPr lang="en-GB" sz="2000" dirty="0" err="1" smtClean="0"/>
              <a:t>sistema</a:t>
            </a:r>
            <a:r>
              <a:rPr lang="en-GB" sz="2000" dirty="0" smtClean="0"/>
              <a:t> di </a:t>
            </a:r>
            <a:r>
              <a:rPr lang="en-GB" sz="2000" dirty="0" err="1" smtClean="0"/>
              <a:t>filtraggio</a:t>
            </a:r>
            <a:r>
              <a:rPr lang="en-GB" sz="2000" dirty="0" smtClean="0"/>
              <a:t> </a:t>
            </a:r>
            <a:r>
              <a:rPr lang="en-GB" sz="2000" dirty="0" err="1" smtClean="0"/>
              <a:t>aggiuntivo</a:t>
            </a:r>
            <a:r>
              <a:rPr lang="en-GB" sz="2000" dirty="0" smtClean="0"/>
              <a:t>, in </a:t>
            </a:r>
            <a:r>
              <a:rPr lang="en-GB" sz="2000" dirty="0" err="1" smtClean="0"/>
              <a:t>grado</a:t>
            </a:r>
            <a:r>
              <a:rPr lang="en-GB" sz="2000" dirty="0" smtClean="0"/>
              <a:t> di </a:t>
            </a:r>
            <a:r>
              <a:rPr lang="en-GB" sz="2000" dirty="0" err="1" smtClean="0"/>
              <a:t>ridurre</a:t>
            </a:r>
            <a:r>
              <a:rPr lang="en-GB" sz="2000" dirty="0" smtClean="0"/>
              <a:t> al </a:t>
            </a:r>
            <a:r>
              <a:rPr lang="en-GB" sz="2000" dirty="0" err="1" smtClean="0"/>
              <a:t>minimola</a:t>
            </a:r>
            <a:r>
              <a:rPr lang="en-GB" sz="2000" dirty="0" smtClean="0"/>
              <a:t> </a:t>
            </a:r>
            <a:r>
              <a:rPr lang="en-GB" sz="2000" dirty="0" err="1" smtClean="0"/>
              <a:t>quantità</a:t>
            </a:r>
            <a:r>
              <a:rPr lang="en-GB" sz="2000" dirty="0" smtClean="0"/>
              <a:t> di </a:t>
            </a:r>
            <a:r>
              <a:rPr lang="en-GB" sz="2000" dirty="0" err="1" smtClean="0"/>
              <a:t>polvere</a:t>
            </a:r>
            <a:r>
              <a:rPr lang="en-GB" sz="2000" dirty="0" smtClean="0"/>
              <a:t> </a:t>
            </a:r>
            <a:r>
              <a:rPr lang="en-GB" sz="2000" dirty="0" err="1" smtClean="0"/>
              <a:t>emessa</a:t>
            </a:r>
            <a:r>
              <a:rPr lang="en-GB" sz="2000" dirty="0" smtClean="0"/>
              <a:t> in </a:t>
            </a:r>
            <a:r>
              <a:rPr lang="en-GB" sz="2000" dirty="0" err="1" smtClean="0"/>
              <a:t>fase</a:t>
            </a:r>
            <a:r>
              <a:rPr lang="en-GB" sz="2000" dirty="0" smtClean="0"/>
              <a:t> di </a:t>
            </a:r>
            <a:r>
              <a:rPr lang="en-GB" sz="2000" dirty="0" err="1" smtClean="0"/>
              <a:t>combustione</a:t>
            </a:r>
            <a:r>
              <a:rPr lang="en-GB" sz="2000" dirty="0" smtClean="0"/>
              <a:t>.</a:t>
            </a:r>
            <a:endParaRPr lang="it-IT" dirty="0" smtClean="0"/>
          </a:p>
        </p:txBody>
      </p:sp>
      <p:sp>
        <p:nvSpPr>
          <p:cNvPr id="34822" name="Rectangle 3"/>
          <p:cNvSpPr>
            <a:spLocks noChangeArrowheads="1"/>
          </p:cNvSpPr>
          <p:nvPr/>
        </p:nvSpPr>
        <p:spPr bwMode="auto">
          <a:xfrm>
            <a:off x="0" y="3861096"/>
            <a:ext cx="8450263" cy="2921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p>
            <a:pPr marL="457200" indent="-457200">
              <a:lnSpc>
                <a:spcPct val="80000"/>
              </a:lnSpc>
              <a:spcBef>
                <a:spcPct val="40000"/>
              </a:spcBef>
              <a:buClr>
                <a:schemeClr val="tx2"/>
              </a:buClr>
              <a:buSzPct val="60000"/>
            </a:pPr>
            <a:r>
              <a:rPr lang="en-GB" sz="2400"/>
              <a:t>	</a:t>
            </a:r>
            <a:r>
              <a:rPr lang="en-GB"/>
              <a:t>Un pò di numeri:</a:t>
            </a:r>
            <a:endParaRPr lang="it-IT" sz="2400"/>
          </a:p>
        </p:txBody>
      </p:sp>
      <p:sp>
        <p:nvSpPr>
          <p:cNvPr id="34823" name="Rectangle 3"/>
          <p:cNvSpPr>
            <a:spLocks noChangeArrowheads="1"/>
          </p:cNvSpPr>
          <p:nvPr/>
        </p:nvSpPr>
        <p:spPr bwMode="auto">
          <a:xfrm>
            <a:off x="466725" y="4223046"/>
            <a:ext cx="7916863" cy="4889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p>
            <a:pPr marL="457200" indent="-457200">
              <a:lnSpc>
                <a:spcPct val="80000"/>
              </a:lnSpc>
              <a:spcBef>
                <a:spcPct val="40000"/>
              </a:spcBef>
              <a:buClr>
                <a:schemeClr val="tx2"/>
              </a:buClr>
              <a:buSzPct val="90000"/>
              <a:buFontTx/>
              <a:buChar char="•"/>
            </a:pPr>
            <a:r>
              <a:rPr lang="en-GB"/>
              <a:t>Il D.lgs 152/06 disciplina le emissioni degli impianti fissando come limite  (per quelli di potenza inferiore ad 1 MW) 100 mg/Nm</a:t>
            </a:r>
            <a:r>
              <a:rPr lang="en-GB" baseline="30000"/>
              <a:t>3</a:t>
            </a:r>
            <a:r>
              <a:rPr lang="en-GB"/>
              <a:t>;</a:t>
            </a:r>
            <a:endParaRPr lang="it-IT" sz="2400"/>
          </a:p>
        </p:txBody>
      </p:sp>
      <p:sp>
        <p:nvSpPr>
          <p:cNvPr id="34824" name="Rectangle 3"/>
          <p:cNvSpPr>
            <a:spLocks noChangeArrowheads="1"/>
          </p:cNvSpPr>
          <p:nvPr/>
        </p:nvSpPr>
        <p:spPr bwMode="auto">
          <a:xfrm>
            <a:off x="473075" y="4829471"/>
            <a:ext cx="7916863" cy="4984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p>
            <a:pPr marL="457200" indent="-457200">
              <a:lnSpc>
                <a:spcPct val="80000"/>
              </a:lnSpc>
              <a:spcBef>
                <a:spcPct val="40000"/>
              </a:spcBef>
              <a:buClr>
                <a:schemeClr val="tx2"/>
              </a:buClr>
              <a:buSzPct val="90000"/>
              <a:buFontTx/>
              <a:buChar char="•"/>
            </a:pPr>
            <a:r>
              <a:rPr lang="en-GB" dirty="0"/>
              <a:t>Il DGR </a:t>
            </a:r>
            <a:r>
              <a:rPr lang="en-GB" dirty="0" err="1"/>
              <a:t>Regione</a:t>
            </a:r>
            <a:r>
              <a:rPr lang="en-GB" dirty="0"/>
              <a:t> Emilia Romagna 855/2012 </a:t>
            </a:r>
            <a:r>
              <a:rPr lang="en-GB" dirty="0" err="1"/>
              <a:t>fissa</a:t>
            </a:r>
            <a:r>
              <a:rPr lang="en-GB" dirty="0"/>
              <a:t> un </a:t>
            </a:r>
            <a:r>
              <a:rPr lang="en-GB" dirty="0" err="1"/>
              <a:t>limite</a:t>
            </a:r>
            <a:r>
              <a:rPr lang="en-GB" dirty="0"/>
              <a:t>, per </a:t>
            </a:r>
            <a:r>
              <a:rPr lang="en-GB" dirty="0" err="1"/>
              <a:t>gli</a:t>
            </a:r>
            <a:r>
              <a:rPr lang="en-GB" dirty="0"/>
              <a:t> </a:t>
            </a:r>
            <a:r>
              <a:rPr lang="en-GB" dirty="0" err="1"/>
              <a:t>impianti</a:t>
            </a:r>
            <a:r>
              <a:rPr lang="en-GB" dirty="0"/>
              <a:t> “non </a:t>
            </a:r>
            <a:r>
              <a:rPr lang="en-GB" dirty="0" err="1"/>
              <a:t>civili</a:t>
            </a:r>
            <a:r>
              <a:rPr lang="en-GB" dirty="0"/>
              <a:t>”  </a:t>
            </a:r>
            <a:r>
              <a:rPr lang="en-GB" b="1" i="1" dirty="0"/>
              <a:t>- e non è </a:t>
            </a:r>
            <a:r>
              <a:rPr lang="en-GB" b="1" i="1" dirty="0" err="1"/>
              <a:t>questo</a:t>
            </a:r>
            <a:r>
              <a:rPr lang="en-GB" b="1" i="1" dirty="0"/>
              <a:t> </a:t>
            </a:r>
            <a:r>
              <a:rPr lang="en-GB" b="1" i="1" dirty="0" err="1"/>
              <a:t>il</a:t>
            </a:r>
            <a:r>
              <a:rPr lang="en-GB" b="1" i="1" dirty="0"/>
              <a:t> </a:t>
            </a:r>
            <a:r>
              <a:rPr lang="en-GB" b="1" i="1" dirty="0" err="1"/>
              <a:t>nostro</a:t>
            </a:r>
            <a:r>
              <a:rPr lang="en-GB" b="1" i="1" dirty="0"/>
              <a:t> </a:t>
            </a:r>
            <a:r>
              <a:rPr lang="en-GB" b="1" i="1" dirty="0" err="1"/>
              <a:t>caso</a:t>
            </a:r>
            <a:r>
              <a:rPr lang="en-GB" b="1" i="1" dirty="0"/>
              <a:t> - </a:t>
            </a:r>
            <a:r>
              <a:rPr lang="en-GB" dirty="0" err="1"/>
              <a:t>pari</a:t>
            </a:r>
            <a:r>
              <a:rPr lang="en-GB" dirty="0"/>
              <a:t> a 30 mg/Nm</a:t>
            </a:r>
            <a:r>
              <a:rPr lang="en-GB" baseline="30000" dirty="0"/>
              <a:t>3</a:t>
            </a:r>
            <a:r>
              <a:rPr lang="en-GB" dirty="0"/>
              <a:t>;</a:t>
            </a:r>
            <a:endParaRPr lang="it-IT" sz="2400" dirty="0"/>
          </a:p>
        </p:txBody>
      </p:sp>
      <p:sp>
        <p:nvSpPr>
          <p:cNvPr id="34825" name="Rectangle 3"/>
          <p:cNvSpPr>
            <a:spLocks noChangeArrowheads="1"/>
          </p:cNvSpPr>
          <p:nvPr/>
        </p:nvSpPr>
        <p:spPr bwMode="auto">
          <a:xfrm>
            <a:off x="482600" y="5400971"/>
            <a:ext cx="7916863" cy="44871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p>
            <a:pPr marL="457200" indent="-457200">
              <a:lnSpc>
                <a:spcPct val="80000"/>
              </a:lnSpc>
              <a:spcBef>
                <a:spcPct val="40000"/>
              </a:spcBef>
              <a:buClr>
                <a:schemeClr val="tx2"/>
              </a:buClr>
              <a:buSzPct val="90000"/>
              <a:buFontTx/>
              <a:buChar char="•"/>
            </a:pPr>
            <a:r>
              <a:rPr lang="en-GB" dirty="0"/>
              <a:t>Le </a:t>
            </a:r>
            <a:r>
              <a:rPr lang="en-GB" dirty="0" err="1"/>
              <a:t>caldaie</a:t>
            </a:r>
            <a:r>
              <a:rPr lang="en-GB" dirty="0"/>
              <a:t> </a:t>
            </a:r>
            <a:r>
              <a:rPr lang="en-GB" dirty="0" err="1" smtClean="0"/>
              <a:t>producono</a:t>
            </a:r>
            <a:r>
              <a:rPr lang="en-GB" dirty="0" smtClean="0"/>
              <a:t> </a:t>
            </a:r>
            <a:r>
              <a:rPr lang="en-GB" dirty="0"/>
              <a:t>un </a:t>
            </a:r>
            <a:r>
              <a:rPr lang="en-GB" dirty="0" err="1"/>
              <a:t>livello</a:t>
            </a:r>
            <a:r>
              <a:rPr lang="en-GB" dirty="0"/>
              <a:t> di </a:t>
            </a:r>
            <a:r>
              <a:rPr lang="en-GB" dirty="0" err="1"/>
              <a:t>polveri</a:t>
            </a:r>
            <a:r>
              <a:rPr lang="en-GB" dirty="0"/>
              <a:t> </a:t>
            </a:r>
            <a:r>
              <a:rPr lang="en-GB" dirty="0" err="1"/>
              <a:t>certificato</a:t>
            </a:r>
            <a:r>
              <a:rPr lang="en-GB" dirty="0"/>
              <a:t> </a:t>
            </a:r>
            <a:r>
              <a:rPr lang="en-GB" dirty="0" err="1"/>
              <a:t>pari</a:t>
            </a:r>
            <a:r>
              <a:rPr lang="en-GB" dirty="0"/>
              <a:t> a 58 mg/Nm</a:t>
            </a:r>
            <a:r>
              <a:rPr lang="en-GB" baseline="30000" dirty="0"/>
              <a:t>3</a:t>
            </a:r>
            <a:r>
              <a:rPr lang="en-GB" dirty="0"/>
              <a:t> con </a:t>
            </a:r>
            <a:r>
              <a:rPr lang="en-GB" dirty="0" err="1"/>
              <a:t>tenore</a:t>
            </a:r>
            <a:r>
              <a:rPr lang="en-GB" dirty="0"/>
              <a:t> di O</a:t>
            </a:r>
            <a:r>
              <a:rPr lang="en-GB" baseline="-25000" dirty="0"/>
              <a:t>2</a:t>
            </a:r>
            <a:r>
              <a:rPr lang="en-GB" dirty="0"/>
              <a:t> </a:t>
            </a:r>
            <a:r>
              <a:rPr lang="en-GB" dirty="0" err="1"/>
              <a:t>pari</a:t>
            </a:r>
            <a:r>
              <a:rPr lang="en-GB" dirty="0"/>
              <a:t> al 11% (</a:t>
            </a:r>
            <a:r>
              <a:rPr lang="en-GB" dirty="0" err="1"/>
              <a:t>attestazione</a:t>
            </a:r>
            <a:r>
              <a:rPr lang="en-GB" dirty="0"/>
              <a:t> TUV SUD)</a:t>
            </a:r>
            <a:endParaRPr lang="it-IT" sz="2400" dirty="0"/>
          </a:p>
        </p:txBody>
      </p:sp>
      <p:sp>
        <p:nvSpPr>
          <p:cNvPr id="34826" name="Rectangle 3"/>
          <p:cNvSpPr>
            <a:spLocks noChangeArrowheads="1"/>
          </p:cNvSpPr>
          <p:nvPr/>
        </p:nvSpPr>
        <p:spPr bwMode="auto">
          <a:xfrm>
            <a:off x="517525" y="5978821"/>
            <a:ext cx="7916863" cy="4984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p>
            <a:pPr marL="457200" indent="-457200">
              <a:lnSpc>
                <a:spcPct val="80000"/>
              </a:lnSpc>
              <a:spcBef>
                <a:spcPct val="40000"/>
              </a:spcBef>
              <a:buClr>
                <a:schemeClr val="tx2"/>
              </a:buClr>
              <a:buSzPct val="90000"/>
              <a:buFontTx/>
              <a:buChar char="•"/>
            </a:pPr>
            <a:r>
              <a:rPr lang="en-GB" dirty="0"/>
              <a:t>Il </a:t>
            </a:r>
            <a:r>
              <a:rPr lang="en-GB" dirty="0" err="1"/>
              <a:t>filtro</a:t>
            </a:r>
            <a:r>
              <a:rPr lang="en-GB" dirty="0"/>
              <a:t> </a:t>
            </a:r>
            <a:r>
              <a:rPr lang="en-GB" dirty="0" err="1"/>
              <a:t>aggiuntivo</a:t>
            </a:r>
            <a:r>
              <a:rPr lang="en-GB" dirty="0"/>
              <a:t> </a:t>
            </a:r>
            <a:r>
              <a:rPr lang="en-GB" dirty="0" err="1"/>
              <a:t>installato</a:t>
            </a:r>
            <a:r>
              <a:rPr lang="en-GB" dirty="0"/>
              <a:t> </a:t>
            </a:r>
            <a:r>
              <a:rPr lang="en-GB" dirty="0" err="1"/>
              <a:t>dimezza</a:t>
            </a:r>
            <a:r>
              <a:rPr lang="en-GB" dirty="0"/>
              <a:t> le </a:t>
            </a:r>
            <a:r>
              <a:rPr lang="en-GB" dirty="0" err="1"/>
              <a:t>emissioni</a:t>
            </a:r>
            <a:r>
              <a:rPr lang="en-GB" dirty="0"/>
              <a:t> di </a:t>
            </a:r>
            <a:r>
              <a:rPr lang="en-GB" dirty="0" err="1"/>
              <a:t>polveri</a:t>
            </a:r>
            <a:r>
              <a:rPr lang="en-GB" dirty="0"/>
              <a:t> </a:t>
            </a:r>
            <a:r>
              <a:rPr lang="en-GB" dirty="0" err="1"/>
              <a:t>che</a:t>
            </a:r>
            <a:r>
              <a:rPr lang="en-GB" dirty="0"/>
              <a:t> </a:t>
            </a:r>
            <a:r>
              <a:rPr lang="en-GB" dirty="0" err="1"/>
              <a:t>riceve</a:t>
            </a:r>
            <a:r>
              <a:rPr lang="en-GB" dirty="0"/>
              <a:t> in </a:t>
            </a:r>
            <a:r>
              <a:rPr lang="en-GB" dirty="0" err="1"/>
              <a:t>ingresso</a:t>
            </a:r>
            <a:r>
              <a:rPr lang="en-GB" dirty="0"/>
              <a:t>.</a:t>
            </a:r>
            <a:endParaRPr lang="it-IT"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437" y="2037651"/>
            <a:ext cx="1539151" cy="2051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798394" y="2298192"/>
            <a:ext cx="4572000" cy="978729"/>
          </a:xfrm>
          <a:prstGeom prst="rect">
            <a:avLst/>
          </a:prstGeom>
        </p:spPr>
        <p:txBody>
          <a:bodyPr>
            <a:spAutoFit/>
          </a:bodyPr>
          <a:lstStyle/>
          <a:p>
            <a:pPr marL="457200" indent="-457200" algn="just">
              <a:lnSpc>
                <a:spcPct val="80000"/>
              </a:lnSpc>
              <a:spcBef>
                <a:spcPct val="40000"/>
              </a:spcBef>
              <a:buClr>
                <a:schemeClr val="tx2"/>
              </a:buClr>
              <a:buSzPct val="60000"/>
            </a:pPr>
            <a:r>
              <a:rPr lang="en-GB" dirty="0"/>
              <a:t>Il </a:t>
            </a:r>
            <a:r>
              <a:rPr lang="en-GB" dirty="0" err="1"/>
              <a:t>filtro</a:t>
            </a:r>
            <a:r>
              <a:rPr lang="en-GB" dirty="0"/>
              <a:t>, non </a:t>
            </a:r>
            <a:r>
              <a:rPr lang="en-GB" dirty="0" err="1"/>
              <a:t>necessario</a:t>
            </a:r>
            <a:r>
              <a:rPr lang="en-GB" dirty="0"/>
              <a:t> dal </a:t>
            </a:r>
            <a:r>
              <a:rPr lang="en-GB" dirty="0" err="1"/>
              <a:t>punto</a:t>
            </a:r>
            <a:r>
              <a:rPr lang="en-GB" dirty="0"/>
              <a:t> di vista </a:t>
            </a:r>
            <a:r>
              <a:rPr lang="en-GB" dirty="0" err="1"/>
              <a:t>normativo</a:t>
            </a:r>
            <a:r>
              <a:rPr lang="en-GB" dirty="0"/>
              <a:t>, </a:t>
            </a:r>
            <a:r>
              <a:rPr lang="en-GB" dirty="0" err="1"/>
              <a:t>permette</a:t>
            </a:r>
            <a:r>
              <a:rPr lang="en-GB" dirty="0"/>
              <a:t> di </a:t>
            </a:r>
            <a:r>
              <a:rPr lang="en-GB" b="1" i="1" dirty="0" err="1"/>
              <a:t>dimezzare</a:t>
            </a:r>
            <a:r>
              <a:rPr lang="en-GB" dirty="0"/>
              <a:t> </a:t>
            </a:r>
            <a:r>
              <a:rPr lang="en-GB" dirty="0" err="1"/>
              <a:t>il</a:t>
            </a:r>
            <a:r>
              <a:rPr lang="en-GB" dirty="0"/>
              <a:t> </a:t>
            </a:r>
            <a:r>
              <a:rPr lang="en-GB" dirty="0" err="1"/>
              <a:t>livello</a:t>
            </a:r>
            <a:r>
              <a:rPr lang="en-GB" dirty="0"/>
              <a:t> di </a:t>
            </a:r>
            <a:r>
              <a:rPr lang="en-GB" b="1" i="1" dirty="0" err="1"/>
              <a:t>polveri</a:t>
            </a:r>
            <a:r>
              <a:rPr lang="en-GB" b="1" i="1" dirty="0"/>
              <a:t> </a:t>
            </a:r>
            <a:r>
              <a:rPr lang="en-GB" b="1" i="1" dirty="0" err="1"/>
              <a:t>emesse</a:t>
            </a:r>
            <a:r>
              <a:rPr lang="en-GB" dirty="0"/>
              <a:t> </a:t>
            </a:r>
            <a:r>
              <a:rPr lang="en-GB" dirty="0" err="1"/>
              <a:t>rispetto</a:t>
            </a:r>
            <a:r>
              <a:rPr lang="en-GB" dirty="0"/>
              <a:t> al </a:t>
            </a:r>
            <a:r>
              <a:rPr lang="en-GB" dirty="0" err="1"/>
              <a:t>dato</a:t>
            </a:r>
            <a:r>
              <a:rPr lang="en-GB" dirty="0"/>
              <a:t> </a:t>
            </a:r>
            <a:r>
              <a:rPr lang="en-GB" dirty="0" err="1"/>
              <a:t>fornito</a:t>
            </a:r>
            <a:r>
              <a:rPr lang="en-GB" dirty="0"/>
              <a:t> dal </a:t>
            </a:r>
            <a:r>
              <a:rPr lang="en-GB" dirty="0" err="1"/>
              <a:t>costruttore</a:t>
            </a:r>
            <a:r>
              <a:rPr lang="en-GB" dirty="0"/>
              <a:t> </a:t>
            </a:r>
            <a:r>
              <a:rPr lang="en-GB" dirty="0" err="1"/>
              <a:t>della</a:t>
            </a:r>
            <a:r>
              <a:rPr lang="en-GB" dirty="0"/>
              <a:t> </a:t>
            </a:r>
            <a:r>
              <a:rPr lang="en-GB" dirty="0" err="1"/>
              <a:t>caldaia</a:t>
            </a:r>
            <a:r>
              <a:rPr lang="en-GB" dirty="0"/>
              <a:t>.</a:t>
            </a:r>
            <a:endParaRPr lang="en-GB" dirty="0"/>
          </a:p>
        </p:txBody>
      </p:sp>
      <p:sp>
        <p:nvSpPr>
          <p:cNvPr id="14"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29</a:t>
            </a:fld>
            <a:endParaRPr lang="fr-FR" dirty="0"/>
          </a:p>
        </p:txBody>
      </p:sp>
    </p:spTree>
    <p:extLst>
      <p:ext uri="{BB962C8B-B14F-4D97-AF65-F5344CB8AC3E}">
        <p14:creationId xmlns:p14="http://schemas.microsoft.com/office/powerpoint/2010/main" val="31051415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artina_Siram_2016-per-PPT_OK.gif" descr="/I lavori della Barnaba/Siram/2016/template PPT/Siram/nuovo template_05_2016/immagini/Cartina_Siram_2016-per-PPT_OK.gif"/>
          <p:cNvPicPr>
            <a:picLocks noChangeAspect="1"/>
          </p:cNvPicPr>
          <p:nvPr/>
        </p:nvPicPr>
        <p:blipFill>
          <a:blip r:embed="rId2" r:link="rId3">
            <a:lum bright="-10000"/>
            <a:extLst>
              <a:ext uri="{28A0092B-C50C-407E-A947-70E740481C1C}">
                <a14:useLocalDpi xmlns:a14="http://schemas.microsoft.com/office/drawing/2010/main" val="0"/>
              </a:ext>
            </a:extLst>
          </a:blip>
          <a:stretch>
            <a:fillRect/>
          </a:stretch>
        </p:blipFill>
        <p:spPr>
          <a:xfrm>
            <a:off x="3999072" y="1956221"/>
            <a:ext cx="4405750" cy="4615378"/>
          </a:xfrm>
          <a:prstGeom prst="rect">
            <a:avLst/>
          </a:prstGeom>
        </p:spPr>
      </p:pic>
      <p:sp>
        <p:nvSpPr>
          <p:cNvPr id="2" name="Titolo 1"/>
          <p:cNvSpPr>
            <a:spLocks noGrp="1"/>
          </p:cNvSpPr>
          <p:nvPr>
            <p:ph type="title"/>
          </p:nvPr>
        </p:nvSpPr>
        <p:spPr>
          <a:xfrm>
            <a:off x="254001" y="271288"/>
            <a:ext cx="8623546" cy="744712"/>
          </a:xfrm>
        </p:spPr>
        <p:txBody>
          <a:bodyPr/>
          <a:lstStyle/>
          <a:p>
            <a:pPr algn="ctr"/>
            <a:r>
              <a:rPr lang="it-IT" dirty="0" smtClean="0"/>
              <a:t>Gruppo </a:t>
            </a:r>
            <a:r>
              <a:rPr lang="it-IT" dirty="0" err="1" smtClean="0"/>
              <a:t>Siram</a:t>
            </a:r>
            <a:r>
              <a:rPr lang="it-IT" dirty="0" smtClean="0"/>
              <a:t>: profilo</a:t>
            </a:r>
            <a:endParaRPr lang="it-IT" dirty="0"/>
          </a:p>
        </p:txBody>
      </p:sp>
      <p:sp>
        <p:nvSpPr>
          <p:cNvPr id="14" name="Content Placeholder 5"/>
          <p:cNvSpPr>
            <a:spLocks noGrp="1"/>
          </p:cNvSpPr>
          <p:nvPr>
            <p:ph idx="1"/>
          </p:nvPr>
        </p:nvSpPr>
        <p:spPr>
          <a:xfrm>
            <a:off x="412525" y="2376720"/>
            <a:ext cx="3984844" cy="3741181"/>
          </a:xfrm>
        </p:spPr>
        <p:txBody>
          <a:bodyPr>
            <a:noAutofit/>
          </a:bodyPr>
          <a:lstStyle/>
          <a:p>
            <a:pPr marL="1587" indent="0">
              <a:buNone/>
            </a:pPr>
            <a:r>
              <a:rPr lang="it-IT" sz="1200" b="1" dirty="0">
                <a:solidFill>
                  <a:srgbClr val="1C839B"/>
                </a:solidFill>
                <a:ea typeface="ヒラギノ角ゴ Pro W3"/>
                <a:cs typeface="ヒラギノ角ゴ Pro W3"/>
              </a:rPr>
              <a:t>SIRAM </a:t>
            </a:r>
            <a:r>
              <a:rPr lang="it-IT" sz="1200" b="1" dirty="0" smtClean="0">
                <a:solidFill>
                  <a:srgbClr val="1C839B"/>
                </a:solidFill>
                <a:ea typeface="ヒラギノ角ゴ Pro W3"/>
                <a:cs typeface="ヒラギノ角ゴ Pro W3"/>
              </a:rPr>
              <a:t>SpA</a:t>
            </a:r>
            <a:endParaRPr lang="it-IT" sz="1200" b="1" dirty="0">
              <a:solidFill>
                <a:srgbClr val="1C839B"/>
              </a:solidFill>
              <a:ea typeface="ヒラギノ角ゴ Pro W3"/>
              <a:cs typeface="ヒラギノ角ゴ Pro W3"/>
            </a:endParaRPr>
          </a:p>
          <a:p>
            <a:pPr marL="0" indent="0">
              <a:spcBef>
                <a:spcPct val="0"/>
              </a:spcBef>
              <a:buNone/>
            </a:pPr>
            <a:r>
              <a:rPr lang="it-IT" sz="1200" b="1" dirty="0">
                <a:solidFill>
                  <a:schemeClr val="tx1">
                    <a:lumMod val="75000"/>
                    <a:lumOff val="25000"/>
                  </a:schemeClr>
                </a:solidFill>
                <a:ea typeface="ヒラギノ角ゴ Pro W3"/>
                <a:cs typeface="ヒラギノ角ゴ Pro W3"/>
              </a:rPr>
              <a:t>Leader in Italia nei servizi </a:t>
            </a:r>
            <a:r>
              <a:rPr lang="it-IT" sz="1200" b="1" dirty="0" smtClean="0">
                <a:solidFill>
                  <a:schemeClr val="tx1">
                    <a:lumMod val="75000"/>
                    <a:lumOff val="25000"/>
                  </a:schemeClr>
                </a:solidFill>
              </a:rPr>
              <a:t>multitecnologici</a:t>
            </a:r>
            <a:endParaRPr lang="it-IT" sz="1200" b="1" dirty="0">
              <a:solidFill>
                <a:schemeClr val="tx1">
                  <a:lumMod val="75000"/>
                  <a:lumOff val="25000"/>
                </a:schemeClr>
              </a:solidFill>
            </a:endParaRPr>
          </a:p>
          <a:p>
            <a:pPr marL="0" indent="0">
              <a:spcBef>
                <a:spcPct val="0"/>
              </a:spcBef>
              <a:buNone/>
            </a:pPr>
            <a:r>
              <a:rPr lang="it-IT" sz="1200" b="1" dirty="0">
                <a:solidFill>
                  <a:schemeClr val="tx1">
                    <a:lumMod val="75000"/>
                    <a:lumOff val="25000"/>
                  </a:schemeClr>
                </a:solidFill>
              </a:rPr>
              <a:t>per l’efficienza </a:t>
            </a:r>
            <a:r>
              <a:rPr lang="it-IT" sz="1200" b="1" dirty="0" smtClean="0">
                <a:solidFill>
                  <a:schemeClr val="tx1">
                    <a:lumMod val="75000"/>
                    <a:lumOff val="25000"/>
                  </a:schemeClr>
                </a:solidFill>
              </a:rPr>
              <a:t>energetica nel </a:t>
            </a:r>
            <a:r>
              <a:rPr lang="it-IT" sz="1200" b="1" dirty="0" smtClean="0">
                <a:solidFill>
                  <a:schemeClr val="tx1">
                    <a:lumMod val="75000"/>
                    <a:lumOff val="25000"/>
                  </a:schemeClr>
                </a:solidFill>
                <a:ea typeface="ヒラギノ角ゴ Pro W3"/>
                <a:cs typeface="ヒラギノ角ゴ Pro W3"/>
              </a:rPr>
              <a:t>mercato Pubblico </a:t>
            </a:r>
            <a:br>
              <a:rPr lang="it-IT" sz="1200" b="1" dirty="0" smtClean="0">
                <a:solidFill>
                  <a:schemeClr val="tx1">
                    <a:lumMod val="75000"/>
                    <a:lumOff val="25000"/>
                  </a:schemeClr>
                </a:solidFill>
                <a:ea typeface="ヒラギノ角ゴ Pro W3"/>
                <a:cs typeface="ヒラギノ角ゴ Pro W3"/>
              </a:rPr>
            </a:br>
            <a:r>
              <a:rPr lang="it-IT" sz="1200" b="1" dirty="0" smtClean="0">
                <a:solidFill>
                  <a:schemeClr val="tx1">
                    <a:lumMod val="75000"/>
                    <a:lumOff val="25000"/>
                  </a:schemeClr>
                </a:solidFill>
                <a:ea typeface="ヒラギノ角ゴ Pro W3"/>
                <a:cs typeface="ヒラギノ角ゴ Pro W3"/>
              </a:rPr>
              <a:t>e Privato - </a:t>
            </a:r>
            <a:r>
              <a:rPr lang="it-IT" sz="1200" b="1" dirty="0" smtClean="0">
                <a:solidFill>
                  <a:schemeClr val="tx1">
                    <a:lumMod val="75000"/>
                    <a:lumOff val="25000"/>
                  </a:schemeClr>
                </a:solidFill>
                <a:cs typeface="Arial" pitchFamily="34" charset="0"/>
              </a:rPr>
              <a:t>Sanità</a:t>
            </a:r>
            <a:r>
              <a:rPr lang="it-IT" sz="1200" b="1" dirty="0">
                <a:solidFill>
                  <a:schemeClr val="tx1">
                    <a:lumMod val="75000"/>
                    <a:lumOff val="25000"/>
                  </a:schemeClr>
                </a:solidFill>
                <a:cs typeface="Arial" pitchFamily="34" charset="0"/>
              </a:rPr>
              <a:t>, Pubblica Amministrazione centrale </a:t>
            </a:r>
            <a:r>
              <a:rPr lang="it-IT" sz="1200" b="1" dirty="0" smtClean="0">
                <a:solidFill>
                  <a:schemeClr val="tx1">
                    <a:lumMod val="75000"/>
                    <a:lumOff val="25000"/>
                  </a:schemeClr>
                </a:solidFill>
                <a:cs typeface="Arial" pitchFamily="34" charset="0"/>
              </a:rPr>
              <a:t/>
            </a:r>
            <a:br>
              <a:rPr lang="it-IT" sz="1200" b="1" dirty="0" smtClean="0">
                <a:solidFill>
                  <a:schemeClr val="tx1">
                    <a:lumMod val="75000"/>
                    <a:lumOff val="25000"/>
                  </a:schemeClr>
                </a:solidFill>
                <a:cs typeface="Arial" pitchFamily="34" charset="0"/>
              </a:rPr>
            </a:br>
            <a:r>
              <a:rPr lang="it-IT" sz="1200" b="1" dirty="0" smtClean="0">
                <a:solidFill>
                  <a:schemeClr val="tx1">
                    <a:lumMod val="75000"/>
                    <a:lumOff val="25000"/>
                  </a:schemeClr>
                </a:solidFill>
                <a:cs typeface="Arial" pitchFamily="34" charset="0"/>
              </a:rPr>
              <a:t>e </a:t>
            </a:r>
            <a:r>
              <a:rPr lang="it-IT" sz="1200" b="1" dirty="0">
                <a:solidFill>
                  <a:schemeClr val="tx1">
                    <a:lumMod val="75000"/>
                    <a:lumOff val="25000"/>
                  </a:schemeClr>
                </a:solidFill>
                <a:cs typeface="Arial" pitchFamily="34" charset="0"/>
              </a:rPr>
              <a:t>locale, Istituti di </a:t>
            </a:r>
            <a:r>
              <a:rPr lang="it-IT" sz="1200" b="1" dirty="0" smtClean="0">
                <a:solidFill>
                  <a:schemeClr val="tx1">
                    <a:lumMod val="75000"/>
                    <a:lumOff val="25000"/>
                  </a:schemeClr>
                </a:solidFill>
                <a:cs typeface="Arial" pitchFamily="34" charset="0"/>
              </a:rPr>
              <a:t>formazione, Industria, </a:t>
            </a:r>
            <a:br>
              <a:rPr lang="it-IT" sz="1200" b="1" dirty="0" smtClean="0">
                <a:solidFill>
                  <a:schemeClr val="tx1">
                    <a:lumMod val="75000"/>
                    <a:lumOff val="25000"/>
                  </a:schemeClr>
                </a:solidFill>
                <a:cs typeface="Arial" pitchFamily="34" charset="0"/>
              </a:rPr>
            </a:br>
            <a:r>
              <a:rPr lang="it-IT" sz="1200" b="1" dirty="0" smtClean="0">
                <a:solidFill>
                  <a:schemeClr val="tx1">
                    <a:lumMod val="75000"/>
                    <a:lumOff val="25000"/>
                  </a:schemeClr>
                </a:solidFill>
                <a:cs typeface="Arial" pitchFamily="34" charset="0"/>
              </a:rPr>
              <a:t>Terziario e Residenziale</a:t>
            </a:r>
            <a:endParaRPr lang="it-IT" sz="1200" b="1" dirty="0">
              <a:solidFill>
                <a:schemeClr val="tx1">
                  <a:lumMod val="75000"/>
                  <a:lumOff val="25000"/>
                </a:schemeClr>
              </a:solidFill>
              <a:ea typeface="ヒラギノ角ゴ Pro W3"/>
              <a:cs typeface="ヒラギノ角ゴ Pro W3"/>
            </a:endParaRPr>
          </a:p>
          <a:p>
            <a:pPr marL="1587" indent="0">
              <a:buNone/>
            </a:pPr>
            <a:r>
              <a:rPr lang="it-IT" sz="1000" dirty="0">
                <a:solidFill>
                  <a:schemeClr val="tx1">
                    <a:lumMod val="75000"/>
                    <a:lumOff val="25000"/>
                  </a:schemeClr>
                </a:solidFill>
                <a:ea typeface="ヒラギノ角ゴ Pro W3"/>
                <a:cs typeface="ヒラギノ角ゴ Pro W3"/>
              </a:rPr>
              <a:t>sede </a:t>
            </a:r>
            <a:r>
              <a:rPr lang="it-IT" sz="1000" dirty="0" smtClean="0">
                <a:solidFill>
                  <a:schemeClr val="tx1">
                    <a:lumMod val="75000"/>
                    <a:lumOff val="25000"/>
                  </a:schemeClr>
                </a:solidFill>
                <a:ea typeface="ヒラギノ角ゴ Pro W3"/>
                <a:cs typeface="ヒラギノ角ゴ Pro W3"/>
              </a:rPr>
              <a:t>Milano </a:t>
            </a:r>
            <a:endParaRPr lang="it-IT" sz="1000" dirty="0">
              <a:solidFill>
                <a:schemeClr val="tx1">
                  <a:lumMod val="75000"/>
                  <a:lumOff val="25000"/>
                </a:schemeClr>
              </a:solidFill>
              <a:ea typeface="ヒラギノ角ゴ Pro W3"/>
              <a:cs typeface="ヒラギノ角ゴ Pro W3"/>
            </a:endParaRPr>
          </a:p>
          <a:p>
            <a:pPr marL="1587" indent="0">
              <a:buNone/>
            </a:pPr>
            <a:r>
              <a:rPr lang="it-IT" sz="1000" i="1" dirty="0" smtClean="0">
                <a:solidFill>
                  <a:schemeClr val="tx1">
                    <a:lumMod val="75000"/>
                    <a:lumOff val="25000"/>
                  </a:schemeClr>
                </a:solidFill>
                <a:ea typeface="ヒラギノ角ゴ Pro W3"/>
                <a:cs typeface="ヒラギノ角ゴ Pro W3"/>
              </a:rPr>
              <a:t>4 </a:t>
            </a:r>
            <a:r>
              <a:rPr lang="it-IT" sz="1000" i="1" dirty="0">
                <a:solidFill>
                  <a:schemeClr val="tx1">
                    <a:lumMod val="75000"/>
                    <a:lumOff val="25000"/>
                  </a:schemeClr>
                </a:solidFill>
                <a:ea typeface="ヒラギノ角ゴ Pro W3"/>
                <a:cs typeface="ヒラギノ角ゴ Pro W3"/>
              </a:rPr>
              <a:t>Unità di </a:t>
            </a:r>
            <a:r>
              <a:rPr lang="it-IT" sz="1000" i="1" dirty="0" smtClean="0">
                <a:solidFill>
                  <a:schemeClr val="tx1">
                    <a:lumMod val="75000"/>
                    <a:lumOff val="25000"/>
                  </a:schemeClr>
                </a:solidFill>
                <a:ea typeface="ヒラギノ角ゴ Pro W3"/>
                <a:cs typeface="ヒラギノ角ゴ Pro W3"/>
              </a:rPr>
              <a:t>Business: Nord </a:t>
            </a:r>
            <a:r>
              <a:rPr lang="it-IT" sz="1000" i="1" dirty="0">
                <a:solidFill>
                  <a:schemeClr val="tx1">
                    <a:lumMod val="75000"/>
                    <a:lumOff val="25000"/>
                  </a:schemeClr>
                </a:solidFill>
                <a:ea typeface="ヒラギノ角ゴ Pro W3"/>
                <a:cs typeface="ヒラギノ角ゴ Pro W3"/>
              </a:rPr>
              <a:t>Ovest (</a:t>
            </a:r>
            <a:r>
              <a:rPr lang="it-IT" sz="1000" i="1" dirty="0" smtClean="0">
                <a:solidFill>
                  <a:schemeClr val="tx1">
                    <a:lumMod val="75000"/>
                    <a:lumOff val="25000"/>
                  </a:schemeClr>
                </a:solidFill>
                <a:ea typeface="ヒラギノ角ゴ Pro W3"/>
                <a:cs typeface="ヒラギノ角ゴ Pro W3"/>
              </a:rPr>
              <a:t>Milano) - Nord </a:t>
            </a:r>
            <a:r>
              <a:rPr lang="it-IT" sz="1000" i="1" dirty="0">
                <a:solidFill>
                  <a:schemeClr val="tx1">
                    <a:lumMod val="75000"/>
                    <a:lumOff val="25000"/>
                  </a:schemeClr>
                </a:solidFill>
                <a:ea typeface="ヒラギノ角ゴ Pro W3"/>
                <a:cs typeface="ヒラギノ角ゴ Pro W3"/>
              </a:rPr>
              <a:t>Est (Mestre)</a:t>
            </a:r>
          </a:p>
          <a:p>
            <a:pPr marL="1587" indent="0">
              <a:buNone/>
            </a:pPr>
            <a:r>
              <a:rPr lang="it-IT" sz="1000" i="1" dirty="0">
                <a:solidFill>
                  <a:schemeClr val="tx1">
                    <a:lumMod val="75000"/>
                    <a:lumOff val="25000"/>
                  </a:schemeClr>
                </a:solidFill>
                <a:ea typeface="ヒラギノ角ゴ Pro W3"/>
                <a:cs typeface="ヒラギノ角ゴ Pro W3"/>
              </a:rPr>
              <a:t>Centro Nord (</a:t>
            </a:r>
            <a:r>
              <a:rPr lang="it-IT" sz="1000" i="1" dirty="0" smtClean="0">
                <a:solidFill>
                  <a:schemeClr val="tx1">
                    <a:lumMod val="75000"/>
                    <a:lumOff val="25000"/>
                  </a:schemeClr>
                </a:solidFill>
                <a:ea typeface="ヒラギノ角ゴ Pro W3"/>
                <a:cs typeface="ヒラギノ角ゴ Pro W3"/>
              </a:rPr>
              <a:t>Parma) - Centro </a:t>
            </a:r>
            <a:r>
              <a:rPr lang="it-IT" sz="1000" i="1" dirty="0">
                <a:solidFill>
                  <a:schemeClr val="tx1">
                    <a:lumMod val="75000"/>
                    <a:lumOff val="25000"/>
                  </a:schemeClr>
                </a:solidFill>
                <a:ea typeface="ヒラギノ角ゴ Pro W3"/>
                <a:cs typeface="ヒラギノ角ゴ Pro W3"/>
              </a:rPr>
              <a:t>Sud (</a:t>
            </a:r>
            <a:r>
              <a:rPr lang="it-IT" sz="1000" i="1" dirty="0" smtClean="0">
                <a:solidFill>
                  <a:schemeClr val="tx1">
                    <a:lumMod val="75000"/>
                    <a:lumOff val="25000"/>
                  </a:schemeClr>
                </a:solidFill>
                <a:ea typeface="ヒラギノ角ゴ Pro W3"/>
                <a:cs typeface="ヒラギノ角ゴ Pro W3"/>
              </a:rPr>
              <a:t>Roma - Napoli)</a:t>
            </a:r>
            <a:endParaRPr lang="it-IT" sz="1000" b="1" i="1" dirty="0">
              <a:solidFill>
                <a:schemeClr val="tx1">
                  <a:lumMod val="75000"/>
                  <a:lumOff val="25000"/>
                </a:schemeClr>
              </a:solidFill>
              <a:ea typeface="ヒラギノ角ゴ Pro W3"/>
              <a:cs typeface="ヒラギノ角ゴ Pro W3"/>
            </a:endParaRPr>
          </a:p>
          <a:p>
            <a:pPr marL="1587" indent="0">
              <a:buNone/>
            </a:pPr>
            <a:endParaRPr lang="it-IT" sz="1200" b="1" i="1" dirty="0">
              <a:solidFill>
                <a:srgbClr val="1C839B"/>
              </a:solidFill>
              <a:ea typeface="ヒラギノ角ゴ Pro W3"/>
              <a:cs typeface="ヒラギノ角ゴ Pro W3"/>
            </a:endParaRPr>
          </a:p>
          <a:p>
            <a:pPr marL="1587" indent="0">
              <a:buNone/>
            </a:pPr>
            <a:r>
              <a:rPr lang="it-IT" sz="1200" b="1" dirty="0">
                <a:solidFill>
                  <a:srgbClr val="1C839B"/>
                </a:solidFill>
              </a:rPr>
              <a:t>SIMAV </a:t>
            </a:r>
            <a:r>
              <a:rPr lang="it-IT" sz="1200" b="1" dirty="0" smtClean="0">
                <a:solidFill>
                  <a:srgbClr val="1C839B"/>
                </a:solidFill>
                <a:ea typeface="ヒラギノ角ゴ Pro W3"/>
                <a:cs typeface="ヒラギノ角ゴ Pro W3"/>
              </a:rPr>
              <a:t>SpA</a:t>
            </a:r>
            <a:endParaRPr lang="it-IT" sz="1200" b="1" dirty="0">
              <a:solidFill>
                <a:srgbClr val="1C839B"/>
              </a:solidFill>
            </a:endParaRPr>
          </a:p>
          <a:p>
            <a:pPr marL="1587" indent="0">
              <a:buNone/>
            </a:pPr>
            <a:r>
              <a:rPr lang="it-IT" sz="1200" b="1" dirty="0">
                <a:solidFill>
                  <a:schemeClr val="tx1">
                    <a:lumMod val="75000"/>
                    <a:lumOff val="25000"/>
                  </a:schemeClr>
                </a:solidFill>
                <a:ea typeface="ヒラギノ角ゴ Pro W3"/>
                <a:cs typeface="ヒラギノ角ゴ Pro W3"/>
              </a:rPr>
              <a:t>Specializzata nei servizi tecnologici e manutenzione impianti produttivi in particolare nei settori Difesa, </a:t>
            </a:r>
            <a:r>
              <a:rPr lang="it-IT" sz="1200" b="1" dirty="0" smtClean="0">
                <a:solidFill>
                  <a:schemeClr val="tx1">
                    <a:lumMod val="75000"/>
                    <a:lumOff val="25000"/>
                  </a:schemeClr>
                </a:solidFill>
                <a:ea typeface="ヒラギノ角ゴ Pro W3"/>
                <a:cs typeface="ヒラギノ角ゴ Pro W3"/>
              </a:rPr>
              <a:t>Aerospazio e Infrastrutture.</a:t>
            </a:r>
            <a:endParaRPr lang="it-IT" sz="1200" b="1" dirty="0">
              <a:solidFill>
                <a:schemeClr val="tx1">
                  <a:lumMod val="75000"/>
                  <a:lumOff val="25000"/>
                </a:schemeClr>
              </a:solidFill>
              <a:ea typeface="ヒラギノ角ゴ Pro W3"/>
              <a:cs typeface="ヒラギノ角ゴ Pro W3"/>
            </a:endParaRPr>
          </a:p>
          <a:p>
            <a:pPr marL="1587" indent="0">
              <a:buNone/>
            </a:pPr>
            <a:r>
              <a:rPr lang="it-IT" sz="1000" i="1" dirty="0" smtClean="0">
                <a:solidFill>
                  <a:schemeClr val="tx1">
                    <a:lumMod val="75000"/>
                    <a:lumOff val="25000"/>
                  </a:schemeClr>
                </a:solidFill>
              </a:rPr>
              <a:t>sede Roma</a:t>
            </a:r>
            <a:endParaRPr lang="it-IT" sz="1200" i="1" dirty="0" smtClean="0">
              <a:solidFill>
                <a:srgbClr val="006699"/>
              </a:solidFill>
            </a:endParaRPr>
          </a:p>
          <a:p>
            <a:pPr marL="1587" indent="0">
              <a:buNone/>
            </a:pPr>
            <a:endParaRPr lang="it-IT" sz="1200" i="1" dirty="0">
              <a:solidFill>
                <a:srgbClr val="006699"/>
              </a:solidFill>
            </a:endParaRPr>
          </a:p>
          <a:p>
            <a:pPr marL="1587" indent="0">
              <a:buNone/>
            </a:pPr>
            <a:r>
              <a:rPr lang="it-IT" sz="1200" b="1" dirty="0">
                <a:solidFill>
                  <a:srgbClr val="1C839B"/>
                </a:solidFill>
              </a:rPr>
              <a:t>SEMITEC </a:t>
            </a:r>
            <a:r>
              <a:rPr lang="it-IT" sz="1200" b="1" dirty="0" smtClean="0">
                <a:solidFill>
                  <a:srgbClr val="1C839B"/>
                </a:solidFill>
                <a:ea typeface="ヒラギノ角ゴ Pro W3"/>
                <a:cs typeface="ヒラギノ角ゴ Pro W3"/>
              </a:rPr>
              <a:t>Srl</a:t>
            </a:r>
            <a:endParaRPr lang="it-IT" sz="1200" b="1" dirty="0">
              <a:solidFill>
                <a:srgbClr val="1C839B"/>
              </a:solidFill>
            </a:endParaRPr>
          </a:p>
          <a:p>
            <a:pPr marL="1587" indent="0">
              <a:spcBef>
                <a:spcPts val="0"/>
              </a:spcBef>
              <a:buNone/>
            </a:pPr>
            <a:r>
              <a:rPr lang="it-IT" sz="1200" b="1" dirty="0">
                <a:solidFill>
                  <a:schemeClr val="tx1">
                    <a:lumMod val="75000"/>
                    <a:lumOff val="25000"/>
                  </a:schemeClr>
                </a:solidFill>
                <a:ea typeface="ヒラギノ角ゴ Pro W3"/>
                <a:cs typeface="ヒラギノ角ゴ Pro W3"/>
              </a:rPr>
              <a:t>Società all’avanguardia nel campo </a:t>
            </a:r>
            <a:r>
              <a:rPr lang="it-IT" sz="1200" b="1" dirty="0" smtClean="0">
                <a:solidFill>
                  <a:schemeClr val="tx1">
                    <a:lumMod val="75000"/>
                    <a:lumOff val="25000"/>
                  </a:schemeClr>
                </a:solidFill>
                <a:ea typeface="ヒラギノ角ゴ Pro W3"/>
                <a:cs typeface="ヒラギノ角ゴ Pro W3"/>
              </a:rPr>
              <a:t>dei </a:t>
            </a:r>
            <a:r>
              <a:rPr lang="it-IT" sz="1200" b="1" dirty="0">
                <a:solidFill>
                  <a:schemeClr val="tx1">
                    <a:lumMod val="75000"/>
                    <a:lumOff val="25000"/>
                  </a:schemeClr>
                </a:solidFill>
                <a:ea typeface="ヒラギノ角ゴ Pro W3"/>
                <a:cs typeface="ヒラギノ角ゴ Pro W3"/>
              </a:rPr>
              <a:t>servizi </a:t>
            </a:r>
            <a:endParaRPr lang="it-IT" sz="1200" b="1" dirty="0" smtClean="0">
              <a:solidFill>
                <a:schemeClr val="tx1">
                  <a:lumMod val="75000"/>
                  <a:lumOff val="25000"/>
                </a:schemeClr>
              </a:solidFill>
              <a:ea typeface="ヒラギノ角ゴ Pro W3"/>
              <a:cs typeface="ヒラギノ角ゴ Pro W3"/>
            </a:endParaRPr>
          </a:p>
          <a:p>
            <a:pPr marL="1587" indent="0">
              <a:spcBef>
                <a:spcPts val="0"/>
              </a:spcBef>
              <a:buNone/>
            </a:pPr>
            <a:r>
              <a:rPr lang="it-IT" sz="1200" b="1" dirty="0" smtClean="0">
                <a:solidFill>
                  <a:schemeClr val="tx1">
                    <a:lumMod val="75000"/>
                    <a:lumOff val="25000"/>
                  </a:schemeClr>
                </a:solidFill>
                <a:ea typeface="ヒラギノ角ゴ Pro W3"/>
                <a:cs typeface="ヒラギノ角ゴ Pro W3"/>
              </a:rPr>
              <a:t>tecnologici </a:t>
            </a:r>
            <a:r>
              <a:rPr lang="it-IT" sz="1200" b="1" dirty="0">
                <a:solidFill>
                  <a:schemeClr val="tx1">
                    <a:lumMod val="75000"/>
                    <a:lumOff val="25000"/>
                  </a:schemeClr>
                </a:solidFill>
                <a:ea typeface="ヒラギノ角ゴ Pro W3"/>
                <a:cs typeface="ヒラギノ角ゴ Pro W3"/>
              </a:rPr>
              <a:t>per le reti di </a:t>
            </a:r>
            <a:r>
              <a:rPr lang="it-IT" sz="1200" b="1" dirty="0" smtClean="0">
                <a:solidFill>
                  <a:schemeClr val="tx1">
                    <a:lumMod val="75000"/>
                    <a:lumOff val="25000"/>
                  </a:schemeClr>
                </a:solidFill>
                <a:ea typeface="ヒラギノ角ゴ Pro W3"/>
                <a:cs typeface="ヒラギノ角ゴ Pro W3"/>
              </a:rPr>
              <a:t>telecomunicazione</a:t>
            </a:r>
            <a:endParaRPr lang="it-IT" sz="1200" b="1" dirty="0">
              <a:solidFill>
                <a:schemeClr val="tx1">
                  <a:lumMod val="75000"/>
                  <a:lumOff val="25000"/>
                </a:schemeClr>
              </a:solidFill>
            </a:endParaRPr>
          </a:p>
          <a:p>
            <a:pPr marL="1587" indent="0">
              <a:buNone/>
            </a:pPr>
            <a:r>
              <a:rPr lang="it-IT" sz="1000" i="1" dirty="0">
                <a:solidFill>
                  <a:schemeClr val="tx1">
                    <a:lumMod val="75000"/>
                    <a:lumOff val="25000"/>
                  </a:schemeClr>
                </a:solidFill>
              </a:rPr>
              <a:t>sede </a:t>
            </a:r>
            <a:r>
              <a:rPr lang="it-IT" sz="1000" i="1" dirty="0" smtClean="0">
                <a:solidFill>
                  <a:schemeClr val="tx1">
                    <a:lumMod val="75000"/>
                    <a:lumOff val="25000"/>
                  </a:schemeClr>
                </a:solidFill>
              </a:rPr>
              <a:t>Roma</a:t>
            </a:r>
            <a:endParaRPr lang="it-IT" sz="1000" i="1" dirty="0">
              <a:solidFill>
                <a:schemeClr val="tx1">
                  <a:lumMod val="75000"/>
                  <a:lumOff val="25000"/>
                </a:schemeClr>
              </a:solidFill>
            </a:endParaRPr>
          </a:p>
        </p:txBody>
      </p:sp>
      <p:sp>
        <p:nvSpPr>
          <p:cNvPr id="5" name="Segnaposto numero diapositiva 4"/>
          <p:cNvSpPr>
            <a:spLocks noGrp="1"/>
          </p:cNvSpPr>
          <p:nvPr>
            <p:ph type="sldNum" sz="quarter" idx="12"/>
          </p:nvPr>
        </p:nvSpPr>
        <p:spPr/>
        <p:txBody>
          <a:bodyPr/>
          <a:lstStyle/>
          <a:p>
            <a:fld id="{99257BA6-85AD-424B-AC0C-304538CA0D2C}" type="slidenum">
              <a:rPr lang="fr-FR" smtClean="0"/>
              <a:pPr/>
              <a:t>3</a:t>
            </a:fld>
            <a:endParaRPr lang="fr-FR"/>
          </a:p>
        </p:txBody>
      </p:sp>
      <p:sp>
        <p:nvSpPr>
          <p:cNvPr id="16" name="CasellaDiTesto 15"/>
          <p:cNvSpPr txBox="1"/>
          <p:nvPr/>
        </p:nvSpPr>
        <p:spPr>
          <a:xfrm>
            <a:off x="412525" y="1378369"/>
            <a:ext cx="8596266" cy="954107"/>
          </a:xfrm>
          <a:prstGeom prst="rect">
            <a:avLst/>
          </a:prstGeom>
          <a:noFill/>
        </p:spPr>
        <p:txBody>
          <a:bodyPr wrap="square" rtlCol="0">
            <a:spAutoFit/>
          </a:bodyPr>
          <a:lstStyle/>
          <a:p>
            <a:r>
              <a:rPr lang="it-IT" sz="1400" b="1" dirty="0" smtClean="0">
                <a:solidFill>
                  <a:schemeClr val="tx1">
                    <a:lumMod val="75000"/>
                    <a:lumOff val="25000"/>
                  </a:schemeClr>
                </a:solidFill>
                <a:latin typeface="Arial" pitchFamily="34" charset="0"/>
                <a:cs typeface="Arial" pitchFamily="34" charset="0"/>
              </a:rPr>
              <a:t>Il Gruppo Siram </a:t>
            </a:r>
            <a:r>
              <a:rPr lang="it-IT" sz="1400" dirty="0" smtClean="0">
                <a:solidFill>
                  <a:schemeClr val="tx1">
                    <a:lumMod val="75000"/>
                    <a:lumOff val="25000"/>
                  </a:schemeClr>
                </a:solidFill>
                <a:latin typeface="Arial" pitchFamily="34" charset="0"/>
                <a:cs typeface="Arial" pitchFamily="34" charset="0"/>
              </a:rPr>
              <a:t>è il primo operatore in Italia nella </a:t>
            </a:r>
            <a:r>
              <a:rPr lang="it-IT" sz="1400" b="1" dirty="0" smtClean="0">
                <a:solidFill>
                  <a:schemeClr val="tx1">
                    <a:lumMod val="75000"/>
                    <a:lumOff val="25000"/>
                  </a:schemeClr>
                </a:solidFill>
                <a:latin typeface="Arial" pitchFamily="34" charset="0"/>
                <a:cs typeface="Arial" pitchFamily="34" charset="0"/>
              </a:rPr>
              <a:t>gestione dei Servizi Energetici e Tecnologici </a:t>
            </a:r>
            <a:r>
              <a:rPr lang="it-IT" sz="1400" dirty="0" smtClean="0">
                <a:solidFill>
                  <a:schemeClr val="tx1">
                    <a:lumMod val="75000"/>
                    <a:lumOff val="25000"/>
                  </a:schemeClr>
                </a:solidFill>
                <a:latin typeface="Arial" pitchFamily="34" charset="0"/>
                <a:cs typeface="Arial" pitchFamily="34" charset="0"/>
              </a:rPr>
              <a:t>per i settori </a:t>
            </a:r>
            <a:r>
              <a:rPr lang="it-IT" sz="1400" b="1" dirty="0" smtClean="0">
                <a:solidFill>
                  <a:schemeClr val="tx1">
                    <a:lumMod val="75000"/>
                    <a:lumOff val="25000"/>
                  </a:schemeClr>
                </a:solidFill>
                <a:latin typeface="Arial" pitchFamily="34" charset="0"/>
                <a:cs typeface="Arial" pitchFamily="34" charset="0"/>
              </a:rPr>
              <a:t>Pubblico</a:t>
            </a:r>
            <a:r>
              <a:rPr lang="it-IT" sz="1400" dirty="0" smtClean="0">
                <a:solidFill>
                  <a:schemeClr val="tx1">
                    <a:lumMod val="75000"/>
                    <a:lumOff val="25000"/>
                  </a:schemeClr>
                </a:solidFill>
                <a:latin typeface="Arial" pitchFamily="34" charset="0"/>
                <a:cs typeface="Arial" pitchFamily="34" charset="0"/>
              </a:rPr>
              <a:t>, </a:t>
            </a:r>
            <a:r>
              <a:rPr lang="it-IT" sz="1400" b="1" dirty="0" smtClean="0">
                <a:solidFill>
                  <a:schemeClr val="tx1">
                    <a:lumMod val="75000"/>
                    <a:lumOff val="25000"/>
                  </a:schemeClr>
                </a:solidFill>
                <a:latin typeface="Arial" pitchFamily="34" charset="0"/>
                <a:cs typeface="Arial" pitchFamily="34" charset="0"/>
              </a:rPr>
              <a:t>Terziario, Residenziale, Industria e Reti di Telecomunicazione.  </a:t>
            </a:r>
            <a:r>
              <a:rPr lang="it-IT" sz="1400" dirty="0" smtClean="0">
                <a:solidFill>
                  <a:schemeClr val="tx1">
                    <a:lumMod val="75000"/>
                    <a:lumOff val="25000"/>
                  </a:schemeClr>
                </a:solidFill>
                <a:latin typeface="Arial" pitchFamily="34" charset="0"/>
                <a:cs typeface="Arial" pitchFamily="34" charset="0"/>
              </a:rPr>
              <a:t>Assicura la migliore razionalizzazione delle risorse dal punto di vista energetico, economico, sociale ed ambientale, operando sia su nuovi progetti sia nella riqualificazione di strutture esistenti.</a:t>
            </a:r>
            <a:endParaRPr lang="it-IT" sz="1200" dirty="0" smtClean="0">
              <a:solidFill>
                <a:schemeClr val="tx1">
                  <a:lumMod val="75000"/>
                  <a:lumOff val="25000"/>
                </a:schemeClr>
              </a:solidFill>
              <a:latin typeface="Arial" pitchFamily="34" charset="0"/>
              <a:cs typeface="Arial" pitchFamily="34" charset="0"/>
            </a:endParaRPr>
          </a:p>
        </p:txBody>
      </p:sp>
      <p:sp>
        <p:nvSpPr>
          <p:cNvPr id="20" name="ZoneTexte 46"/>
          <p:cNvSpPr txBox="1"/>
          <p:nvPr/>
        </p:nvSpPr>
        <p:spPr>
          <a:xfrm>
            <a:off x="7896272" y="3043185"/>
            <a:ext cx="1524317" cy="461665"/>
          </a:xfrm>
          <a:prstGeom prst="rect">
            <a:avLst/>
          </a:prstGeom>
          <a:noFill/>
          <a:ln>
            <a:noFill/>
          </a:ln>
        </p:spPr>
        <p:txBody>
          <a:bodyPr wrap="square">
            <a:spAutoFit/>
          </a:bodyPr>
          <a:lstStyle/>
          <a:p>
            <a:pPr defTabSz="457145">
              <a:defRPr/>
            </a:pPr>
            <a:r>
              <a:rPr lang="it-IT" sz="1600" b="1" dirty="0" smtClean="0">
                <a:solidFill>
                  <a:srgbClr val="1C839B"/>
                </a:solidFill>
                <a:latin typeface="Arial" panose="020B0604020202020204" pitchFamily="34" charset="0"/>
                <a:cs typeface="Arial" panose="020B0604020202020204" pitchFamily="34" charset="0"/>
              </a:rPr>
              <a:t>3.000</a:t>
            </a:r>
          </a:p>
          <a:p>
            <a:r>
              <a:rPr lang="it-IT" sz="800" b="1" dirty="0" smtClean="0">
                <a:solidFill>
                  <a:prstClr val="black">
                    <a:lumMod val="65000"/>
                    <a:lumOff val="35000"/>
                  </a:prstClr>
                </a:solidFill>
                <a:latin typeface="Arial" panose="020B0604020202020204" pitchFamily="34" charset="0"/>
                <a:cs typeface="Arial" panose="020B0604020202020204" pitchFamily="34" charset="0"/>
              </a:rPr>
              <a:t>collaboratori</a:t>
            </a:r>
            <a:endParaRPr lang="it-IT" sz="800" b="1" dirty="0">
              <a:solidFill>
                <a:prstClr val="black">
                  <a:lumMod val="65000"/>
                  <a:lumOff val="35000"/>
                </a:prstClr>
              </a:solidFill>
              <a:latin typeface="Arial" panose="020B0604020202020204" pitchFamily="34" charset="0"/>
              <a:cs typeface="Arial" panose="020B0604020202020204" pitchFamily="34" charset="0"/>
            </a:endParaRPr>
          </a:p>
        </p:txBody>
      </p:sp>
      <p:sp>
        <p:nvSpPr>
          <p:cNvPr id="21" name="ZoneTexte 46"/>
          <p:cNvSpPr txBox="1"/>
          <p:nvPr/>
        </p:nvSpPr>
        <p:spPr>
          <a:xfrm>
            <a:off x="7726317" y="5702982"/>
            <a:ext cx="1524317" cy="338554"/>
          </a:xfrm>
          <a:prstGeom prst="rect">
            <a:avLst/>
          </a:prstGeom>
          <a:noFill/>
          <a:ln>
            <a:noFill/>
          </a:ln>
        </p:spPr>
        <p:txBody>
          <a:bodyPr wrap="square">
            <a:spAutoFit/>
          </a:bodyPr>
          <a:lstStyle/>
          <a:p>
            <a:pPr defTabSz="457145">
              <a:defRPr/>
            </a:pPr>
            <a:r>
              <a:rPr lang="it-IT" sz="1600" b="1" dirty="0" smtClean="0">
                <a:solidFill>
                  <a:srgbClr val="1C839B"/>
                </a:solidFill>
                <a:latin typeface="Arial" panose="020B0604020202020204" pitchFamily="34" charset="0"/>
                <a:cs typeface="Arial" panose="020B0604020202020204" pitchFamily="34" charset="0"/>
              </a:rPr>
              <a:t>5 </a:t>
            </a:r>
            <a:r>
              <a:rPr lang="it-IT" sz="800" b="1" dirty="0" smtClean="0">
                <a:solidFill>
                  <a:prstClr val="black">
                    <a:lumMod val="65000"/>
                    <a:lumOff val="35000"/>
                  </a:prstClr>
                </a:solidFill>
                <a:latin typeface="Arial" panose="020B0604020202020204" pitchFamily="34" charset="0"/>
                <a:cs typeface="Arial" panose="020B0604020202020204" pitchFamily="34" charset="0"/>
              </a:rPr>
              <a:t>Sedi principali</a:t>
            </a:r>
            <a:endParaRPr lang="it-IT" sz="800" b="1" dirty="0">
              <a:solidFill>
                <a:prstClr val="black">
                  <a:lumMod val="65000"/>
                  <a:lumOff val="35000"/>
                </a:prstClr>
              </a:solidFill>
              <a:latin typeface="Arial" panose="020B0604020202020204" pitchFamily="34" charset="0"/>
              <a:cs typeface="Arial" panose="020B0604020202020204" pitchFamily="34" charset="0"/>
            </a:endParaRPr>
          </a:p>
        </p:txBody>
      </p:sp>
      <p:sp>
        <p:nvSpPr>
          <p:cNvPr id="13" name="ZoneTexte 46"/>
          <p:cNvSpPr txBox="1"/>
          <p:nvPr/>
        </p:nvSpPr>
        <p:spPr>
          <a:xfrm>
            <a:off x="7697235" y="6002756"/>
            <a:ext cx="1524317" cy="338554"/>
          </a:xfrm>
          <a:prstGeom prst="rect">
            <a:avLst/>
          </a:prstGeom>
          <a:noFill/>
          <a:ln>
            <a:noFill/>
          </a:ln>
        </p:spPr>
        <p:txBody>
          <a:bodyPr wrap="square">
            <a:spAutoFit/>
          </a:bodyPr>
          <a:lstStyle/>
          <a:p>
            <a:pPr defTabSz="457145">
              <a:defRPr/>
            </a:pPr>
            <a:r>
              <a:rPr lang="it-IT" sz="1600" b="1" dirty="0" smtClean="0">
                <a:solidFill>
                  <a:srgbClr val="1C839B"/>
                </a:solidFill>
                <a:latin typeface="Arial" panose="020B0604020202020204" pitchFamily="34" charset="0"/>
                <a:cs typeface="Arial" panose="020B0604020202020204" pitchFamily="34" charset="0"/>
              </a:rPr>
              <a:t>130 </a:t>
            </a:r>
            <a:r>
              <a:rPr lang="it-IT" sz="800" b="1" dirty="0" smtClean="0">
                <a:solidFill>
                  <a:prstClr val="black">
                    <a:lumMod val="65000"/>
                    <a:lumOff val="35000"/>
                  </a:prstClr>
                </a:solidFill>
                <a:latin typeface="Arial" panose="020B0604020202020204" pitchFamily="34" charset="0"/>
                <a:cs typeface="Arial" panose="020B0604020202020204" pitchFamily="34" charset="0"/>
              </a:rPr>
              <a:t>Uffici e Presidi</a:t>
            </a:r>
            <a:endParaRPr lang="it-IT" sz="800" b="1" dirty="0">
              <a:solidFill>
                <a:prstClr val="black">
                  <a:lumMod val="65000"/>
                  <a:lumOff val="35000"/>
                </a:prstClr>
              </a:solidFill>
              <a:latin typeface="Arial" panose="020B0604020202020204" pitchFamily="34" charset="0"/>
              <a:cs typeface="Arial" panose="020B0604020202020204" pitchFamily="34" charset="0"/>
            </a:endParaRPr>
          </a:p>
        </p:txBody>
      </p:sp>
      <p:sp>
        <p:nvSpPr>
          <p:cNvPr id="12" name="Ellipse 10"/>
          <p:cNvSpPr/>
          <p:nvPr/>
        </p:nvSpPr>
        <p:spPr>
          <a:xfrm>
            <a:off x="7205166" y="2906592"/>
            <a:ext cx="654052" cy="654052"/>
          </a:xfrm>
          <a:prstGeom prst="ellipse">
            <a:avLst/>
          </a:prstGeom>
          <a:solidFill>
            <a:srgbClr val="1C839B"/>
          </a:solid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dirty="0"/>
          </a:p>
        </p:txBody>
      </p:sp>
      <p:pic>
        <p:nvPicPr>
          <p:cNvPr id="15" name="Picture 2" descr="D:\Users\nadege.martinagolle\Documents\GOOGLE SITE\BRAND\06 templates\Pictos 2016\2-Series\Collaborators\Non-Circled (NC)\OFFICE AUTOMATION\White - Collaborators - NC.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93273" y="2970093"/>
            <a:ext cx="477837" cy="52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7633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cs typeface="Arial" charset="0"/>
              </a:defRPr>
            </a:lvl1pPr>
            <a:lvl2pPr marL="742950" indent="-285750" eaLnBrk="0" hangingPunct="0">
              <a:defRPr sz="2000">
                <a:solidFill>
                  <a:schemeClr val="tx1"/>
                </a:solidFill>
                <a:latin typeface="Calibri" pitchFamily="34" charset="0"/>
                <a:cs typeface="Arial" charset="0"/>
              </a:defRPr>
            </a:lvl2pPr>
            <a:lvl3pPr marL="1143000" indent="-228600" eaLnBrk="0" hangingPunct="0">
              <a:defRPr sz="2000">
                <a:solidFill>
                  <a:schemeClr val="tx1"/>
                </a:solidFill>
                <a:latin typeface="Calibri" pitchFamily="34" charset="0"/>
                <a:cs typeface="Arial" charset="0"/>
              </a:defRPr>
            </a:lvl3pPr>
            <a:lvl4pPr marL="1600200" indent="-228600" eaLnBrk="0" hangingPunct="0">
              <a:defRPr sz="2000">
                <a:solidFill>
                  <a:schemeClr val="tx1"/>
                </a:solidFill>
                <a:latin typeface="Calibri" pitchFamily="34" charset="0"/>
                <a:cs typeface="Arial" charset="0"/>
              </a:defRPr>
            </a:lvl4pPr>
            <a:lvl5pPr marL="2057400" indent="-228600" eaLnBrk="0" hangingPunct="0">
              <a:defRPr sz="2000">
                <a:solidFill>
                  <a:schemeClr val="tx1"/>
                </a:solidFill>
                <a:latin typeface="Calibri" pitchFamily="34" charset="0"/>
                <a:cs typeface="Arial" charset="0"/>
              </a:defRPr>
            </a:lvl5pPr>
            <a:lvl6pPr marL="2514600" indent="-228600" eaLnBrk="0" fontAlgn="base" hangingPunct="0">
              <a:spcBef>
                <a:spcPct val="0"/>
              </a:spcBef>
              <a:spcAft>
                <a:spcPct val="0"/>
              </a:spcAft>
              <a:defRPr sz="2000">
                <a:solidFill>
                  <a:schemeClr val="tx1"/>
                </a:solidFill>
                <a:latin typeface="Calibri" pitchFamily="34" charset="0"/>
                <a:cs typeface="Arial" charset="0"/>
              </a:defRPr>
            </a:lvl6pPr>
            <a:lvl7pPr marL="2971800" indent="-228600" eaLnBrk="0" fontAlgn="base" hangingPunct="0">
              <a:spcBef>
                <a:spcPct val="0"/>
              </a:spcBef>
              <a:spcAft>
                <a:spcPct val="0"/>
              </a:spcAft>
              <a:defRPr sz="2000">
                <a:solidFill>
                  <a:schemeClr val="tx1"/>
                </a:solidFill>
                <a:latin typeface="Calibri" pitchFamily="34" charset="0"/>
                <a:cs typeface="Arial" charset="0"/>
              </a:defRPr>
            </a:lvl7pPr>
            <a:lvl8pPr marL="3429000" indent="-228600" eaLnBrk="0" fontAlgn="base" hangingPunct="0">
              <a:spcBef>
                <a:spcPct val="0"/>
              </a:spcBef>
              <a:spcAft>
                <a:spcPct val="0"/>
              </a:spcAft>
              <a:defRPr sz="2000">
                <a:solidFill>
                  <a:schemeClr val="tx1"/>
                </a:solidFill>
                <a:latin typeface="Calibri" pitchFamily="34" charset="0"/>
                <a:cs typeface="Arial" charset="0"/>
              </a:defRPr>
            </a:lvl8pPr>
            <a:lvl9pPr marL="3886200" indent="-228600" eaLnBrk="0" fontAlgn="base" hangingPunct="0">
              <a:spcBef>
                <a:spcPct val="0"/>
              </a:spcBef>
              <a:spcAft>
                <a:spcPct val="0"/>
              </a:spcAft>
              <a:defRPr sz="2000">
                <a:solidFill>
                  <a:schemeClr val="tx1"/>
                </a:solidFill>
                <a:latin typeface="Calibri" pitchFamily="34" charset="0"/>
                <a:cs typeface="Arial" charset="0"/>
              </a:defRPr>
            </a:lvl9pPr>
          </a:lstStyle>
          <a:p>
            <a:pPr eaLnBrk="1" hangingPunct="1"/>
            <a:fld id="{7D8EF094-0FFB-43AF-9647-5A55DF075F4D}" type="slidenum">
              <a:rPr lang="en-GB" sz="1000" smtClean="0">
                <a:solidFill>
                  <a:schemeClr val="bg1"/>
                </a:solidFill>
              </a:rPr>
              <a:pPr eaLnBrk="1" hangingPunct="1"/>
              <a:t>30</a:t>
            </a:fld>
            <a:endParaRPr lang="en-GB" sz="1000" smtClean="0">
              <a:solidFill>
                <a:schemeClr val="bg1"/>
              </a:solidFill>
            </a:endParaRPr>
          </a:p>
        </p:txBody>
      </p:sp>
      <p:sp>
        <p:nvSpPr>
          <p:cNvPr id="36868" name="Rectangle 2"/>
          <p:cNvSpPr>
            <a:spLocks noGrp="1" noChangeArrowheads="1"/>
          </p:cNvSpPr>
          <p:nvPr>
            <p:ph type="title" idx="4294967295"/>
          </p:nvPr>
        </p:nvSpPr>
        <p:spPr>
          <a:xfrm>
            <a:off x="463550" y="484187"/>
            <a:ext cx="7953375" cy="390525"/>
          </a:xfrm>
          <a:prstGeom prst="rect">
            <a:avLst/>
          </a:prstGeom>
          <a:noFill/>
          <a:extLst>
            <a:ext uri="{909E8E84-426E-40DD-AFC4-6F175D3DCCD1}">
              <a14:hiddenFill xmlns:a14="http://schemas.microsoft.com/office/drawing/2010/main">
                <a:solidFill>
                  <a:schemeClr val="bg1"/>
                </a:solidFill>
              </a14:hiddenFill>
            </a:ext>
          </a:extLst>
        </p:spPr>
        <p:txBody>
          <a:bodyPr>
            <a:normAutofit fontScale="90000"/>
          </a:bodyPr>
          <a:lstStyle/>
          <a:p>
            <a:r>
              <a:rPr lang="en-GB" dirty="0"/>
              <a:t>I </a:t>
            </a:r>
            <a:r>
              <a:rPr lang="en-GB" dirty="0" smtClean="0"/>
              <a:t>RISULTATI: </a:t>
            </a:r>
            <a:r>
              <a:rPr lang="en-GB" dirty="0" err="1" smtClean="0"/>
              <a:t>l’obiettivo</a:t>
            </a:r>
            <a:r>
              <a:rPr lang="en-GB" dirty="0" smtClean="0"/>
              <a:t> 20-20-20</a:t>
            </a:r>
          </a:p>
        </p:txBody>
      </p:sp>
      <p:sp>
        <p:nvSpPr>
          <p:cNvPr id="36869" name="Rectangle 3"/>
          <p:cNvSpPr>
            <a:spLocks noGrp="1" noChangeArrowheads="1"/>
          </p:cNvSpPr>
          <p:nvPr>
            <p:ph type="body" idx="4294967295"/>
          </p:nvPr>
        </p:nvSpPr>
        <p:spPr>
          <a:xfrm>
            <a:off x="0" y="1692118"/>
            <a:ext cx="8450263" cy="760412"/>
          </a:xfrm>
          <a:prstGeom prst="rect">
            <a:avLst/>
          </a:prstGeom>
        </p:spPr>
        <p:txBody>
          <a:bodyPr>
            <a:normAutofit lnSpcReduction="10000"/>
          </a:bodyPr>
          <a:lstStyle/>
          <a:p>
            <a:pPr marL="457200" indent="-457200" eaLnBrk="1" hangingPunct="1">
              <a:lnSpc>
                <a:spcPct val="70000"/>
              </a:lnSpc>
              <a:buFontTx/>
              <a:buNone/>
            </a:pPr>
            <a:r>
              <a:rPr lang="en-GB" sz="2000" dirty="0" smtClean="0"/>
              <a:t>	</a:t>
            </a:r>
            <a:r>
              <a:rPr lang="it-IT" sz="2000" dirty="0" smtClean="0"/>
              <a:t>Diverse direttive Europee hanno fissato, con riferimento alla scadenza del 2020 una strategia che si esprime con tre obiettivi:</a:t>
            </a:r>
          </a:p>
          <a:p>
            <a:pPr marL="457200" indent="-457200" eaLnBrk="1" hangingPunct="1">
              <a:lnSpc>
                <a:spcPct val="70000"/>
              </a:lnSpc>
              <a:buFontTx/>
              <a:buNone/>
            </a:pPr>
            <a:r>
              <a:rPr lang="it-IT" sz="2000" dirty="0" smtClean="0"/>
              <a:t>	</a:t>
            </a:r>
          </a:p>
        </p:txBody>
      </p:sp>
      <p:sp>
        <p:nvSpPr>
          <p:cNvPr id="36870" name="Rectangle 4"/>
          <p:cNvSpPr>
            <a:spLocks noChangeArrowheads="1"/>
          </p:cNvSpPr>
          <p:nvPr/>
        </p:nvSpPr>
        <p:spPr bwMode="auto">
          <a:xfrm>
            <a:off x="485775" y="2193768"/>
            <a:ext cx="7564438" cy="7604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p>
            <a:pPr marL="457200" indent="-457200">
              <a:lnSpc>
                <a:spcPct val="70000"/>
              </a:lnSpc>
              <a:spcBef>
                <a:spcPct val="40000"/>
              </a:spcBef>
              <a:buClr>
                <a:schemeClr val="tx2"/>
              </a:buClr>
              <a:buSzPct val="60000"/>
              <a:buFontTx/>
              <a:buChar char="•"/>
            </a:pPr>
            <a:r>
              <a:rPr lang="it-IT"/>
              <a:t>Riduzione del 20% dei gas climalteranti	(CO</a:t>
            </a:r>
            <a:r>
              <a:rPr lang="it-IT" baseline="-25000"/>
              <a:t>2</a:t>
            </a:r>
            <a:r>
              <a:rPr lang="it-IT"/>
              <a:t>), secondo gli impegni assunti con il protocollo di Kyoto;</a:t>
            </a:r>
            <a:endParaRPr lang="it-IT" baseline="-25000"/>
          </a:p>
          <a:p>
            <a:pPr marL="457200" indent="-457200">
              <a:lnSpc>
                <a:spcPct val="70000"/>
              </a:lnSpc>
              <a:spcBef>
                <a:spcPct val="40000"/>
              </a:spcBef>
              <a:buClr>
                <a:schemeClr val="tx2"/>
              </a:buClr>
              <a:buSzPct val="60000"/>
            </a:pPr>
            <a:r>
              <a:rPr lang="it-IT"/>
              <a:t>	</a:t>
            </a:r>
          </a:p>
        </p:txBody>
      </p:sp>
      <p:sp>
        <p:nvSpPr>
          <p:cNvPr id="36871" name="Rectangle 4"/>
          <p:cNvSpPr>
            <a:spLocks noChangeArrowheads="1"/>
          </p:cNvSpPr>
          <p:nvPr/>
        </p:nvSpPr>
        <p:spPr bwMode="auto">
          <a:xfrm>
            <a:off x="463550" y="2838293"/>
            <a:ext cx="7564438" cy="5476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p>
            <a:pPr marL="457200" indent="-457200">
              <a:lnSpc>
                <a:spcPct val="70000"/>
              </a:lnSpc>
              <a:spcBef>
                <a:spcPct val="40000"/>
              </a:spcBef>
              <a:buClr>
                <a:schemeClr val="tx2"/>
              </a:buClr>
              <a:buSzPct val="60000"/>
              <a:buFontTx/>
              <a:buChar char="•"/>
            </a:pPr>
            <a:r>
              <a:rPr lang="it-IT"/>
              <a:t>Aumento del 20% della quota di fonti rinnovabili;</a:t>
            </a:r>
            <a:endParaRPr lang="it-IT" baseline="-25000"/>
          </a:p>
          <a:p>
            <a:pPr marL="457200" indent="-457200">
              <a:lnSpc>
                <a:spcPct val="70000"/>
              </a:lnSpc>
              <a:spcBef>
                <a:spcPct val="40000"/>
              </a:spcBef>
              <a:buClr>
                <a:schemeClr val="tx2"/>
              </a:buClr>
              <a:buSzPct val="60000"/>
            </a:pPr>
            <a:r>
              <a:rPr lang="it-IT"/>
              <a:t>	</a:t>
            </a:r>
          </a:p>
        </p:txBody>
      </p:sp>
      <p:sp>
        <p:nvSpPr>
          <p:cNvPr id="36872" name="Rectangle 4"/>
          <p:cNvSpPr>
            <a:spLocks noChangeArrowheads="1"/>
          </p:cNvSpPr>
          <p:nvPr/>
        </p:nvSpPr>
        <p:spPr bwMode="auto">
          <a:xfrm>
            <a:off x="488950" y="3349468"/>
            <a:ext cx="7564438" cy="5476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p>
            <a:pPr marL="457200" indent="-457200">
              <a:lnSpc>
                <a:spcPct val="70000"/>
              </a:lnSpc>
              <a:spcBef>
                <a:spcPct val="40000"/>
              </a:spcBef>
              <a:buClr>
                <a:schemeClr val="tx2"/>
              </a:buClr>
              <a:buSzPct val="60000"/>
              <a:buFontTx/>
              <a:buChar char="•"/>
            </a:pPr>
            <a:r>
              <a:rPr lang="it-IT"/>
              <a:t>Riduzione del 20% del consumo di fonti primarie;</a:t>
            </a:r>
            <a:endParaRPr lang="it-IT" baseline="-25000"/>
          </a:p>
          <a:p>
            <a:pPr marL="457200" indent="-457200">
              <a:lnSpc>
                <a:spcPct val="70000"/>
              </a:lnSpc>
              <a:spcBef>
                <a:spcPct val="40000"/>
              </a:spcBef>
              <a:buClr>
                <a:schemeClr val="tx2"/>
              </a:buClr>
              <a:buSzPct val="60000"/>
            </a:pPr>
            <a:r>
              <a:rPr lang="it-IT"/>
              <a:t>	</a:t>
            </a:r>
          </a:p>
        </p:txBody>
      </p:sp>
      <p:sp>
        <p:nvSpPr>
          <p:cNvPr id="36873" name="Rectangle 3"/>
          <p:cNvSpPr>
            <a:spLocks noChangeArrowheads="1"/>
          </p:cNvSpPr>
          <p:nvPr/>
        </p:nvSpPr>
        <p:spPr bwMode="auto">
          <a:xfrm>
            <a:off x="0" y="3670143"/>
            <a:ext cx="8450263" cy="97313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p>
            <a:pPr marL="457200" indent="-457200">
              <a:lnSpc>
                <a:spcPct val="70000"/>
              </a:lnSpc>
              <a:spcBef>
                <a:spcPct val="40000"/>
              </a:spcBef>
              <a:buClr>
                <a:schemeClr val="tx2"/>
              </a:buClr>
              <a:buSzPct val="60000"/>
            </a:pPr>
            <a:r>
              <a:rPr lang="en-GB" dirty="0"/>
              <a:t>	</a:t>
            </a:r>
            <a:r>
              <a:rPr lang="it-IT" dirty="0"/>
              <a:t>Sono state stabilite sanzioni da applicare in caso di mancato raggiungimento degli obiettivi… una volta che lo stato membro ha recepito le direttive europee, traferisce gli impegni assunti agli Enti Locali:</a:t>
            </a:r>
          </a:p>
          <a:p>
            <a:pPr marL="457200" indent="-457200">
              <a:lnSpc>
                <a:spcPct val="70000"/>
              </a:lnSpc>
              <a:spcBef>
                <a:spcPct val="40000"/>
              </a:spcBef>
              <a:buClr>
                <a:schemeClr val="tx2"/>
              </a:buClr>
              <a:buSzPct val="60000"/>
            </a:pPr>
            <a:r>
              <a:rPr lang="it-IT" dirty="0"/>
              <a:t>	</a:t>
            </a:r>
          </a:p>
        </p:txBody>
      </p:sp>
      <p:sp>
        <p:nvSpPr>
          <p:cNvPr id="36874" name="Rectangle 12"/>
          <p:cNvSpPr>
            <a:spLocks noChangeArrowheads="1"/>
          </p:cNvSpPr>
          <p:nvPr/>
        </p:nvSpPr>
        <p:spPr bwMode="auto">
          <a:xfrm>
            <a:off x="4448175" y="3708243"/>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t>,</a:t>
            </a:r>
          </a:p>
        </p:txBody>
      </p:sp>
      <p:sp>
        <p:nvSpPr>
          <p:cNvPr id="36875" name="Rectangle 3"/>
          <p:cNvSpPr>
            <a:spLocks noChangeArrowheads="1"/>
          </p:cNvSpPr>
          <p:nvPr/>
        </p:nvSpPr>
        <p:spPr bwMode="auto">
          <a:xfrm>
            <a:off x="0" y="4524218"/>
            <a:ext cx="8450263" cy="97313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p>
            <a:pPr marL="457200" indent="-457200">
              <a:lnSpc>
                <a:spcPct val="70000"/>
              </a:lnSpc>
              <a:spcBef>
                <a:spcPct val="40000"/>
              </a:spcBef>
              <a:buClr>
                <a:schemeClr val="tx2"/>
              </a:buClr>
              <a:buSzPct val="60000"/>
            </a:pPr>
            <a:r>
              <a:rPr lang="en-GB"/>
              <a:t>	</a:t>
            </a:r>
            <a:r>
              <a:rPr lang="it-IT"/>
              <a:t>Dalle stime effettuate in fase di progettazione, ci si attende una </a:t>
            </a:r>
            <a:r>
              <a:rPr lang="it-IT" b="1" i="1"/>
              <a:t>riduzione di circa 130 tonnellate di CO</a:t>
            </a:r>
            <a:r>
              <a:rPr lang="it-IT" b="1" i="1" baseline="-25000"/>
              <a:t>2,</a:t>
            </a:r>
            <a:r>
              <a:rPr lang="it-IT" b="1" i="1"/>
              <a:t>, </a:t>
            </a:r>
            <a:r>
              <a:rPr lang="it-IT"/>
              <a:t>che corrisponde ad una </a:t>
            </a:r>
            <a:r>
              <a:rPr lang="it-IT" b="1" i="1"/>
              <a:t>riduzione</a:t>
            </a:r>
            <a:r>
              <a:rPr lang="it-IT"/>
              <a:t> di circa il </a:t>
            </a:r>
            <a:r>
              <a:rPr lang="it-IT" b="1" i="1"/>
              <a:t>40%, </a:t>
            </a:r>
            <a:r>
              <a:rPr lang="it-IT"/>
              <a:t>di tutto il parco impiantistico di proprietà dell’Amministrazione Comunale</a:t>
            </a:r>
            <a:r>
              <a:rPr lang="it-IT" b="1"/>
              <a:t>.</a:t>
            </a:r>
          </a:p>
          <a:p>
            <a:pPr marL="457200" indent="-457200">
              <a:lnSpc>
                <a:spcPct val="70000"/>
              </a:lnSpc>
              <a:spcBef>
                <a:spcPct val="40000"/>
              </a:spcBef>
              <a:buClr>
                <a:schemeClr val="tx2"/>
              </a:buClr>
              <a:buSzPct val="60000"/>
            </a:pPr>
            <a:r>
              <a:rPr lang="it-IT"/>
              <a:t>	</a:t>
            </a:r>
          </a:p>
        </p:txBody>
      </p:sp>
      <p:sp>
        <p:nvSpPr>
          <p:cNvPr id="36876" name="Rectangle 3"/>
          <p:cNvSpPr>
            <a:spLocks noChangeArrowheads="1"/>
          </p:cNvSpPr>
          <p:nvPr/>
        </p:nvSpPr>
        <p:spPr bwMode="auto">
          <a:xfrm>
            <a:off x="0" y="5321143"/>
            <a:ext cx="8450263" cy="97313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p>
            <a:pPr marL="457200" indent="-457200">
              <a:lnSpc>
                <a:spcPct val="70000"/>
              </a:lnSpc>
              <a:spcBef>
                <a:spcPct val="40000"/>
              </a:spcBef>
              <a:buClr>
                <a:schemeClr val="tx2"/>
              </a:buClr>
              <a:buSzPct val="60000"/>
            </a:pPr>
            <a:r>
              <a:rPr lang="en-GB"/>
              <a:t>	</a:t>
            </a:r>
            <a:r>
              <a:rPr lang="it-IT"/>
              <a:t>Anche per quanto rigurada la quota da fonti rinnovabili, l’energia prodotta dall’impianto </a:t>
            </a:r>
            <a:r>
              <a:rPr lang="it-IT" b="1" i="1"/>
              <a:t>è pari</a:t>
            </a:r>
            <a:r>
              <a:rPr lang="it-IT"/>
              <a:t> a circa il </a:t>
            </a:r>
            <a:r>
              <a:rPr lang="it-IT" b="1" i="1"/>
              <a:t>50%</a:t>
            </a:r>
            <a:r>
              <a:rPr lang="it-IT"/>
              <a:t> dell’energia complessiva richiesta da tutto il parco impiantistico di proprietà dell’Amministrazione Comunale </a:t>
            </a:r>
            <a:r>
              <a:rPr lang="it-IT" b="1"/>
              <a:t>.</a:t>
            </a:r>
          </a:p>
          <a:p>
            <a:pPr marL="457200" indent="-457200">
              <a:lnSpc>
                <a:spcPct val="70000"/>
              </a:lnSpc>
              <a:spcBef>
                <a:spcPct val="40000"/>
              </a:spcBef>
              <a:buClr>
                <a:schemeClr val="tx2"/>
              </a:buClr>
              <a:buSzPct val="60000"/>
            </a:pPr>
            <a:r>
              <a:rPr lang="it-IT"/>
              <a:t>	</a:t>
            </a:r>
          </a:p>
        </p:txBody>
      </p:sp>
      <p:sp>
        <p:nvSpPr>
          <p:cNvPr id="12"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30</a:t>
            </a:fld>
            <a:endParaRPr lang="fr-FR" dirty="0"/>
          </a:p>
        </p:txBody>
      </p:sp>
    </p:spTree>
    <p:extLst>
      <p:ext uri="{BB962C8B-B14F-4D97-AF65-F5344CB8AC3E}">
        <p14:creationId xmlns:p14="http://schemas.microsoft.com/office/powerpoint/2010/main" val="4404029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a:clrChange>
              <a:clrFrom>
                <a:srgbClr val="DFE0DB"/>
              </a:clrFrom>
              <a:clrTo>
                <a:srgbClr val="DFE0DB">
                  <a:alpha val="0"/>
                </a:srgbClr>
              </a:clrTo>
            </a:clrChange>
            <a:lum bright="10000"/>
          </a:blip>
          <a:srcRect b="3136"/>
          <a:stretch>
            <a:fillRect/>
          </a:stretch>
        </p:blipFill>
        <p:spPr bwMode="auto">
          <a:xfrm>
            <a:off x="2722261" y="3327401"/>
            <a:ext cx="4566709" cy="3530599"/>
          </a:xfrm>
          <a:prstGeom prst="rect">
            <a:avLst/>
          </a:prstGeom>
          <a:noFill/>
          <a:ln w="9525">
            <a:noFill/>
            <a:miter lim="800000"/>
            <a:headEnd/>
            <a:tailEnd/>
          </a:ln>
          <a:effectLst/>
        </p:spPr>
      </p:pic>
      <p:sp>
        <p:nvSpPr>
          <p:cNvPr id="28" name="Rettangolo 27"/>
          <p:cNvSpPr/>
          <p:nvPr/>
        </p:nvSpPr>
        <p:spPr>
          <a:xfrm rot="490601">
            <a:off x="7561777" y="1898990"/>
            <a:ext cx="772886" cy="99571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Ovale 25"/>
          <p:cNvSpPr/>
          <p:nvPr/>
        </p:nvSpPr>
        <p:spPr>
          <a:xfrm>
            <a:off x="2195886" y="1877800"/>
            <a:ext cx="483405" cy="284310"/>
          </a:xfrm>
          <a:prstGeom prst="ellipse">
            <a:avLst/>
          </a:prstGeom>
          <a:solidFill>
            <a:schemeClr val="bg1"/>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Titolo 1"/>
          <p:cNvSpPr txBox="1">
            <a:spLocks/>
          </p:cNvSpPr>
          <p:nvPr/>
        </p:nvSpPr>
        <p:spPr>
          <a:xfrm>
            <a:off x="248903" y="220488"/>
            <a:ext cx="8628643" cy="820912"/>
          </a:xfrm>
          <a:prstGeom prst="rect">
            <a:avLst/>
          </a:prstGeom>
        </p:spPr>
        <p:txBody>
          <a:bodyPr vert="horz" lIns="91440" tIns="45720" rIns="91440" bIns="45720" rtlCol="0" anchor="b" anchorCtr="0">
            <a:normAutofit/>
          </a:bodyPr>
          <a:lstStyle/>
          <a:p>
            <a:pPr lvl="0" algn="ctr">
              <a:spcBef>
                <a:spcPct val="0"/>
              </a:spcBef>
            </a:pPr>
            <a:r>
              <a:rPr lang="it-IT" sz="3600" b="1" dirty="0" smtClean="0">
                <a:solidFill>
                  <a:srgbClr val="1C839B"/>
                </a:solidFill>
                <a:latin typeface="Arial"/>
                <a:ea typeface="+mj-ea"/>
                <a:cs typeface="Arial"/>
              </a:rPr>
              <a:t>BUILDING AUTOMATION</a:t>
            </a:r>
            <a:endParaRPr lang="it-IT" sz="3600" b="1" dirty="0">
              <a:solidFill>
                <a:srgbClr val="1C839B"/>
              </a:solidFill>
              <a:latin typeface="Arial"/>
              <a:ea typeface="+mj-ea"/>
              <a:cs typeface="Arial"/>
            </a:endParaRPr>
          </a:p>
        </p:txBody>
      </p:sp>
      <p:sp>
        <p:nvSpPr>
          <p:cNvPr id="7" name="CasellaDiTesto 6"/>
          <p:cNvSpPr txBox="1"/>
          <p:nvPr/>
        </p:nvSpPr>
        <p:spPr>
          <a:xfrm>
            <a:off x="248902" y="1331687"/>
            <a:ext cx="8628643" cy="369332"/>
          </a:xfrm>
          <a:prstGeom prst="rect">
            <a:avLst/>
          </a:prstGeom>
          <a:noFill/>
        </p:spPr>
        <p:txBody>
          <a:bodyPr wrap="square" rtlCol="0">
            <a:spAutoFit/>
          </a:bodyPr>
          <a:lstStyle/>
          <a:p>
            <a:r>
              <a:rPr lang="it-IT" b="1" dirty="0" smtClean="0">
                <a:solidFill>
                  <a:schemeClr val="tx1">
                    <a:lumMod val="65000"/>
                    <a:lumOff val="35000"/>
                  </a:schemeClr>
                </a:solidFill>
                <a:latin typeface="Arial"/>
                <a:cs typeface="Arial"/>
              </a:rPr>
              <a:t>Competenze:</a:t>
            </a:r>
            <a:endParaRPr lang="it-IT" b="1" dirty="0">
              <a:solidFill>
                <a:schemeClr val="tx1">
                  <a:lumMod val="65000"/>
                  <a:lumOff val="35000"/>
                </a:schemeClr>
              </a:solidFill>
              <a:latin typeface="Arial"/>
              <a:cs typeface="Arial"/>
            </a:endParaRPr>
          </a:p>
        </p:txBody>
      </p:sp>
      <p:sp>
        <p:nvSpPr>
          <p:cNvPr id="14" name="CasellaDiTesto 13"/>
          <p:cNvSpPr txBox="1"/>
          <p:nvPr/>
        </p:nvSpPr>
        <p:spPr>
          <a:xfrm>
            <a:off x="274302" y="1652037"/>
            <a:ext cx="8628643" cy="3724096"/>
          </a:xfrm>
          <a:prstGeom prst="rect">
            <a:avLst/>
          </a:prstGeom>
          <a:noFill/>
        </p:spPr>
        <p:txBody>
          <a:bodyPr wrap="square" rtlCol="0">
            <a:spAutoFit/>
          </a:bodyPr>
          <a:lstStyle/>
          <a:p>
            <a:r>
              <a:rPr lang="it-IT" sz="1400" dirty="0" smtClean="0">
                <a:solidFill>
                  <a:schemeClr val="tx1">
                    <a:lumMod val="65000"/>
                    <a:lumOff val="35000"/>
                  </a:schemeClr>
                </a:solidFill>
                <a:latin typeface="Arial"/>
                <a:cs typeface="Arial"/>
              </a:rPr>
              <a:t>L’ospedale è un sistema complesso, non basta saper regolare o gestire un’apparecchiatura (dove in un futuro più che prossimo  </a:t>
            </a:r>
            <a:r>
              <a:rPr lang="it-IT" sz="1400" b="1" dirty="0" smtClean="0">
                <a:solidFill>
                  <a:schemeClr val="tx1">
                    <a:lumMod val="65000"/>
                    <a:lumOff val="35000"/>
                  </a:schemeClr>
                </a:solidFill>
                <a:latin typeface="Arial"/>
                <a:cs typeface="Arial"/>
              </a:rPr>
              <a:t>IOT</a:t>
            </a:r>
            <a:r>
              <a:rPr lang="it-IT" sz="1400" dirty="0" smtClean="0">
                <a:solidFill>
                  <a:schemeClr val="tx1">
                    <a:lumMod val="65000"/>
                    <a:lumOff val="35000"/>
                  </a:schemeClr>
                </a:solidFill>
                <a:latin typeface="Arial"/>
                <a:cs typeface="Arial"/>
              </a:rPr>
              <a:t>  potrà giocare un ruolo rilevante), ma </a:t>
            </a:r>
            <a:r>
              <a:rPr lang="it-IT" sz="1400" i="1" dirty="0" smtClean="0">
                <a:solidFill>
                  <a:schemeClr val="tx1">
                    <a:lumMod val="65000"/>
                    <a:lumOff val="35000"/>
                  </a:schemeClr>
                </a:solidFill>
                <a:latin typeface="Arial"/>
                <a:cs typeface="Arial"/>
              </a:rPr>
              <a:t>OCCORRE SAPER GESTIRE LA COMPLESSITA’ </a:t>
            </a:r>
            <a:r>
              <a:rPr lang="it-IT" sz="1400" dirty="0" smtClean="0">
                <a:solidFill>
                  <a:schemeClr val="tx1">
                    <a:lumMod val="65000"/>
                    <a:lumOff val="35000"/>
                  </a:schemeClr>
                </a:solidFill>
                <a:latin typeface="Arial"/>
                <a:cs typeface="Arial"/>
              </a:rPr>
              <a:t>con tutte     le sue interazioni.</a:t>
            </a:r>
          </a:p>
          <a:p>
            <a:r>
              <a:rPr lang="it-IT" sz="1400" dirty="0" smtClean="0">
                <a:solidFill>
                  <a:schemeClr val="tx1">
                    <a:lumMod val="65000"/>
                    <a:lumOff val="35000"/>
                  </a:schemeClr>
                </a:solidFill>
                <a:latin typeface="Arial"/>
                <a:cs typeface="Arial"/>
              </a:rPr>
              <a:t>Ad esempio una cosa è         gestire un singolo gruppo frigo, ben diverso è esercire </a:t>
            </a:r>
          </a:p>
          <a:p>
            <a:r>
              <a:rPr lang="it-IT" sz="1400" dirty="0" smtClean="0">
                <a:solidFill>
                  <a:schemeClr val="tx1">
                    <a:lumMod val="65000"/>
                    <a:lumOff val="35000"/>
                  </a:schemeClr>
                </a:solidFill>
                <a:latin typeface="Arial"/>
                <a:cs typeface="Arial"/>
              </a:rPr>
              <a:t>un sistema di produzione        e distribuzione di acqua refrigerata.</a:t>
            </a:r>
          </a:p>
          <a:p>
            <a:endParaRPr lang="it-IT" sz="800" dirty="0" smtClean="0">
              <a:solidFill>
                <a:schemeClr val="tx1">
                  <a:lumMod val="65000"/>
                  <a:lumOff val="35000"/>
                </a:schemeClr>
              </a:solidFill>
              <a:latin typeface="Arial"/>
              <a:cs typeface="Arial"/>
            </a:endParaRPr>
          </a:p>
          <a:p>
            <a:endParaRPr lang="it-IT" sz="1400" b="1" dirty="0" smtClean="0">
              <a:solidFill>
                <a:schemeClr val="tx1">
                  <a:lumMod val="65000"/>
                  <a:lumOff val="35000"/>
                </a:schemeClr>
              </a:solidFill>
              <a:latin typeface="Arial"/>
              <a:cs typeface="Arial"/>
            </a:endParaRPr>
          </a:p>
          <a:p>
            <a:endParaRPr lang="it-IT" sz="1400" b="1" dirty="0" smtClean="0">
              <a:solidFill>
                <a:schemeClr val="tx1">
                  <a:lumMod val="65000"/>
                  <a:lumOff val="35000"/>
                </a:schemeClr>
              </a:solidFill>
              <a:latin typeface="Arial"/>
              <a:cs typeface="Arial"/>
            </a:endParaRPr>
          </a:p>
          <a:p>
            <a:endParaRPr lang="it-IT" sz="1400" b="1" dirty="0" smtClean="0">
              <a:solidFill>
                <a:schemeClr val="tx1">
                  <a:lumMod val="65000"/>
                  <a:lumOff val="35000"/>
                </a:schemeClr>
              </a:solidFill>
              <a:latin typeface="Arial"/>
              <a:cs typeface="Arial"/>
            </a:endParaRPr>
          </a:p>
          <a:p>
            <a:r>
              <a:rPr lang="it-IT" b="1" dirty="0" smtClean="0">
                <a:solidFill>
                  <a:schemeClr val="tx1">
                    <a:lumMod val="65000"/>
                    <a:lumOff val="35000"/>
                  </a:schemeClr>
                </a:solidFill>
                <a:latin typeface="Arial"/>
                <a:cs typeface="Arial"/>
              </a:rPr>
              <a:t>Alcuni criteri:</a:t>
            </a:r>
          </a:p>
          <a:p>
            <a:endParaRPr lang="it-IT" sz="800" dirty="0" smtClean="0">
              <a:solidFill>
                <a:schemeClr val="tx1">
                  <a:lumMod val="65000"/>
                  <a:lumOff val="35000"/>
                </a:schemeClr>
              </a:solidFill>
              <a:latin typeface="Arial"/>
              <a:cs typeface="Arial"/>
            </a:endParaRPr>
          </a:p>
          <a:p>
            <a:pPr>
              <a:buFont typeface="Wingdings" pitchFamily="2" charset="2"/>
              <a:buChar char="Ø"/>
            </a:pPr>
            <a:r>
              <a:rPr lang="it-IT" dirty="0" smtClean="0">
                <a:solidFill>
                  <a:schemeClr val="tx1">
                    <a:lumMod val="65000"/>
                    <a:lumOff val="35000"/>
                  </a:schemeClr>
                </a:solidFill>
                <a:latin typeface="Arial"/>
                <a:cs typeface="Arial"/>
              </a:rPr>
              <a:t> </a:t>
            </a:r>
            <a:r>
              <a:rPr lang="it-IT" b="1" dirty="0" smtClean="0">
                <a:solidFill>
                  <a:schemeClr val="tx1">
                    <a:lumMod val="65000"/>
                    <a:lumOff val="35000"/>
                  </a:schemeClr>
                </a:solidFill>
                <a:latin typeface="Arial"/>
                <a:cs typeface="Arial"/>
              </a:rPr>
              <a:t>Messa a punto dell’esistente</a:t>
            </a:r>
          </a:p>
          <a:p>
            <a:pPr>
              <a:buFont typeface="Wingdings" pitchFamily="2" charset="2"/>
              <a:buChar char="Ø"/>
            </a:pPr>
            <a:r>
              <a:rPr lang="it-IT" b="1" dirty="0" smtClean="0">
                <a:solidFill>
                  <a:schemeClr val="tx1">
                    <a:lumMod val="65000"/>
                    <a:lumOff val="35000"/>
                  </a:schemeClr>
                </a:solidFill>
                <a:latin typeface="Arial"/>
                <a:cs typeface="Arial"/>
              </a:rPr>
              <a:t> Best </a:t>
            </a:r>
            <a:r>
              <a:rPr lang="it-IT" b="1" dirty="0" err="1" smtClean="0">
                <a:solidFill>
                  <a:schemeClr val="tx1">
                    <a:lumMod val="65000"/>
                    <a:lumOff val="35000"/>
                  </a:schemeClr>
                </a:solidFill>
                <a:latin typeface="Arial"/>
                <a:cs typeface="Arial"/>
              </a:rPr>
              <a:t>practices</a:t>
            </a:r>
            <a:endParaRPr lang="it-IT" b="1" dirty="0" smtClean="0">
              <a:solidFill>
                <a:schemeClr val="tx1">
                  <a:lumMod val="65000"/>
                  <a:lumOff val="35000"/>
                </a:schemeClr>
              </a:solidFill>
              <a:latin typeface="Arial"/>
              <a:cs typeface="Arial"/>
            </a:endParaRPr>
          </a:p>
          <a:p>
            <a:pPr>
              <a:buFont typeface="Wingdings" pitchFamily="2" charset="2"/>
              <a:buChar char="Ø"/>
            </a:pPr>
            <a:r>
              <a:rPr lang="it-IT" b="1" dirty="0" smtClean="0">
                <a:solidFill>
                  <a:schemeClr val="tx1">
                    <a:lumMod val="65000"/>
                    <a:lumOff val="35000"/>
                  </a:schemeClr>
                </a:solidFill>
                <a:latin typeface="Arial"/>
                <a:cs typeface="Arial"/>
              </a:rPr>
              <a:t> Attenzione al quotidiano</a:t>
            </a:r>
          </a:p>
          <a:p>
            <a:pPr>
              <a:buFont typeface="Wingdings" pitchFamily="2" charset="2"/>
              <a:buChar char="Ø"/>
            </a:pPr>
            <a:r>
              <a:rPr lang="it-IT" b="1" dirty="0" smtClean="0">
                <a:solidFill>
                  <a:schemeClr val="tx1">
                    <a:lumMod val="65000"/>
                    <a:lumOff val="35000"/>
                  </a:schemeClr>
                </a:solidFill>
                <a:latin typeface="Arial"/>
                <a:cs typeface="Arial"/>
              </a:rPr>
              <a:t> KPI e Benchmark</a:t>
            </a:r>
          </a:p>
          <a:p>
            <a:pPr>
              <a:buFont typeface="Wingdings" pitchFamily="2" charset="2"/>
              <a:buChar char="Ø"/>
            </a:pPr>
            <a:r>
              <a:rPr lang="it-IT" b="1" dirty="0" smtClean="0">
                <a:solidFill>
                  <a:schemeClr val="tx1">
                    <a:lumMod val="65000"/>
                    <a:lumOff val="35000"/>
                  </a:schemeClr>
                </a:solidFill>
                <a:latin typeface="Arial"/>
                <a:cs typeface="Arial"/>
              </a:rPr>
              <a:t> Misurazioni </a:t>
            </a:r>
            <a:endParaRPr lang="it-IT" b="1" dirty="0">
              <a:solidFill>
                <a:schemeClr val="tx1">
                  <a:lumMod val="65000"/>
                  <a:lumOff val="35000"/>
                </a:schemeClr>
              </a:solidFill>
              <a:latin typeface="Arial"/>
              <a:cs typeface="Arial"/>
            </a:endParaRPr>
          </a:p>
        </p:txBody>
      </p:sp>
      <p:sp>
        <p:nvSpPr>
          <p:cNvPr id="27" name="Arco 26"/>
          <p:cNvSpPr/>
          <p:nvPr/>
        </p:nvSpPr>
        <p:spPr>
          <a:xfrm rot="10594990">
            <a:off x="2438486" y="85168"/>
            <a:ext cx="3608599" cy="3960000"/>
          </a:xfrm>
          <a:prstGeom prst="arc">
            <a:avLst>
              <a:gd name="adj1" fmla="val 15822593"/>
              <a:gd name="adj2" fmla="val 0"/>
            </a:avLst>
          </a:prstGeom>
          <a:ln>
            <a:solidFill>
              <a:schemeClr val="accent6">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it-IT"/>
          </a:p>
        </p:txBody>
      </p:sp>
      <p:sp>
        <p:nvSpPr>
          <p:cNvPr id="9"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31</a:t>
            </a:fld>
            <a:endParaRPr lang="fr-FR" dirty="0"/>
          </a:p>
        </p:txBody>
      </p:sp>
    </p:spTree>
    <p:extLst>
      <p:ext uri="{BB962C8B-B14F-4D97-AF65-F5344CB8AC3E}">
        <p14:creationId xmlns:p14="http://schemas.microsoft.com/office/powerpoint/2010/main" val="692849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1044575" y="2384425"/>
            <a:ext cx="8099425" cy="3741738"/>
          </a:xfrm>
          <a:prstGeom prst="rect">
            <a:avLst/>
          </a:prstGeom>
        </p:spPr>
        <p:txBody>
          <a:bodyPr>
            <a:normAutofit/>
          </a:bodyPr>
          <a:lstStyle/>
          <a:p>
            <a:pPr>
              <a:buNone/>
            </a:pPr>
            <a:r>
              <a:rPr lang="it-IT" sz="1800" dirty="0" smtClean="0"/>
              <a:t> </a:t>
            </a:r>
          </a:p>
        </p:txBody>
      </p:sp>
      <p:sp>
        <p:nvSpPr>
          <p:cNvPr id="10" name="Titolo 1"/>
          <p:cNvSpPr txBox="1">
            <a:spLocks/>
          </p:cNvSpPr>
          <p:nvPr/>
        </p:nvSpPr>
        <p:spPr>
          <a:xfrm>
            <a:off x="248903" y="220488"/>
            <a:ext cx="8628643" cy="820912"/>
          </a:xfrm>
          <a:prstGeom prst="rect">
            <a:avLst/>
          </a:prstGeom>
        </p:spPr>
        <p:txBody>
          <a:bodyPr vert="horz" lIns="91440" tIns="45720" rIns="91440" bIns="45720" rtlCol="0" anchor="b" anchorCtr="0">
            <a:normAutofit/>
          </a:bodyPr>
          <a:lstStyle/>
          <a:p>
            <a:pPr lvl="0" algn="ctr">
              <a:spcBef>
                <a:spcPct val="0"/>
              </a:spcBef>
            </a:pPr>
            <a:r>
              <a:rPr lang="it-IT" sz="2500" dirty="0" smtClean="0">
                <a:solidFill>
                  <a:srgbClr val="1C839B"/>
                </a:solidFill>
                <a:latin typeface="Arial"/>
                <a:ea typeface="+mj-ea"/>
                <a:cs typeface="Arial"/>
              </a:rPr>
              <a:t>Sistema </a:t>
            </a:r>
            <a:r>
              <a:rPr lang="it-IT" sz="2500" dirty="0" err="1" smtClean="0">
                <a:solidFill>
                  <a:srgbClr val="1C839B"/>
                </a:solidFill>
                <a:latin typeface="Arial"/>
                <a:ea typeface="+mj-ea"/>
                <a:cs typeface="Arial"/>
              </a:rPr>
              <a:t>Hubgrade</a:t>
            </a:r>
            <a:r>
              <a:rPr lang="it-IT" sz="2500" dirty="0" smtClean="0">
                <a:solidFill>
                  <a:srgbClr val="1C839B"/>
                </a:solidFill>
                <a:latin typeface="Arial"/>
                <a:ea typeface="+mj-ea"/>
                <a:cs typeface="Arial"/>
              </a:rPr>
              <a:t> di </a:t>
            </a:r>
            <a:r>
              <a:rPr lang="it-IT" sz="2500" dirty="0" err="1" smtClean="0">
                <a:solidFill>
                  <a:srgbClr val="1C839B"/>
                </a:solidFill>
                <a:latin typeface="Arial"/>
                <a:ea typeface="+mj-ea"/>
                <a:cs typeface="Arial"/>
              </a:rPr>
              <a:t>Veolia</a:t>
            </a:r>
            <a:endParaRPr lang="it-IT" sz="2500" dirty="0">
              <a:solidFill>
                <a:srgbClr val="1C839B"/>
              </a:solidFill>
              <a:latin typeface="Arial"/>
              <a:ea typeface="+mj-ea"/>
              <a:cs typeface="Arial"/>
            </a:endParaRPr>
          </a:p>
        </p:txBody>
      </p:sp>
      <p:pic>
        <p:nvPicPr>
          <p:cNvPr id="5" name="Immagine 4" descr="Senza titolo-5.jpg"/>
          <p:cNvPicPr>
            <a:picLocks noChangeAspect="1"/>
          </p:cNvPicPr>
          <p:nvPr/>
        </p:nvPicPr>
        <p:blipFill>
          <a:blip r:embed="rId2" cstate="print"/>
          <a:stretch>
            <a:fillRect/>
          </a:stretch>
        </p:blipFill>
        <p:spPr>
          <a:xfrm>
            <a:off x="477628" y="1414472"/>
            <a:ext cx="8244408" cy="5400600"/>
          </a:xfrm>
          <a:prstGeom prst="rect">
            <a:avLst/>
          </a:prstGeom>
        </p:spPr>
      </p:pic>
      <p:sp>
        <p:nvSpPr>
          <p:cNvPr id="6"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32</a:t>
            </a:fld>
            <a:endParaRPr lang="fr-FR" dirty="0"/>
          </a:p>
        </p:txBody>
      </p:sp>
    </p:spTree>
    <p:extLst>
      <p:ext uri="{BB962C8B-B14F-4D97-AF65-F5344CB8AC3E}">
        <p14:creationId xmlns:p14="http://schemas.microsoft.com/office/powerpoint/2010/main" val="22323910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1044575" y="2384425"/>
            <a:ext cx="8099425" cy="3741738"/>
          </a:xfrm>
          <a:prstGeom prst="rect">
            <a:avLst/>
          </a:prstGeom>
        </p:spPr>
        <p:txBody>
          <a:bodyPr>
            <a:normAutofit/>
          </a:bodyPr>
          <a:lstStyle/>
          <a:p>
            <a:pPr>
              <a:buNone/>
            </a:pPr>
            <a:r>
              <a:rPr lang="it-IT" sz="1800" dirty="0" smtClean="0"/>
              <a:t> </a:t>
            </a:r>
          </a:p>
        </p:txBody>
      </p:sp>
      <p:sp>
        <p:nvSpPr>
          <p:cNvPr id="4" name="Segnaposto contenuto 2"/>
          <p:cNvSpPr txBox="1">
            <a:spLocks/>
          </p:cNvSpPr>
          <p:nvPr/>
        </p:nvSpPr>
        <p:spPr>
          <a:xfrm>
            <a:off x="381824" y="1390680"/>
            <a:ext cx="8064896" cy="689420"/>
          </a:xfrm>
          <a:prstGeom prst="rect">
            <a:avLst/>
          </a:prstGeom>
        </p:spPr>
        <p:txBody>
          <a:bodyPr vert="horz" lIns="91440" tIns="45720" rIns="91440" bIns="45720" rtlCol="0">
            <a:normAutofit fontScale="85000" lnSpcReduction="20000"/>
          </a:bodyPr>
          <a:lstStyle/>
          <a:p>
            <a:pPr marL="268288" marR="0" lvl="0" indent="-268288" algn="l" defTabSz="457200" rtl="0" eaLnBrk="1" fontAlgn="auto" latinLnBrk="0" hangingPunct="1">
              <a:lnSpc>
                <a:spcPct val="100000"/>
              </a:lnSpc>
              <a:spcBef>
                <a:spcPct val="20000"/>
              </a:spcBef>
              <a:spcAft>
                <a:spcPts val="0"/>
              </a:spcAft>
              <a:buClrTx/>
              <a:buSzPct val="40000"/>
              <a:buFont typeface="Wingdings" charset="2"/>
              <a:buNone/>
              <a:tabLst/>
              <a:defRPr/>
            </a:pPr>
            <a:r>
              <a:rPr kumimoji="0" lang="it-IT" sz="2000" b="0" i="0" u="none" strike="noStrike" kern="1200" cap="none" spc="0" normalizeH="0" baseline="0" noProof="0" dirty="0" smtClean="0">
                <a:ln>
                  <a:noFill/>
                </a:ln>
                <a:solidFill>
                  <a:schemeClr val="tx1">
                    <a:lumMod val="65000"/>
                    <a:lumOff val="35000"/>
                  </a:schemeClr>
                </a:solidFill>
                <a:effectLst/>
                <a:uLnTx/>
                <a:uFillTx/>
                <a:latin typeface="Arial"/>
                <a:ea typeface="+mn-ea"/>
                <a:cs typeface="Arial"/>
              </a:rPr>
              <a:t>	</a:t>
            </a:r>
            <a:r>
              <a:rPr lang="it-IT" sz="1600" dirty="0" smtClean="0">
                <a:solidFill>
                  <a:schemeClr val="tx1">
                    <a:lumMod val="65000"/>
                    <a:lumOff val="35000"/>
                  </a:schemeClr>
                </a:solidFill>
                <a:latin typeface="Arial"/>
                <a:cs typeface="Arial"/>
              </a:rPr>
              <a:t>Implementazione del servizio </a:t>
            </a:r>
            <a:r>
              <a:rPr lang="it-IT" sz="1600" dirty="0" err="1" smtClean="0">
                <a:solidFill>
                  <a:schemeClr val="tx1">
                    <a:lumMod val="65000"/>
                    <a:lumOff val="35000"/>
                  </a:schemeClr>
                </a:solidFill>
                <a:latin typeface="Arial"/>
                <a:cs typeface="Arial"/>
              </a:rPr>
              <a:t>Hubgrade</a:t>
            </a:r>
            <a:r>
              <a:rPr lang="it-IT" sz="1600" dirty="0" smtClean="0">
                <a:solidFill>
                  <a:schemeClr val="tx1">
                    <a:lumMod val="65000"/>
                    <a:lumOff val="35000"/>
                  </a:schemeClr>
                </a:solidFill>
                <a:latin typeface="Arial"/>
                <a:cs typeface="Arial"/>
              </a:rPr>
              <a:t> di analisi/monitoraggio continuo in tempo reale per la gestione energetica del complesso impiantistico con misurazione e contabilizzazione delle energie.</a:t>
            </a:r>
          </a:p>
        </p:txBody>
      </p:sp>
      <p:grpSp>
        <p:nvGrpSpPr>
          <p:cNvPr id="6" name="Gruppo 58"/>
          <p:cNvGrpSpPr/>
          <p:nvPr/>
        </p:nvGrpSpPr>
        <p:grpSpPr>
          <a:xfrm>
            <a:off x="525840" y="2326784"/>
            <a:ext cx="8064896" cy="4214564"/>
            <a:chOff x="179512" y="765175"/>
            <a:chExt cx="8784976" cy="3496816"/>
          </a:xfrm>
        </p:grpSpPr>
        <p:sp>
          <p:nvSpPr>
            <p:cNvPr id="7" name="Rectangle à coins arrondis 5"/>
            <p:cNvSpPr/>
            <p:nvPr/>
          </p:nvSpPr>
          <p:spPr bwMode="auto">
            <a:xfrm>
              <a:off x="179512" y="765175"/>
              <a:ext cx="8784976" cy="3455913"/>
            </a:xfrm>
            <a:prstGeom prst="roundRect">
              <a:avLst>
                <a:gd name="adj" fmla="val 912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fr-FR" sz="2000">
                <a:solidFill>
                  <a:srgbClr val="0062A9"/>
                </a:solidFill>
                <a:latin typeface="Arial" panose="020B0604020202020204" pitchFamily="34" charset="0"/>
                <a:cs typeface="Arial" panose="020B0604020202020204" pitchFamily="34" charset="0"/>
              </a:endParaRPr>
            </a:p>
          </p:txBody>
        </p:sp>
        <p:pic>
          <p:nvPicPr>
            <p:cNvPr id="8" name="Image 6" descr="Image1.png"/>
            <p:cNvPicPr>
              <a:picLocks noChangeAspect="1"/>
            </p:cNvPicPr>
            <p:nvPr/>
          </p:nvPicPr>
          <p:blipFill>
            <a:blip r:embed="rId2" cstate="print"/>
            <a:srcRect/>
            <a:stretch>
              <a:fillRect/>
            </a:stretch>
          </p:blipFill>
          <p:spPr bwMode="auto">
            <a:xfrm>
              <a:off x="1628478" y="1623665"/>
              <a:ext cx="1835150" cy="1627188"/>
            </a:xfrm>
            <a:prstGeom prst="rect">
              <a:avLst/>
            </a:prstGeom>
            <a:noFill/>
            <a:ln w="9525">
              <a:noFill/>
              <a:miter lim="800000"/>
              <a:headEnd/>
              <a:tailEnd/>
            </a:ln>
          </p:spPr>
        </p:pic>
        <p:pic>
          <p:nvPicPr>
            <p:cNvPr id="9" name="Image 7" descr="Image3.png"/>
            <p:cNvPicPr>
              <a:picLocks noChangeAspect="1"/>
            </p:cNvPicPr>
            <p:nvPr/>
          </p:nvPicPr>
          <p:blipFill>
            <a:blip r:embed="rId3" cstate="print"/>
            <a:srcRect/>
            <a:stretch>
              <a:fillRect/>
            </a:stretch>
          </p:blipFill>
          <p:spPr bwMode="auto">
            <a:xfrm>
              <a:off x="6559253" y="1693516"/>
              <a:ext cx="1919287" cy="1560512"/>
            </a:xfrm>
            <a:prstGeom prst="rect">
              <a:avLst/>
            </a:prstGeom>
            <a:noFill/>
            <a:ln w="9525">
              <a:noFill/>
              <a:miter lim="800000"/>
              <a:headEnd/>
              <a:tailEnd/>
            </a:ln>
          </p:spPr>
        </p:pic>
        <p:sp>
          <p:nvSpPr>
            <p:cNvPr id="11" name="Rectangle 8"/>
            <p:cNvSpPr/>
            <p:nvPr/>
          </p:nvSpPr>
          <p:spPr>
            <a:xfrm>
              <a:off x="2057892" y="1123594"/>
              <a:ext cx="792028" cy="673297"/>
            </a:xfrm>
            <a:prstGeom prst="rect">
              <a:avLst/>
            </a:prstGeom>
            <a:blipFill dpi="0" rotWithShape="1">
              <a:blip r:embed="rId4" cstate="print"/>
              <a:srcRect/>
              <a:tile tx="0" ty="0" sx="75000" sy="7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2000" dirty="0">
                <a:solidFill>
                  <a:srgbClr val="0062A9"/>
                </a:solidFill>
                <a:latin typeface="Arial" panose="020B0604020202020204" pitchFamily="34" charset="0"/>
                <a:cs typeface="Arial" panose="020B0604020202020204" pitchFamily="34" charset="0"/>
              </a:endParaRPr>
            </a:p>
          </p:txBody>
        </p:sp>
        <p:sp>
          <p:nvSpPr>
            <p:cNvPr id="12" name="ZoneTexte 9"/>
            <p:cNvSpPr txBox="1"/>
            <p:nvPr/>
          </p:nvSpPr>
          <p:spPr>
            <a:xfrm>
              <a:off x="439166" y="980728"/>
              <a:ext cx="1604920" cy="369332"/>
            </a:xfrm>
            <a:prstGeom prst="rect">
              <a:avLst/>
            </a:prstGeom>
            <a:noFill/>
          </p:spPr>
          <p:txBody>
            <a:bodyPr wrap="square">
              <a:spAutoFit/>
            </a:bodyPr>
            <a:lstStyle/>
            <a:p>
              <a:pPr defTabSz="457200">
                <a:defRPr/>
              </a:pPr>
              <a:r>
                <a:rPr lang="en-US" b="1" dirty="0" smtClean="0">
                  <a:solidFill>
                    <a:srgbClr val="0062A9"/>
                  </a:solidFill>
                  <a:latin typeface="Arial" panose="020B0604020202020204" pitchFamily="34" charset="0"/>
                  <a:cs typeface="Arial" panose="020B0604020202020204" pitchFamily="34" charset="0"/>
                </a:rPr>
                <a:t>CLIENTE</a:t>
              </a:r>
              <a:endParaRPr lang="en-US" sz="2000" b="1" dirty="0">
                <a:solidFill>
                  <a:srgbClr val="0062A9"/>
                </a:solidFill>
                <a:latin typeface="Arial" panose="020B0604020202020204" pitchFamily="34" charset="0"/>
                <a:cs typeface="Arial" panose="020B0604020202020204" pitchFamily="34" charset="0"/>
              </a:endParaRPr>
            </a:p>
          </p:txBody>
        </p:sp>
        <p:pic>
          <p:nvPicPr>
            <p:cNvPr id="13" name="Image 10" descr="Connexion 1.png"/>
            <p:cNvPicPr>
              <a:picLocks noChangeAspect="1"/>
            </p:cNvPicPr>
            <p:nvPr/>
          </p:nvPicPr>
          <p:blipFill>
            <a:blip r:embed="rId5" cstate="print"/>
            <a:srcRect/>
            <a:stretch>
              <a:fillRect/>
            </a:stretch>
          </p:blipFill>
          <p:spPr bwMode="auto">
            <a:xfrm>
              <a:off x="2527003" y="980728"/>
              <a:ext cx="2500312" cy="661988"/>
            </a:xfrm>
            <a:prstGeom prst="rect">
              <a:avLst/>
            </a:prstGeom>
            <a:noFill/>
            <a:ln w="9525">
              <a:noFill/>
              <a:miter lim="800000"/>
              <a:headEnd/>
              <a:tailEnd/>
            </a:ln>
          </p:spPr>
        </p:pic>
        <p:sp>
          <p:nvSpPr>
            <p:cNvPr id="14" name="Rectangle 11"/>
            <p:cNvSpPr/>
            <p:nvPr/>
          </p:nvSpPr>
          <p:spPr>
            <a:xfrm flipH="1">
              <a:off x="4772536" y="1122004"/>
              <a:ext cx="792028" cy="673200"/>
            </a:xfrm>
            <a:prstGeom prst="rect">
              <a:avLst/>
            </a:prstGeom>
            <a:blipFill dpi="0" rotWithShape="1">
              <a:blip r:embed="rId4" cstate="print"/>
              <a:srcRect/>
              <a:tile tx="0" ty="0" sx="75000" sy="7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2000" dirty="0">
                <a:solidFill>
                  <a:srgbClr val="0062A9"/>
                </a:solidFill>
                <a:latin typeface="Arial" panose="020B0604020202020204" pitchFamily="34" charset="0"/>
                <a:cs typeface="Arial" panose="020B0604020202020204" pitchFamily="34" charset="0"/>
              </a:endParaRPr>
            </a:p>
          </p:txBody>
        </p:sp>
        <p:pic>
          <p:nvPicPr>
            <p:cNvPr id="15" name="Espace réservé du contenu 17" descr="Image2.png"/>
            <p:cNvPicPr>
              <a:picLocks noChangeAspect="1"/>
            </p:cNvPicPr>
            <p:nvPr/>
          </p:nvPicPr>
          <p:blipFill>
            <a:blip r:embed="rId6" cstate="print"/>
            <a:srcRect/>
            <a:stretch>
              <a:fillRect/>
            </a:stretch>
          </p:blipFill>
          <p:spPr bwMode="auto">
            <a:xfrm>
              <a:off x="5059065" y="1622078"/>
              <a:ext cx="2154238" cy="1285875"/>
            </a:xfrm>
            <a:prstGeom prst="rect">
              <a:avLst/>
            </a:prstGeom>
          </p:spPr>
        </p:pic>
        <p:pic>
          <p:nvPicPr>
            <p:cNvPr id="16" name="Image 13" descr="Connexion 2.png"/>
            <p:cNvPicPr>
              <a:picLocks noChangeAspect="1"/>
            </p:cNvPicPr>
            <p:nvPr/>
          </p:nvPicPr>
          <p:blipFill>
            <a:blip r:embed="rId7" cstate="print"/>
            <a:srcRect/>
            <a:stretch>
              <a:fillRect/>
            </a:stretch>
          </p:blipFill>
          <p:spPr bwMode="auto">
            <a:xfrm>
              <a:off x="6630690" y="1979266"/>
              <a:ext cx="469900" cy="41275"/>
            </a:xfrm>
            <a:prstGeom prst="rect">
              <a:avLst/>
            </a:prstGeom>
            <a:noFill/>
            <a:ln w="9525">
              <a:noFill/>
              <a:miter lim="800000"/>
              <a:headEnd/>
              <a:tailEnd/>
            </a:ln>
          </p:spPr>
        </p:pic>
        <p:pic>
          <p:nvPicPr>
            <p:cNvPr id="17" name="Image 15" descr="Connexion 3b interface.png"/>
            <p:cNvPicPr>
              <a:picLocks noChangeAspect="1"/>
            </p:cNvPicPr>
            <p:nvPr/>
          </p:nvPicPr>
          <p:blipFill>
            <a:blip r:embed="rId8" cstate="print"/>
            <a:srcRect/>
            <a:stretch>
              <a:fillRect/>
            </a:stretch>
          </p:blipFill>
          <p:spPr bwMode="auto">
            <a:xfrm>
              <a:off x="3344565" y="1979266"/>
              <a:ext cx="1919288" cy="100012"/>
            </a:xfrm>
            <a:prstGeom prst="rect">
              <a:avLst/>
            </a:prstGeom>
            <a:noFill/>
            <a:ln w="9525">
              <a:noFill/>
              <a:miter lim="800000"/>
              <a:headEnd/>
              <a:tailEnd/>
            </a:ln>
          </p:spPr>
        </p:pic>
        <p:pic>
          <p:nvPicPr>
            <p:cNvPr id="18" name="Image 16" descr="Image6.png"/>
            <p:cNvPicPr>
              <a:picLocks noChangeAspect="1"/>
            </p:cNvPicPr>
            <p:nvPr/>
          </p:nvPicPr>
          <p:blipFill>
            <a:blip r:embed="rId9" cstate="print"/>
            <a:srcRect/>
            <a:stretch>
              <a:fillRect/>
            </a:stretch>
          </p:blipFill>
          <p:spPr bwMode="auto">
            <a:xfrm>
              <a:off x="2488585" y="1355378"/>
              <a:ext cx="1817688" cy="1174750"/>
            </a:xfrm>
            <a:prstGeom prst="rect">
              <a:avLst/>
            </a:prstGeom>
            <a:noFill/>
            <a:ln w="9525">
              <a:noFill/>
              <a:miter lim="800000"/>
              <a:headEnd/>
              <a:tailEnd/>
            </a:ln>
          </p:spPr>
        </p:pic>
        <p:sp>
          <p:nvSpPr>
            <p:cNvPr id="19" name="Rectangle 17"/>
            <p:cNvSpPr/>
            <p:nvPr/>
          </p:nvSpPr>
          <p:spPr>
            <a:xfrm rot="18566576" flipH="1">
              <a:off x="5551615" y="2531950"/>
              <a:ext cx="792028" cy="673200"/>
            </a:xfrm>
            <a:prstGeom prst="rect">
              <a:avLst/>
            </a:prstGeom>
            <a:blipFill dpi="0" rotWithShape="1">
              <a:blip r:embed="rId4" cstate="print"/>
              <a:srcRect/>
              <a:tile tx="0" ty="0" sx="75000" sy="7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2000" dirty="0">
                <a:solidFill>
                  <a:srgbClr val="0062A9"/>
                </a:solidFill>
                <a:latin typeface="Arial" panose="020B0604020202020204" pitchFamily="34" charset="0"/>
                <a:cs typeface="Arial" panose="020B0604020202020204" pitchFamily="34" charset="0"/>
              </a:endParaRPr>
            </a:p>
          </p:txBody>
        </p:sp>
        <p:pic>
          <p:nvPicPr>
            <p:cNvPr id="20" name="Image 19" descr="Connexion 4.png"/>
            <p:cNvPicPr>
              <a:picLocks noChangeAspect="1"/>
            </p:cNvPicPr>
            <p:nvPr/>
          </p:nvPicPr>
          <p:blipFill>
            <a:blip r:embed="rId10" cstate="print"/>
            <a:srcRect t="-45976" r="11633"/>
            <a:stretch>
              <a:fillRect/>
            </a:stretch>
          </p:blipFill>
          <p:spPr bwMode="auto">
            <a:xfrm rot="21020245">
              <a:off x="3719111" y="3067780"/>
              <a:ext cx="1725612" cy="279400"/>
            </a:xfrm>
            <a:prstGeom prst="rect">
              <a:avLst/>
            </a:prstGeom>
            <a:noFill/>
            <a:ln w="9525">
              <a:noFill/>
              <a:miter lim="800000"/>
              <a:headEnd/>
              <a:tailEnd/>
            </a:ln>
          </p:spPr>
        </p:pic>
        <p:sp>
          <p:nvSpPr>
            <p:cNvPr id="21" name="ZoneTexte 20"/>
            <p:cNvSpPr txBox="1"/>
            <p:nvPr/>
          </p:nvSpPr>
          <p:spPr>
            <a:xfrm>
              <a:off x="5621040" y="1051338"/>
              <a:ext cx="2839392" cy="553998"/>
            </a:xfrm>
            <a:prstGeom prst="rect">
              <a:avLst/>
            </a:prstGeom>
            <a:noFill/>
          </p:spPr>
          <p:txBody>
            <a:bodyPr wrap="square">
              <a:spAutoFit/>
            </a:bodyPr>
            <a:lstStyle/>
            <a:p>
              <a:pPr algn="ctr" defTabSz="457200">
                <a:defRPr/>
              </a:pPr>
              <a:r>
                <a:rPr lang="fr-FR" b="1" cap="all" dirty="0" err="1" smtClean="0">
                  <a:solidFill>
                    <a:srgbClr val="0062A9"/>
                  </a:solidFill>
                  <a:latin typeface="Arial" panose="020B0604020202020204" pitchFamily="34" charset="0"/>
                  <a:cs typeface="Arial" panose="020B0604020202020204" pitchFamily="34" charset="0"/>
                </a:rPr>
                <a:t>Hubgrade</a:t>
              </a:r>
              <a:r>
                <a:rPr lang="fr-FR" b="1" cap="all" dirty="0" smtClean="0">
                  <a:solidFill>
                    <a:srgbClr val="0062A9"/>
                  </a:solidFill>
                  <a:latin typeface="Arial" panose="020B0604020202020204" pitchFamily="34" charset="0"/>
                  <a:cs typeface="Arial" panose="020B0604020202020204" pitchFamily="34" charset="0"/>
                </a:rPr>
                <a:t> </a:t>
              </a:r>
            </a:p>
            <a:p>
              <a:pPr algn="ctr" defTabSz="457200">
                <a:defRPr/>
              </a:pPr>
              <a:r>
                <a:rPr lang="fr-FR" sz="1200" b="1" cap="all" dirty="0" smtClean="0">
                  <a:solidFill>
                    <a:srgbClr val="0062A9"/>
                  </a:solidFill>
                  <a:latin typeface="Arial" panose="020B0604020202020204" pitchFamily="34" charset="0"/>
                  <a:cs typeface="Arial" panose="020B0604020202020204" pitchFamily="34" charset="0"/>
                </a:rPr>
                <a:t>CENTRO EFFICIENZA ENERGETICA</a:t>
              </a:r>
              <a:endParaRPr lang="fr-FR" sz="1200" b="1" dirty="0">
                <a:solidFill>
                  <a:srgbClr val="0062A9"/>
                </a:solidFill>
                <a:latin typeface="Arial" panose="020B0604020202020204" pitchFamily="34" charset="0"/>
                <a:cs typeface="Arial" panose="020B0604020202020204" pitchFamily="34" charset="0"/>
              </a:endParaRPr>
            </a:p>
          </p:txBody>
        </p:sp>
        <p:grpSp>
          <p:nvGrpSpPr>
            <p:cNvPr id="22" name="Groupe 50"/>
            <p:cNvGrpSpPr>
              <a:grpSpLocks/>
            </p:cNvGrpSpPr>
            <p:nvPr/>
          </p:nvGrpSpPr>
          <p:grpSpPr bwMode="auto">
            <a:xfrm>
              <a:off x="6804248" y="2629349"/>
              <a:ext cx="1800200" cy="943667"/>
              <a:chOff x="6944409" y="5143512"/>
              <a:chExt cx="1572577" cy="973446"/>
            </a:xfrm>
          </p:grpSpPr>
          <p:pic>
            <p:nvPicPr>
              <p:cNvPr id="41" name="Image 28" descr="Cellule.png"/>
              <p:cNvPicPr>
                <a:picLocks noChangeAspect="1"/>
              </p:cNvPicPr>
              <p:nvPr/>
            </p:nvPicPr>
            <p:blipFill>
              <a:blip r:embed="rId11" cstate="print"/>
              <a:stretch>
                <a:fillRect/>
              </a:stretch>
            </p:blipFill>
            <p:spPr>
              <a:xfrm>
                <a:off x="6944409" y="5143512"/>
                <a:ext cx="1571126" cy="973446"/>
              </a:xfrm>
              <a:prstGeom prst="rect">
                <a:avLst/>
              </a:prstGeom>
              <a:effectLst>
                <a:outerShdw blurRad="50800" dist="38100" dir="2700000" algn="tl" rotWithShape="0">
                  <a:prstClr val="black">
                    <a:alpha val="40000"/>
                  </a:prstClr>
                </a:outerShdw>
              </a:effectLst>
            </p:spPr>
          </p:pic>
          <p:sp>
            <p:nvSpPr>
              <p:cNvPr id="42" name="ZoneTexte 29"/>
              <p:cNvSpPr txBox="1"/>
              <p:nvPr/>
            </p:nvSpPr>
            <p:spPr>
              <a:xfrm>
                <a:off x="7070215" y="5240427"/>
                <a:ext cx="1446771" cy="571962"/>
              </a:xfrm>
              <a:prstGeom prst="rect">
                <a:avLst/>
              </a:prstGeom>
              <a:noFill/>
            </p:spPr>
            <p:txBody>
              <a:bodyPr lIns="0" tIns="0" rIns="0" bIns="0"/>
              <a:lstStyle/>
              <a:p>
                <a:pPr defTabSz="457200">
                  <a:spcAft>
                    <a:spcPts val="600"/>
                  </a:spcAft>
                  <a:defRPr/>
                </a:pPr>
                <a:r>
                  <a:rPr lang="en-US" sz="1200" b="1" dirty="0" smtClean="0">
                    <a:solidFill>
                      <a:srgbClr val="0062A9"/>
                    </a:solidFill>
                    <a:latin typeface="Arial" panose="020B0604020202020204" pitchFamily="34" charset="0"/>
                    <a:cs typeface="Arial" panose="020B0604020202020204" pitchFamily="34" charset="0"/>
                  </a:rPr>
                  <a:t>TECNICO ANALISTA</a:t>
                </a:r>
              </a:p>
              <a:p>
                <a:pPr marL="52388" lvl="1" indent="-52388" defTabSz="457200">
                  <a:lnSpc>
                    <a:spcPts val="1000"/>
                  </a:lnSpc>
                  <a:buClr>
                    <a:srgbClr val="CAC7C4"/>
                  </a:buClr>
                  <a:buSzPct val="120000"/>
                  <a:buFont typeface="Arial" pitchFamily="34" charset="0"/>
                  <a:buChar char="•"/>
                  <a:defRPr/>
                </a:pPr>
                <a:r>
                  <a:rPr lang="en-US" sz="800" dirty="0" err="1" smtClean="0">
                    <a:solidFill>
                      <a:prstClr val="black">
                        <a:lumMod val="75000"/>
                        <a:lumOff val="25000"/>
                      </a:prstClr>
                    </a:solidFill>
                    <a:latin typeface="Arial" panose="020B0604020202020204" pitchFamily="34" charset="0"/>
                    <a:cs typeface="Arial" panose="020B0604020202020204" pitchFamily="34" charset="0"/>
                  </a:rPr>
                  <a:t>Raccolta</a:t>
                </a:r>
                <a:r>
                  <a:rPr lang="en-US" sz="800" dirty="0" smtClean="0">
                    <a:solidFill>
                      <a:prstClr val="black">
                        <a:lumMod val="75000"/>
                        <a:lumOff val="25000"/>
                      </a:prstClr>
                    </a:solidFill>
                    <a:latin typeface="Arial" panose="020B0604020202020204" pitchFamily="34" charset="0"/>
                    <a:cs typeface="Arial" panose="020B0604020202020204" pitchFamily="34" charset="0"/>
                  </a:rPr>
                  <a:t> </a:t>
                </a:r>
                <a:r>
                  <a:rPr lang="en-US" sz="800" dirty="0" err="1" smtClean="0">
                    <a:solidFill>
                      <a:prstClr val="black">
                        <a:lumMod val="75000"/>
                        <a:lumOff val="25000"/>
                      </a:prstClr>
                    </a:solidFill>
                    <a:latin typeface="Arial" panose="020B0604020202020204" pitchFamily="34" charset="0"/>
                    <a:cs typeface="Arial" panose="020B0604020202020204" pitchFamily="34" charset="0"/>
                  </a:rPr>
                  <a:t>Dati</a:t>
                </a:r>
                <a:r>
                  <a:rPr lang="en-US" sz="800" dirty="0" smtClean="0">
                    <a:solidFill>
                      <a:prstClr val="black">
                        <a:lumMod val="75000"/>
                        <a:lumOff val="25000"/>
                      </a:prstClr>
                    </a:solidFill>
                    <a:latin typeface="Arial" panose="020B0604020202020204" pitchFamily="34" charset="0"/>
                    <a:cs typeface="Arial" panose="020B0604020202020204" pitchFamily="34" charset="0"/>
                  </a:rPr>
                  <a:t> e </a:t>
                </a:r>
                <a:r>
                  <a:rPr lang="en-US" sz="800" dirty="0" err="1" smtClean="0">
                    <a:solidFill>
                      <a:prstClr val="black">
                        <a:lumMod val="75000"/>
                        <a:lumOff val="25000"/>
                      </a:prstClr>
                    </a:solidFill>
                    <a:latin typeface="Arial" panose="020B0604020202020204" pitchFamily="34" charset="0"/>
                    <a:cs typeface="Arial" panose="020B0604020202020204" pitchFamily="34" charset="0"/>
                  </a:rPr>
                  <a:t>analisi</a:t>
                </a:r>
                <a:endParaRPr lang="en-US" sz="800" dirty="0" smtClean="0">
                  <a:solidFill>
                    <a:prstClr val="black">
                      <a:lumMod val="75000"/>
                      <a:lumOff val="25000"/>
                    </a:prstClr>
                  </a:solidFill>
                  <a:latin typeface="Arial" panose="020B0604020202020204" pitchFamily="34" charset="0"/>
                  <a:cs typeface="Arial" panose="020B0604020202020204" pitchFamily="34" charset="0"/>
                </a:endParaRPr>
              </a:p>
              <a:p>
                <a:pPr marL="52388" lvl="1" indent="-52388" defTabSz="457200">
                  <a:lnSpc>
                    <a:spcPts val="1000"/>
                  </a:lnSpc>
                  <a:buClr>
                    <a:srgbClr val="CAC7C4"/>
                  </a:buClr>
                  <a:buSzPct val="120000"/>
                  <a:buFont typeface="Arial" pitchFamily="34" charset="0"/>
                  <a:buChar char="•"/>
                  <a:defRPr/>
                </a:pPr>
                <a:r>
                  <a:rPr lang="en-US" sz="800" dirty="0" err="1" smtClean="0">
                    <a:solidFill>
                      <a:prstClr val="black">
                        <a:lumMod val="75000"/>
                        <a:lumOff val="25000"/>
                      </a:prstClr>
                    </a:solidFill>
                    <a:latin typeface="Arial" panose="020B0604020202020204" pitchFamily="34" charset="0"/>
                    <a:cs typeface="Arial" panose="020B0604020202020204" pitchFamily="34" charset="0"/>
                  </a:rPr>
                  <a:t>Controllo</a:t>
                </a:r>
                <a:r>
                  <a:rPr lang="en-US" sz="800" dirty="0" smtClean="0">
                    <a:solidFill>
                      <a:prstClr val="black">
                        <a:lumMod val="75000"/>
                        <a:lumOff val="25000"/>
                      </a:prstClr>
                    </a:solidFill>
                    <a:latin typeface="Arial" panose="020B0604020202020204" pitchFamily="34" charset="0"/>
                    <a:cs typeface="Arial" panose="020B0604020202020204" pitchFamily="34" charset="0"/>
                  </a:rPr>
                  <a:t> </a:t>
                </a:r>
                <a:r>
                  <a:rPr lang="en-US" sz="800" dirty="0" err="1" smtClean="0">
                    <a:solidFill>
                      <a:prstClr val="black">
                        <a:lumMod val="75000"/>
                        <a:lumOff val="25000"/>
                      </a:prstClr>
                    </a:solidFill>
                    <a:latin typeface="Arial" panose="020B0604020202020204" pitchFamily="34" charset="0"/>
                    <a:cs typeface="Arial" panose="020B0604020202020204" pitchFamily="34" charset="0"/>
                  </a:rPr>
                  <a:t>allarmi</a:t>
                </a:r>
                <a:r>
                  <a:rPr lang="en-US" sz="800" dirty="0" smtClean="0">
                    <a:solidFill>
                      <a:prstClr val="black">
                        <a:lumMod val="75000"/>
                        <a:lumOff val="25000"/>
                      </a:prstClr>
                    </a:solidFill>
                    <a:latin typeface="Arial" panose="020B0604020202020204" pitchFamily="34" charset="0"/>
                    <a:cs typeface="Arial" panose="020B0604020202020204" pitchFamily="34" charset="0"/>
                  </a:rPr>
                  <a:t> e  </a:t>
                </a:r>
                <a:r>
                  <a:rPr lang="en-US" sz="800" dirty="0" err="1" smtClean="0">
                    <a:solidFill>
                      <a:prstClr val="black">
                        <a:lumMod val="75000"/>
                        <a:lumOff val="25000"/>
                      </a:prstClr>
                    </a:solidFill>
                    <a:latin typeface="Arial" panose="020B0604020202020204" pitchFamily="34" charset="0"/>
                    <a:cs typeface="Arial" panose="020B0604020202020204" pitchFamily="34" charset="0"/>
                  </a:rPr>
                  <a:t>analisi</a:t>
                </a:r>
                <a:r>
                  <a:rPr lang="en-US" sz="800" dirty="0" smtClean="0">
                    <a:solidFill>
                      <a:prstClr val="black">
                        <a:lumMod val="75000"/>
                        <a:lumOff val="25000"/>
                      </a:prstClr>
                    </a:solidFill>
                    <a:latin typeface="Arial" panose="020B0604020202020204" pitchFamily="34" charset="0"/>
                    <a:cs typeface="Arial" panose="020B0604020202020204" pitchFamily="34" charset="0"/>
                  </a:rPr>
                  <a:t> cause</a:t>
                </a:r>
              </a:p>
              <a:p>
                <a:pPr marL="52388" lvl="1" indent="-52388" defTabSz="457200">
                  <a:lnSpc>
                    <a:spcPts val="1000"/>
                  </a:lnSpc>
                  <a:buClr>
                    <a:srgbClr val="CAC7C4"/>
                  </a:buClr>
                  <a:buSzPct val="120000"/>
                  <a:buFont typeface="Arial" pitchFamily="34" charset="0"/>
                  <a:buChar char="•"/>
                  <a:defRPr/>
                </a:pPr>
                <a:r>
                  <a:rPr lang="en-US" sz="800" dirty="0" err="1" smtClean="0">
                    <a:solidFill>
                      <a:prstClr val="black">
                        <a:lumMod val="75000"/>
                        <a:lumOff val="25000"/>
                      </a:prstClr>
                    </a:solidFill>
                    <a:latin typeface="Arial" panose="020B0604020202020204" pitchFamily="34" charset="0"/>
                    <a:cs typeface="Arial" panose="020B0604020202020204" pitchFamily="34" charset="0"/>
                  </a:rPr>
                  <a:t>PIanifica</a:t>
                </a:r>
                <a:r>
                  <a:rPr lang="en-US" sz="800" dirty="0" smtClean="0">
                    <a:solidFill>
                      <a:prstClr val="black">
                        <a:lumMod val="75000"/>
                        <a:lumOff val="25000"/>
                      </a:prstClr>
                    </a:solidFill>
                    <a:latin typeface="Arial" panose="020B0604020202020204" pitchFamily="34" charset="0"/>
                    <a:cs typeface="Arial" panose="020B0604020202020204" pitchFamily="34" charset="0"/>
                  </a:rPr>
                  <a:t> </a:t>
                </a:r>
                <a:r>
                  <a:rPr lang="en-US" sz="800" dirty="0" err="1" smtClean="0">
                    <a:solidFill>
                      <a:prstClr val="black">
                        <a:lumMod val="75000"/>
                        <a:lumOff val="25000"/>
                      </a:prstClr>
                    </a:solidFill>
                    <a:latin typeface="Arial" panose="020B0604020202020204" pitchFamily="34" charset="0"/>
                    <a:cs typeface="Arial" panose="020B0604020202020204" pitchFamily="34" charset="0"/>
                  </a:rPr>
                  <a:t>di</a:t>
                </a:r>
                <a:r>
                  <a:rPr lang="en-US" sz="800" dirty="0" smtClean="0">
                    <a:solidFill>
                      <a:prstClr val="black">
                        <a:lumMod val="75000"/>
                        <a:lumOff val="25000"/>
                      </a:prstClr>
                    </a:solidFill>
                    <a:latin typeface="Arial" panose="020B0604020202020204" pitchFamily="34" charset="0"/>
                    <a:cs typeface="Arial" panose="020B0604020202020204" pitchFamily="34" charset="0"/>
                  </a:rPr>
                  <a:t> </a:t>
                </a:r>
                <a:r>
                  <a:rPr lang="en-US" sz="800" dirty="0" err="1" smtClean="0">
                    <a:solidFill>
                      <a:prstClr val="black">
                        <a:lumMod val="75000"/>
                        <a:lumOff val="25000"/>
                      </a:prstClr>
                    </a:solidFill>
                    <a:latin typeface="Arial" panose="020B0604020202020204" pitchFamily="34" charset="0"/>
                    <a:cs typeface="Arial" panose="020B0604020202020204" pitchFamily="34" charset="0"/>
                  </a:rPr>
                  <a:t>azioni</a:t>
                </a:r>
                <a:r>
                  <a:rPr lang="en-US" sz="800" dirty="0" smtClean="0">
                    <a:solidFill>
                      <a:prstClr val="black">
                        <a:lumMod val="75000"/>
                        <a:lumOff val="25000"/>
                      </a:prstClr>
                    </a:solidFill>
                    <a:latin typeface="Arial" panose="020B0604020202020204" pitchFamily="34" charset="0"/>
                    <a:cs typeface="Arial" panose="020B0604020202020204" pitchFamily="34" charset="0"/>
                  </a:rPr>
                  <a:t> </a:t>
                </a:r>
                <a:r>
                  <a:rPr lang="en-US" sz="800" dirty="0" err="1" smtClean="0">
                    <a:solidFill>
                      <a:prstClr val="black">
                        <a:lumMod val="75000"/>
                        <a:lumOff val="25000"/>
                      </a:prstClr>
                    </a:solidFill>
                    <a:latin typeface="Arial" panose="020B0604020202020204" pitchFamily="34" charset="0"/>
                    <a:cs typeface="Arial" panose="020B0604020202020204" pitchFamily="34" charset="0"/>
                  </a:rPr>
                  <a:t>correttive</a:t>
                </a:r>
                <a:endParaRPr lang="en-US" sz="800" dirty="0" smtClean="0">
                  <a:solidFill>
                    <a:prstClr val="black">
                      <a:lumMod val="75000"/>
                      <a:lumOff val="25000"/>
                    </a:prstClr>
                  </a:solidFill>
                  <a:latin typeface="Arial" panose="020B0604020202020204" pitchFamily="34" charset="0"/>
                  <a:cs typeface="Arial" panose="020B0604020202020204" pitchFamily="34" charset="0"/>
                </a:endParaRPr>
              </a:p>
              <a:p>
                <a:pPr marL="25400" lvl="1" indent="-25400" defTabSz="457200">
                  <a:buClr>
                    <a:srgbClr val="CAC7C4"/>
                  </a:buClr>
                  <a:buSzPct val="120000"/>
                  <a:buFont typeface="Arial" pitchFamily="34" charset="0"/>
                  <a:buChar char="•"/>
                  <a:defRPr/>
                </a:pPr>
                <a:endParaRPr lang="en-US" sz="800" dirty="0">
                  <a:solidFill>
                    <a:prstClr val="black">
                      <a:lumMod val="75000"/>
                      <a:lumOff val="25000"/>
                    </a:prstClr>
                  </a:solidFill>
                  <a:latin typeface="Arial" panose="020B0604020202020204" pitchFamily="34" charset="0"/>
                  <a:cs typeface="Arial" panose="020B0604020202020204" pitchFamily="34" charset="0"/>
                </a:endParaRPr>
              </a:p>
            </p:txBody>
          </p:sp>
        </p:grpSp>
        <p:grpSp>
          <p:nvGrpSpPr>
            <p:cNvPr id="23" name="Groupe 54"/>
            <p:cNvGrpSpPr>
              <a:grpSpLocks/>
            </p:cNvGrpSpPr>
            <p:nvPr/>
          </p:nvGrpSpPr>
          <p:grpSpPr bwMode="auto">
            <a:xfrm>
              <a:off x="2914353" y="2199927"/>
              <a:ext cx="1039812" cy="581001"/>
              <a:chOff x="6993458" y="5178435"/>
              <a:chExt cx="1040569" cy="571505"/>
            </a:xfrm>
          </p:grpSpPr>
          <p:pic>
            <p:nvPicPr>
              <p:cNvPr id="39" name="Image 32" descr="Cellule.png"/>
              <p:cNvPicPr>
                <a:picLocks noChangeAspect="1"/>
              </p:cNvPicPr>
              <p:nvPr/>
            </p:nvPicPr>
            <p:blipFill>
              <a:blip r:embed="rId12" cstate="print"/>
              <a:stretch>
                <a:fillRect/>
              </a:stretch>
            </p:blipFill>
            <p:spPr>
              <a:xfrm>
                <a:off x="6993458" y="5178435"/>
                <a:ext cx="1040569" cy="571505"/>
              </a:xfrm>
              <a:prstGeom prst="rect">
                <a:avLst/>
              </a:prstGeom>
              <a:effectLst>
                <a:outerShdw blurRad="50800" dist="38100" dir="2700000" algn="tl" rotWithShape="0">
                  <a:prstClr val="black">
                    <a:alpha val="40000"/>
                  </a:prstClr>
                </a:outerShdw>
              </a:effectLst>
            </p:spPr>
          </p:pic>
          <p:sp>
            <p:nvSpPr>
              <p:cNvPr id="40" name="ZoneTexte 33"/>
              <p:cNvSpPr txBox="1"/>
              <p:nvPr/>
            </p:nvSpPr>
            <p:spPr>
              <a:xfrm>
                <a:off x="7087188" y="5230822"/>
                <a:ext cx="900424" cy="519118"/>
              </a:xfrm>
              <a:prstGeom prst="rect">
                <a:avLst/>
              </a:prstGeom>
              <a:noFill/>
            </p:spPr>
            <p:txBody>
              <a:bodyPr lIns="0" tIns="0" rIns="0" bIns="0"/>
              <a:lstStyle/>
              <a:p>
                <a:pPr defTabSz="457200">
                  <a:lnSpc>
                    <a:spcPts val="1000"/>
                  </a:lnSpc>
                  <a:spcAft>
                    <a:spcPts val="300"/>
                  </a:spcAft>
                  <a:defRPr/>
                </a:pPr>
                <a:r>
                  <a:rPr lang="en-US" sz="1100" b="1" cap="all" dirty="0" smtClean="0">
                    <a:solidFill>
                      <a:srgbClr val="0062A9"/>
                    </a:solidFill>
                    <a:latin typeface="Arial" panose="020B0604020202020204" pitchFamily="34" charset="0"/>
                    <a:cs typeface="Arial" panose="020B0604020202020204" pitchFamily="34" charset="0"/>
                  </a:rPr>
                  <a:t>report</a:t>
                </a:r>
              </a:p>
              <a:p>
                <a:pPr marL="52388" lvl="1" indent="-52388" defTabSz="457200">
                  <a:lnSpc>
                    <a:spcPts val="1000"/>
                  </a:lnSpc>
                  <a:buClr>
                    <a:srgbClr val="CAC7C4"/>
                  </a:buClr>
                  <a:buSzPct val="120000"/>
                  <a:buFont typeface="Arial" pitchFamily="34" charset="0"/>
                  <a:buChar char="•"/>
                  <a:defRPr/>
                </a:pPr>
                <a:r>
                  <a:rPr lang="en-US" sz="800" dirty="0" err="1" smtClean="0">
                    <a:solidFill>
                      <a:prstClr val="black">
                        <a:lumMod val="75000"/>
                        <a:lumOff val="25000"/>
                      </a:prstClr>
                    </a:solidFill>
                    <a:latin typeface="Arial" panose="020B0604020202020204" pitchFamily="34" charset="0"/>
                    <a:cs typeface="Arial" panose="020B0604020202020204" pitchFamily="34" charset="0"/>
                  </a:rPr>
                  <a:t>Appositi</a:t>
                </a:r>
                <a:r>
                  <a:rPr lang="en-US" sz="800" dirty="0" smtClean="0">
                    <a:solidFill>
                      <a:prstClr val="black">
                        <a:lumMod val="75000"/>
                        <a:lumOff val="25000"/>
                      </a:prstClr>
                    </a:solidFill>
                    <a:latin typeface="Arial" panose="020B0604020202020204" pitchFamily="34" charset="0"/>
                    <a:cs typeface="Arial" panose="020B0604020202020204" pitchFamily="34" charset="0"/>
                  </a:rPr>
                  <a:t> report  via website</a:t>
                </a:r>
                <a:endParaRPr lang="en-US" sz="800" dirty="0">
                  <a:solidFill>
                    <a:prstClr val="black">
                      <a:lumMod val="75000"/>
                      <a:lumOff val="25000"/>
                    </a:prstClr>
                  </a:solidFill>
                  <a:latin typeface="Arial" panose="020B0604020202020204" pitchFamily="34" charset="0"/>
                  <a:cs typeface="Arial" panose="020B0604020202020204" pitchFamily="34" charset="0"/>
                </a:endParaRPr>
              </a:p>
            </p:txBody>
          </p:sp>
        </p:grpSp>
        <p:cxnSp>
          <p:nvCxnSpPr>
            <p:cNvPr id="24" name="Connecteur droit 34"/>
            <p:cNvCxnSpPr/>
            <p:nvPr/>
          </p:nvCxnSpPr>
          <p:spPr>
            <a:xfrm rot="5400000">
              <a:off x="2878952" y="2499172"/>
              <a:ext cx="215900" cy="1587"/>
            </a:xfrm>
            <a:prstGeom prst="line">
              <a:avLst/>
            </a:prstGeom>
            <a:ln>
              <a:solidFill>
                <a:srgbClr val="556062"/>
              </a:solidFill>
              <a:tailEnd type="oval"/>
            </a:ln>
          </p:spPr>
          <p:style>
            <a:lnRef idx="1">
              <a:schemeClr val="accent1"/>
            </a:lnRef>
            <a:fillRef idx="0">
              <a:schemeClr val="accent1"/>
            </a:fillRef>
            <a:effectRef idx="0">
              <a:schemeClr val="accent1"/>
            </a:effectRef>
            <a:fontRef idx="minor">
              <a:schemeClr val="tx1"/>
            </a:fontRef>
          </p:style>
        </p:cxnSp>
        <p:cxnSp>
          <p:nvCxnSpPr>
            <p:cNvPr id="25" name="Connecteur droit 35"/>
            <p:cNvCxnSpPr/>
            <p:nvPr/>
          </p:nvCxnSpPr>
          <p:spPr>
            <a:xfrm>
              <a:off x="2646383" y="2601566"/>
              <a:ext cx="360362" cy="1587"/>
            </a:xfrm>
            <a:prstGeom prst="line">
              <a:avLst/>
            </a:prstGeom>
            <a:ln>
              <a:solidFill>
                <a:srgbClr val="556062"/>
              </a:solidFill>
              <a:tailEnd type="none"/>
            </a:ln>
          </p:spPr>
          <p:style>
            <a:lnRef idx="1">
              <a:schemeClr val="accent1"/>
            </a:lnRef>
            <a:fillRef idx="0">
              <a:schemeClr val="accent1"/>
            </a:fillRef>
            <a:effectRef idx="0">
              <a:schemeClr val="accent1"/>
            </a:effectRef>
            <a:fontRef idx="minor">
              <a:schemeClr val="tx1"/>
            </a:fontRef>
          </p:style>
        </p:cxnSp>
        <p:grpSp>
          <p:nvGrpSpPr>
            <p:cNvPr id="26" name="Groupe 59"/>
            <p:cNvGrpSpPr>
              <a:grpSpLocks/>
            </p:cNvGrpSpPr>
            <p:nvPr/>
          </p:nvGrpSpPr>
          <p:grpSpPr bwMode="auto">
            <a:xfrm>
              <a:off x="827584" y="3212976"/>
              <a:ext cx="1579563" cy="696912"/>
              <a:chOff x="6993458" y="5143512"/>
              <a:chExt cx="1579070" cy="696317"/>
            </a:xfrm>
          </p:grpSpPr>
          <p:pic>
            <p:nvPicPr>
              <p:cNvPr id="37" name="Image 37" descr="Cellule.png"/>
              <p:cNvPicPr>
                <a:picLocks noChangeAspect="1"/>
              </p:cNvPicPr>
              <p:nvPr/>
            </p:nvPicPr>
            <p:blipFill>
              <a:blip r:embed="rId13" cstate="print"/>
              <a:stretch>
                <a:fillRect/>
              </a:stretch>
            </p:blipFill>
            <p:spPr>
              <a:xfrm>
                <a:off x="6993458" y="5143512"/>
                <a:ext cx="1571134" cy="696317"/>
              </a:xfrm>
              <a:prstGeom prst="rect">
                <a:avLst/>
              </a:prstGeom>
              <a:effectLst>
                <a:outerShdw blurRad="50800" dist="38100" dir="2700000" algn="tl" rotWithShape="0">
                  <a:prstClr val="black">
                    <a:alpha val="40000"/>
                  </a:prstClr>
                </a:outerShdw>
              </a:effectLst>
            </p:spPr>
          </p:pic>
          <p:sp>
            <p:nvSpPr>
              <p:cNvPr id="38" name="ZoneTexte 38"/>
              <p:cNvSpPr txBox="1"/>
              <p:nvPr/>
            </p:nvSpPr>
            <p:spPr>
              <a:xfrm>
                <a:off x="7087092" y="5240266"/>
                <a:ext cx="1485436" cy="572599"/>
              </a:xfrm>
              <a:prstGeom prst="rect">
                <a:avLst/>
              </a:prstGeom>
              <a:noFill/>
            </p:spPr>
            <p:txBody>
              <a:bodyPr lIns="0" tIns="0" rIns="0" bIns="0"/>
              <a:lstStyle/>
              <a:p>
                <a:pPr defTabSz="457200">
                  <a:spcAft>
                    <a:spcPts val="600"/>
                  </a:spcAft>
                  <a:defRPr/>
                </a:pPr>
                <a:r>
                  <a:rPr lang="en-US" sz="1200" b="1" dirty="0" smtClean="0">
                    <a:solidFill>
                      <a:srgbClr val="0062A9"/>
                    </a:solidFill>
                    <a:latin typeface="Arial" panose="020B0604020202020204" pitchFamily="34" charset="0"/>
                    <a:cs typeface="Arial" panose="020B0604020202020204" pitchFamily="34" charset="0"/>
                  </a:rPr>
                  <a:t>OPERATORI</a:t>
                </a:r>
              </a:p>
              <a:p>
                <a:pPr marL="52388" lvl="1" indent="-52388" defTabSz="457200">
                  <a:lnSpc>
                    <a:spcPts val="1000"/>
                  </a:lnSpc>
                  <a:buClr>
                    <a:srgbClr val="CAC7C4"/>
                  </a:buClr>
                  <a:buSzPct val="120000"/>
                  <a:buFont typeface="Arial" pitchFamily="34" charset="0"/>
                  <a:buChar char="•"/>
                  <a:defRPr/>
                </a:pPr>
                <a:r>
                  <a:rPr lang="en-US" sz="800" dirty="0" err="1" smtClean="0">
                    <a:solidFill>
                      <a:prstClr val="black">
                        <a:lumMod val="75000"/>
                        <a:lumOff val="25000"/>
                      </a:prstClr>
                    </a:solidFill>
                    <a:latin typeface="Arial" panose="020B0604020202020204" pitchFamily="34" charset="0"/>
                    <a:cs typeface="Arial" panose="020B0604020202020204" pitchFamily="34" charset="0"/>
                  </a:rPr>
                  <a:t>Intervento</a:t>
                </a:r>
                <a:r>
                  <a:rPr lang="en-US" sz="800" dirty="0" smtClean="0">
                    <a:solidFill>
                      <a:prstClr val="black">
                        <a:lumMod val="75000"/>
                        <a:lumOff val="25000"/>
                      </a:prstClr>
                    </a:solidFill>
                    <a:latin typeface="Arial" panose="020B0604020202020204" pitchFamily="34" charset="0"/>
                    <a:cs typeface="Arial" panose="020B0604020202020204" pitchFamily="34" charset="0"/>
                  </a:rPr>
                  <a:t> in </a:t>
                </a:r>
                <a:r>
                  <a:rPr lang="en-US" sz="800" dirty="0" err="1" smtClean="0">
                    <a:solidFill>
                      <a:prstClr val="black">
                        <a:lumMod val="75000"/>
                        <a:lumOff val="25000"/>
                      </a:prstClr>
                    </a:solidFill>
                    <a:latin typeface="Arial" panose="020B0604020202020204" pitchFamily="34" charset="0"/>
                    <a:cs typeface="Arial" panose="020B0604020202020204" pitchFamily="34" charset="0"/>
                  </a:rPr>
                  <a:t>sito</a:t>
                </a:r>
                <a:endParaRPr lang="en-US" sz="800" dirty="0" smtClean="0">
                  <a:solidFill>
                    <a:prstClr val="black">
                      <a:lumMod val="75000"/>
                      <a:lumOff val="25000"/>
                    </a:prstClr>
                  </a:solidFill>
                  <a:latin typeface="Arial" panose="020B0604020202020204" pitchFamily="34" charset="0"/>
                  <a:cs typeface="Arial" panose="020B0604020202020204" pitchFamily="34" charset="0"/>
                </a:endParaRPr>
              </a:p>
              <a:p>
                <a:pPr marL="52388" lvl="1" indent="-52388" defTabSz="457200">
                  <a:lnSpc>
                    <a:spcPts val="1000"/>
                  </a:lnSpc>
                  <a:buClr>
                    <a:srgbClr val="CAC7C4"/>
                  </a:buClr>
                  <a:buSzPct val="120000"/>
                  <a:buFont typeface="Arial" pitchFamily="34" charset="0"/>
                  <a:buChar char="•"/>
                  <a:defRPr/>
                </a:pPr>
                <a:r>
                  <a:rPr lang="en-US" sz="800" dirty="0" err="1" smtClean="0">
                    <a:solidFill>
                      <a:prstClr val="black">
                        <a:lumMod val="75000"/>
                        <a:lumOff val="25000"/>
                      </a:prstClr>
                    </a:solidFill>
                    <a:latin typeface="Arial" panose="020B0604020202020204" pitchFamily="34" charset="0"/>
                    <a:cs typeface="Arial" panose="020B0604020202020204" pitchFamily="34" charset="0"/>
                  </a:rPr>
                  <a:t>Ritorno</a:t>
                </a:r>
                <a:r>
                  <a:rPr lang="en-US" sz="800" dirty="0" smtClean="0">
                    <a:solidFill>
                      <a:prstClr val="black">
                        <a:lumMod val="75000"/>
                        <a:lumOff val="25000"/>
                      </a:prstClr>
                    </a:solidFill>
                    <a:latin typeface="Arial" panose="020B0604020202020204" pitchFamily="34" charset="0"/>
                    <a:cs typeface="Arial" panose="020B0604020202020204" pitchFamily="34" charset="0"/>
                  </a:rPr>
                  <a:t> ad </a:t>
                </a:r>
                <a:r>
                  <a:rPr lang="en-US" sz="800" dirty="0" err="1" smtClean="0">
                    <a:solidFill>
                      <a:prstClr val="black">
                        <a:lumMod val="75000"/>
                        <a:lumOff val="25000"/>
                      </a:prstClr>
                    </a:solidFill>
                    <a:latin typeface="Arial" panose="020B0604020202020204" pitchFamily="34" charset="0"/>
                    <a:cs typeface="Arial" panose="020B0604020202020204" pitchFamily="34" charset="0"/>
                  </a:rPr>
                  <a:t>intervento</a:t>
                </a:r>
                <a:r>
                  <a:rPr lang="en-US" sz="800" dirty="0" smtClean="0">
                    <a:solidFill>
                      <a:prstClr val="black">
                        <a:lumMod val="75000"/>
                        <a:lumOff val="25000"/>
                      </a:prstClr>
                    </a:solidFill>
                    <a:latin typeface="Arial" panose="020B0604020202020204" pitchFamily="34" charset="0"/>
                    <a:cs typeface="Arial" panose="020B0604020202020204" pitchFamily="34" charset="0"/>
                  </a:rPr>
                  <a:t> </a:t>
                </a:r>
                <a:r>
                  <a:rPr lang="en-US" sz="800" dirty="0" err="1" smtClean="0">
                    <a:solidFill>
                      <a:prstClr val="black">
                        <a:lumMod val="75000"/>
                        <a:lumOff val="25000"/>
                      </a:prstClr>
                    </a:solidFill>
                    <a:latin typeface="Arial" panose="020B0604020202020204" pitchFamily="34" charset="0"/>
                    <a:cs typeface="Arial" panose="020B0604020202020204" pitchFamily="34" charset="0"/>
                  </a:rPr>
                  <a:t>eseguito</a:t>
                </a:r>
                <a:endParaRPr lang="en-US" sz="800" dirty="0">
                  <a:solidFill>
                    <a:srgbClr val="0062A9"/>
                  </a:solidFill>
                  <a:latin typeface="Arial" panose="020B0604020202020204" pitchFamily="34" charset="0"/>
                  <a:cs typeface="Arial" panose="020B0604020202020204" pitchFamily="34" charset="0"/>
                </a:endParaRPr>
              </a:p>
            </p:txBody>
          </p:sp>
        </p:grpSp>
        <p:cxnSp>
          <p:nvCxnSpPr>
            <p:cNvPr id="27" name="Connecteur droit 40"/>
            <p:cNvCxnSpPr/>
            <p:nvPr/>
          </p:nvCxnSpPr>
          <p:spPr>
            <a:xfrm rot="5400000">
              <a:off x="1566565" y="2176116"/>
              <a:ext cx="252413" cy="1587"/>
            </a:xfrm>
            <a:prstGeom prst="line">
              <a:avLst/>
            </a:prstGeom>
            <a:ln>
              <a:solidFill>
                <a:srgbClr val="556062"/>
              </a:solidFill>
            </a:ln>
          </p:spPr>
          <p:style>
            <a:lnRef idx="1">
              <a:schemeClr val="accent1"/>
            </a:lnRef>
            <a:fillRef idx="0">
              <a:schemeClr val="accent1"/>
            </a:fillRef>
            <a:effectRef idx="0">
              <a:schemeClr val="accent1"/>
            </a:effectRef>
            <a:fontRef idx="minor">
              <a:schemeClr val="tx1"/>
            </a:fontRef>
          </p:style>
        </p:cxnSp>
        <p:grpSp>
          <p:nvGrpSpPr>
            <p:cNvPr id="28" name="Groupe 69"/>
            <p:cNvGrpSpPr>
              <a:grpSpLocks/>
            </p:cNvGrpSpPr>
            <p:nvPr/>
          </p:nvGrpSpPr>
          <p:grpSpPr bwMode="auto">
            <a:xfrm>
              <a:off x="406103" y="1425229"/>
              <a:ext cx="1195387" cy="836611"/>
              <a:chOff x="6869340" y="5143511"/>
              <a:chExt cx="1195688" cy="836528"/>
            </a:xfrm>
          </p:grpSpPr>
          <p:pic>
            <p:nvPicPr>
              <p:cNvPr id="35" name="Image 42" descr="Cellule.png"/>
              <p:cNvPicPr>
                <a:picLocks noChangeAspect="1"/>
              </p:cNvPicPr>
              <p:nvPr/>
            </p:nvPicPr>
            <p:blipFill>
              <a:blip r:embed="rId14" cstate="print"/>
              <a:stretch>
                <a:fillRect/>
              </a:stretch>
            </p:blipFill>
            <p:spPr>
              <a:xfrm>
                <a:off x="6869340" y="5143511"/>
                <a:ext cx="1195688" cy="836528"/>
              </a:xfrm>
              <a:prstGeom prst="rect">
                <a:avLst/>
              </a:prstGeom>
              <a:effectLst>
                <a:outerShdw blurRad="50800" dist="38100" dir="2700000" algn="tl" rotWithShape="0">
                  <a:prstClr val="black">
                    <a:alpha val="40000"/>
                  </a:prstClr>
                </a:outerShdw>
              </a:effectLst>
            </p:spPr>
          </p:pic>
          <p:sp>
            <p:nvSpPr>
              <p:cNvPr id="36" name="ZoneTexte 43"/>
              <p:cNvSpPr txBox="1"/>
              <p:nvPr/>
            </p:nvSpPr>
            <p:spPr>
              <a:xfrm>
                <a:off x="6930796" y="5240339"/>
                <a:ext cx="1080392" cy="571444"/>
              </a:xfrm>
              <a:prstGeom prst="rect">
                <a:avLst/>
              </a:prstGeom>
              <a:noFill/>
            </p:spPr>
            <p:txBody>
              <a:bodyPr lIns="0" tIns="0" rIns="0" bIns="0"/>
              <a:lstStyle/>
              <a:p>
                <a:pPr defTabSz="457200">
                  <a:spcAft>
                    <a:spcPts val="600"/>
                  </a:spcAft>
                  <a:defRPr/>
                </a:pPr>
                <a:r>
                  <a:rPr lang="en-US" sz="1200" b="1" dirty="0" smtClean="0">
                    <a:solidFill>
                      <a:srgbClr val="0062A9"/>
                    </a:solidFill>
                    <a:latin typeface="Arial" panose="020B0604020202020204" pitchFamily="34" charset="0"/>
                    <a:cs typeface="Arial" panose="020B0604020202020204" pitchFamily="34" charset="0"/>
                  </a:rPr>
                  <a:t>EDIFICIO</a:t>
                </a:r>
              </a:p>
              <a:p>
                <a:pPr marL="52388" lvl="1" indent="-52388" defTabSz="457200">
                  <a:lnSpc>
                    <a:spcPts val="1000"/>
                  </a:lnSpc>
                  <a:buClr>
                    <a:srgbClr val="CAC7C4"/>
                  </a:buClr>
                  <a:buSzPct val="120000"/>
                  <a:buFont typeface="Arial" pitchFamily="34" charset="0"/>
                  <a:buChar char="•"/>
                  <a:defRPr/>
                </a:pPr>
                <a:r>
                  <a:rPr lang="en-US" sz="800" dirty="0" err="1" smtClean="0">
                    <a:solidFill>
                      <a:prstClr val="black">
                        <a:lumMod val="75000"/>
                        <a:lumOff val="25000"/>
                      </a:prstClr>
                    </a:solidFill>
                    <a:latin typeface="Arial" panose="020B0604020202020204" pitchFamily="34" charset="0"/>
                    <a:cs typeface="Arial" panose="020B0604020202020204" pitchFamily="34" charset="0"/>
                  </a:rPr>
                  <a:t>Connessioni</a:t>
                </a:r>
                <a:r>
                  <a:rPr lang="en-US" sz="800" dirty="0" smtClean="0">
                    <a:solidFill>
                      <a:prstClr val="black">
                        <a:lumMod val="75000"/>
                        <a:lumOff val="25000"/>
                      </a:prstClr>
                    </a:solidFill>
                    <a:latin typeface="Arial" panose="020B0604020202020204" pitchFamily="34" charset="0"/>
                    <a:cs typeface="Arial" panose="020B0604020202020204" pitchFamily="34" charset="0"/>
                  </a:rPr>
                  <a:t>  internet</a:t>
                </a:r>
              </a:p>
              <a:p>
                <a:pPr marL="52388" lvl="1" indent="-52388" defTabSz="457200">
                  <a:lnSpc>
                    <a:spcPts val="1000"/>
                  </a:lnSpc>
                  <a:buClr>
                    <a:srgbClr val="CAC7C4"/>
                  </a:buClr>
                  <a:buSzPct val="120000"/>
                  <a:buFont typeface="Arial" pitchFamily="34" charset="0"/>
                  <a:buChar char="•"/>
                  <a:defRPr/>
                </a:pPr>
                <a:r>
                  <a:rPr lang="en-US" sz="800" dirty="0" err="1" smtClean="0">
                    <a:solidFill>
                      <a:prstClr val="black">
                        <a:lumMod val="75000"/>
                        <a:lumOff val="25000"/>
                      </a:prstClr>
                    </a:solidFill>
                    <a:latin typeface="Arial" panose="020B0604020202020204" pitchFamily="34" charset="0"/>
                    <a:cs typeface="Arial" panose="020B0604020202020204" pitchFamily="34" charset="0"/>
                  </a:rPr>
                  <a:t>Lettura</a:t>
                </a:r>
                <a:r>
                  <a:rPr lang="en-US" sz="800" dirty="0" smtClean="0">
                    <a:solidFill>
                      <a:prstClr val="black">
                        <a:lumMod val="75000"/>
                        <a:lumOff val="25000"/>
                      </a:prstClr>
                    </a:solidFill>
                    <a:latin typeface="Arial" panose="020B0604020202020204" pitchFamily="34" charset="0"/>
                    <a:cs typeface="Arial" panose="020B0604020202020204" pitchFamily="34" charset="0"/>
                  </a:rPr>
                  <a:t> </a:t>
                </a:r>
                <a:r>
                  <a:rPr lang="en-US" sz="800" dirty="0" err="1" smtClean="0">
                    <a:solidFill>
                      <a:prstClr val="black">
                        <a:lumMod val="75000"/>
                        <a:lumOff val="25000"/>
                      </a:prstClr>
                    </a:solidFill>
                    <a:latin typeface="Arial" panose="020B0604020202020204" pitchFamily="34" charset="0"/>
                    <a:cs typeface="Arial" panose="020B0604020202020204" pitchFamily="34" charset="0"/>
                  </a:rPr>
                  <a:t>dati</a:t>
                </a:r>
                <a:r>
                  <a:rPr lang="en-US" sz="800" dirty="0" smtClean="0">
                    <a:solidFill>
                      <a:prstClr val="black">
                        <a:lumMod val="75000"/>
                        <a:lumOff val="25000"/>
                      </a:prstClr>
                    </a:solidFill>
                    <a:latin typeface="Arial" panose="020B0604020202020204" pitchFamily="34" charset="0"/>
                    <a:cs typeface="Arial" panose="020B0604020202020204" pitchFamily="34" charset="0"/>
                  </a:rPr>
                  <a:t> </a:t>
                </a:r>
                <a:r>
                  <a:rPr lang="en-US" sz="800" dirty="0" err="1" smtClean="0">
                    <a:solidFill>
                      <a:prstClr val="black">
                        <a:lumMod val="75000"/>
                        <a:lumOff val="25000"/>
                      </a:prstClr>
                    </a:solidFill>
                    <a:latin typeface="Arial" panose="020B0604020202020204" pitchFamily="34" charset="0"/>
                    <a:cs typeface="Arial" panose="020B0604020202020204" pitchFamily="34" charset="0"/>
                  </a:rPr>
                  <a:t>impianto</a:t>
                </a:r>
                <a:r>
                  <a:rPr lang="en-US" sz="800" dirty="0" smtClean="0">
                    <a:solidFill>
                      <a:prstClr val="black">
                        <a:lumMod val="75000"/>
                        <a:lumOff val="25000"/>
                      </a:prstClr>
                    </a:solidFill>
                    <a:latin typeface="Arial" panose="020B0604020202020204" pitchFamily="34" charset="0"/>
                    <a:cs typeface="Arial" panose="020B0604020202020204" pitchFamily="34" charset="0"/>
                  </a:rPr>
                  <a:t>/</a:t>
                </a:r>
                <a:r>
                  <a:rPr lang="en-US" sz="800" dirty="0" err="1" smtClean="0">
                    <a:solidFill>
                      <a:prstClr val="black">
                        <a:lumMod val="75000"/>
                        <a:lumOff val="25000"/>
                      </a:prstClr>
                    </a:solidFill>
                    <a:latin typeface="Arial" panose="020B0604020202020204" pitchFamily="34" charset="0"/>
                    <a:cs typeface="Arial" panose="020B0604020202020204" pitchFamily="34" charset="0"/>
                  </a:rPr>
                  <a:t>consumi</a:t>
                </a:r>
                <a:endParaRPr lang="en-US" sz="800" dirty="0" smtClean="0">
                  <a:solidFill>
                    <a:prstClr val="black">
                      <a:lumMod val="75000"/>
                      <a:lumOff val="25000"/>
                    </a:prstClr>
                  </a:solidFill>
                  <a:latin typeface="Arial" panose="020B0604020202020204" pitchFamily="34" charset="0"/>
                  <a:cs typeface="Arial" panose="020B0604020202020204" pitchFamily="34" charset="0"/>
                </a:endParaRPr>
              </a:p>
              <a:p>
                <a:pPr marL="52388" lvl="1" indent="-52388" defTabSz="457200">
                  <a:buClr>
                    <a:srgbClr val="CAC7C4"/>
                  </a:buClr>
                  <a:buSzPct val="120000"/>
                  <a:defRPr/>
                </a:pPr>
                <a:endParaRPr lang="en-US" sz="800" dirty="0">
                  <a:solidFill>
                    <a:prstClr val="black">
                      <a:lumMod val="75000"/>
                      <a:lumOff val="25000"/>
                    </a:prstClr>
                  </a:solidFill>
                  <a:latin typeface="Arial" panose="020B0604020202020204" pitchFamily="34" charset="0"/>
                  <a:cs typeface="Arial" panose="020B0604020202020204" pitchFamily="34" charset="0"/>
                </a:endParaRPr>
              </a:p>
            </p:txBody>
          </p:sp>
        </p:grpSp>
        <p:cxnSp>
          <p:nvCxnSpPr>
            <p:cNvPr id="29" name="Connecteur droit 44"/>
            <p:cNvCxnSpPr/>
            <p:nvPr/>
          </p:nvCxnSpPr>
          <p:spPr>
            <a:xfrm rot="10800000">
              <a:off x="1588790" y="2049116"/>
              <a:ext cx="107950" cy="1587"/>
            </a:xfrm>
            <a:prstGeom prst="line">
              <a:avLst/>
            </a:prstGeom>
            <a:ln>
              <a:solidFill>
                <a:srgbClr val="556062"/>
              </a:solidFill>
              <a:tailEnd type="oval"/>
            </a:ln>
          </p:spPr>
          <p:style>
            <a:lnRef idx="1">
              <a:schemeClr val="accent1"/>
            </a:lnRef>
            <a:fillRef idx="0">
              <a:schemeClr val="accent1"/>
            </a:fillRef>
            <a:effectRef idx="0">
              <a:schemeClr val="accent1"/>
            </a:effectRef>
            <a:fontRef idx="minor">
              <a:schemeClr val="tx1"/>
            </a:fontRef>
          </p:style>
        </p:cxnSp>
        <p:sp>
          <p:nvSpPr>
            <p:cNvPr id="30" name="ZoneTexte 47"/>
            <p:cNvSpPr txBox="1"/>
            <p:nvPr/>
          </p:nvSpPr>
          <p:spPr>
            <a:xfrm>
              <a:off x="1547664" y="3892659"/>
              <a:ext cx="2388599" cy="369332"/>
            </a:xfrm>
            <a:prstGeom prst="rect">
              <a:avLst/>
            </a:prstGeom>
            <a:noFill/>
          </p:spPr>
          <p:txBody>
            <a:bodyPr wrap="square">
              <a:spAutoFit/>
            </a:bodyPr>
            <a:lstStyle/>
            <a:p>
              <a:pPr algn="ctr" defTabSz="457200">
                <a:defRPr/>
              </a:pPr>
              <a:r>
                <a:rPr lang="fr-FR" b="1" dirty="0" smtClean="0">
                  <a:solidFill>
                    <a:srgbClr val="0062A9"/>
                  </a:solidFill>
                  <a:latin typeface="Arial" panose="020B0604020202020204" pitchFamily="34" charset="0"/>
                  <a:cs typeface="Arial" panose="020B0604020202020204" pitchFamily="34" charset="0"/>
                </a:rPr>
                <a:t>UNITA’ TECNICHE</a:t>
              </a:r>
              <a:endParaRPr lang="fr-FR" sz="2000" b="1" dirty="0">
                <a:solidFill>
                  <a:srgbClr val="0062A9"/>
                </a:solidFill>
                <a:latin typeface="Arial" panose="020B0604020202020204" pitchFamily="34" charset="0"/>
                <a:cs typeface="Arial" panose="020B0604020202020204" pitchFamily="34" charset="0"/>
              </a:endParaRPr>
            </a:p>
          </p:txBody>
        </p:sp>
        <p:sp>
          <p:nvSpPr>
            <p:cNvPr id="31" name="Rectangle 49"/>
            <p:cNvSpPr/>
            <p:nvPr/>
          </p:nvSpPr>
          <p:spPr>
            <a:xfrm>
              <a:off x="5335290" y="2836516"/>
              <a:ext cx="79375" cy="47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2000" dirty="0">
                <a:solidFill>
                  <a:srgbClr val="0062A9"/>
                </a:solidFill>
                <a:latin typeface="Arial" panose="020B0604020202020204" pitchFamily="34" charset="0"/>
                <a:cs typeface="Arial" panose="020B0604020202020204" pitchFamily="34" charset="0"/>
              </a:endParaRPr>
            </a:p>
          </p:txBody>
        </p:sp>
        <p:pic>
          <p:nvPicPr>
            <p:cNvPr id="32"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53415"/>
            <a:stretch/>
          </p:blipFill>
          <p:spPr bwMode="auto">
            <a:xfrm>
              <a:off x="3091558" y="1436559"/>
              <a:ext cx="452809" cy="301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Image 46" descr="Slides6-8-11_Techniciens NEW copie.png"/>
            <p:cNvPicPr>
              <a:picLocks noChangeAspect="1"/>
            </p:cNvPicPr>
            <p:nvPr/>
          </p:nvPicPr>
          <p:blipFill>
            <a:blip r:embed="rId16" cstate="print"/>
            <a:srcRect r="10336" b="33893"/>
            <a:stretch>
              <a:fillRect/>
            </a:stretch>
          </p:blipFill>
          <p:spPr bwMode="auto">
            <a:xfrm>
              <a:off x="2339752" y="3068960"/>
              <a:ext cx="1440160" cy="792088"/>
            </a:xfrm>
            <a:prstGeom prst="rect">
              <a:avLst/>
            </a:prstGeom>
            <a:noFill/>
            <a:ln w="9525">
              <a:noFill/>
              <a:miter lim="800000"/>
              <a:headEnd/>
              <a:tailEnd/>
            </a:ln>
          </p:spPr>
        </p:pic>
        <p:pic>
          <p:nvPicPr>
            <p:cNvPr id="34" name="Image 21" descr="07-fleche.png"/>
            <p:cNvPicPr>
              <a:picLocks noChangeAspect="1"/>
            </p:cNvPicPr>
            <p:nvPr/>
          </p:nvPicPr>
          <p:blipFill>
            <a:blip r:embed="rId17" cstate="print"/>
            <a:srcRect/>
            <a:stretch>
              <a:fillRect/>
            </a:stretch>
          </p:blipFill>
          <p:spPr bwMode="auto">
            <a:xfrm>
              <a:off x="2123728" y="2708920"/>
              <a:ext cx="388938" cy="428625"/>
            </a:xfrm>
            <a:prstGeom prst="rect">
              <a:avLst/>
            </a:prstGeom>
            <a:noFill/>
            <a:ln w="9525">
              <a:noFill/>
              <a:miter lim="800000"/>
              <a:headEnd/>
              <a:tailEnd/>
            </a:ln>
          </p:spPr>
        </p:pic>
      </p:grpSp>
      <p:sp>
        <p:nvSpPr>
          <p:cNvPr id="43" name="Titolo 1"/>
          <p:cNvSpPr txBox="1">
            <a:spLocks/>
          </p:cNvSpPr>
          <p:nvPr/>
        </p:nvSpPr>
        <p:spPr>
          <a:xfrm>
            <a:off x="248903" y="220488"/>
            <a:ext cx="8628643" cy="820912"/>
          </a:xfrm>
          <a:prstGeom prst="rect">
            <a:avLst/>
          </a:prstGeom>
        </p:spPr>
        <p:txBody>
          <a:bodyPr vert="horz" lIns="91440" tIns="45720" rIns="91440" bIns="45720" rtlCol="0" anchor="b" anchorCtr="0">
            <a:normAutofit/>
          </a:bodyPr>
          <a:lstStyle/>
          <a:p>
            <a:pPr lvl="0" algn="ctr">
              <a:spcBef>
                <a:spcPct val="0"/>
              </a:spcBef>
            </a:pPr>
            <a:r>
              <a:rPr lang="it-IT" sz="2500" dirty="0" smtClean="0">
                <a:solidFill>
                  <a:srgbClr val="1C839B"/>
                </a:solidFill>
                <a:latin typeface="Arial"/>
                <a:ea typeface="+mj-ea"/>
                <a:cs typeface="Arial"/>
              </a:rPr>
              <a:t>Sistema </a:t>
            </a:r>
            <a:r>
              <a:rPr lang="it-IT" sz="2500" dirty="0" err="1" smtClean="0">
                <a:solidFill>
                  <a:srgbClr val="1C839B"/>
                </a:solidFill>
                <a:latin typeface="Arial"/>
                <a:ea typeface="+mj-ea"/>
                <a:cs typeface="Arial"/>
              </a:rPr>
              <a:t>Hubgrade</a:t>
            </a:r>
            <a:r>
              <a:rPr lang="it-IT" sz="2500" dirty="0" smtClean="0">
                <a:solidFill>
                  <a:srgbClr val="1C839B"/>
                </a:solidFill>
                <a:latin typeface="Arial"/>
                <a:ea typeface="+mj-ea"/>
                <a:cs typeface="Arial"/>
              </a:rPr>
              <a:t> di </a:t>
            </a:r>
            <a:r>
              <a:rPr lang="it-IT" sz="2500" dirty="0" err="1" smtClean="0">
                <a:solidFill>
                  <a:srgbClr val="1C839B"/>
                </a:solidFill>
                <a:latin typeface="Arial"/>
                <a:ea typeface="+mj-ea"/>
                <a:cs typeface="Arial"/>
              </a:rPr>
              <a:t>Veolia</a:t>
            </a:r>
            <a:endParaRPr lang="it-IT" sz="2500" dirty="0">
              <a:solidFill>
                <a:srgbClr val="1C839B"/>
              </a:solidFill>
              <a:latin typeface="Arial"/>
              <a:ea typeface="+mj-ea"/>
              <a:cs typeface="Arial"/>
            </a:endParaRPr>
          </a:p>
        </p:txBody>
      </p:sp>
      <p:sp>
        <p:nvSpPr>
          <p:cNvPr id="44"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33</a:t>
            </a:fld>
            <a:endParaRPr lang="fr-FR" dirty="0"/>
          </a:p>
        </p:txBody>
      </p:sp>
    </p:spTree>
    <p:extLst>
      <p:ext uri="{BB962C8B-B14F-4D97-AF65-F5344CB8AC3E}">
        <p14:creationId xmlns:p14="http://schemas.microsoft.com/office/powerpoint/2010/main" val="21567570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1044575" y="2384425"/>
            <a:ext cx="8099425" cy="3741738"/>
          </a:xfrm>
          <a:prstGeom prst="rect">
            <a:avLst/>
          </a:prstGeom>
        </p:spPr>
        <p:txBody>
          <a:bodyPr>
            <a:normAutofit/>
          </a:bodyPr>
          <a:lstStyle/>
          <a:p>
            <a:pPr>
              <a:buNone/>
            </a:pPr>
            <a:r>
              <a:rPr lang="it-IT" sz="1800" dirty="0" smtClean="0"/>
              <a:t> </a:t>
            </a:r>
          </a:p>
        </p:txBody>
      </p:sp>
      <p:sp>
        <p:nvSpPr>
          <p:cNvPr id="4" name="Rectangle à coins arrondis 18"/>
          <p:cNvSpPr/>
          <p:nvPr/>
        </p:nvSpPr>
        <p:spPr>
          <a:xfrm>
            <a:off x="331912" y="1379632"/>
            <a:ext cx="8484674" cy="5256584"/>
          </a:xfrm>
          <a:prstGeom prst="roundRect">
            <a:avLst>
              <a:gd name="adj" fmla="val 1390"/>
            </a:avLst>
          </a:prstGeom>
          <a:solidFill>
            <a:schemeClr val="bg1"/>
          </a:solidFill>
          <a:ln>
            <a:solidFill>
              <a:srgbClr val="0062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endParaRPr>
          </a:p>
        </p:txBody>
      </p:sp>
      <p:sp>
        <p:nvSpPr>
          <p:cNvPr id="5" name="Rectangle 20"/>
          <p:cNvSpPr/>
          <p:nvPr/>
        </p:nvSpPr>
        <p:spPr>
          <a:xfrm>
            <a:off x="5771106" y="1811680"/>
            <a:ext cx="2924296" cy="2616101"/>
          </a:xfrm>
          <a:prstGeom prst="rect">
            <a:avLst/>
          </a:prstGeom>
        </p:spPr>
        <p:txBody>
          <a:bodyPr wrap="square">
            <a:spAutoFit/>
          </a:bodyPr>
          <a:lstStyle/>
          <a:p>
            <a:pPr marL="285750" indent="-285750">
              <a:spcBef>
                <a:spcPts val="600"/>
              </a:spcBef>
              <a:buClr>
                <a:srgbClr val="EE8694"/>
              </a:buClr>
              <a:buFont typeface="Courier New" panose="02070309020205020404" pitchFamily="49" charset="0"/>
              <a:buChar char="o"/>
            </a:pPr>
            <a:r>
              <a:rPr lang="en-US" sz="1400" dirty="0" err="1" smtClean="0">
                <a:solidFill>
                  <a:schemeClr val="tx1">
                    <a:lumMod val="65000"/>
                    <a:lumOff val="35000"/>
                  </a:schemeClr>
                </a:solidFill>
                <a:latin typeface="Arial"/>
                <a:cs typeface="Arial"/>
              </a:rPr>
              <a:t>Informazioni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interattive</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dettagliate</a:t>
            </a:r>
            <a:r>
              <a:rPr lang="en-US" sz="1400" dirty="0" smtClean="0">
                <a:solidFill>
                  <a:schemeClr val="tx1">
                    <a:lumMod val="65000"/>
                    <a:lumOff val="35000"/>
                  </a:schemeClr>
                </a:solidFill>
                <a:latin typeface="Arial"/>
                <a:cs typeface="Arial"/>
              </a:rPr>
              <a:t> e </a:t>
            </a:r>
            <a:r>
              <a:rPr lang="en-US" sz="1400" dirty="0" err="1" smtClean="0">
                <a:solidFill>
                  <a:schemeClr val="tx1">
                    <a:lumMod val="65000"/>
                    <a:lumOff val="35000"/>
                  </a:schemeClr>
                </a:solidFill>
                <a:latin typeface="Arial"/>
                <a:cs typeface="Arial"/>
              </a:rPr>
              <a:t>dinamiche</a:t>
            </a:r>
            <a:r>
              <a:rPr lang="en-US" sz="1400" dirty="0" smtClean="0">
                <a:solidFill>
                  <a:schemeClr val="tx1">
                    <a:lumMod val="65000"/>
                    <a:lumOff val="35000"/>
                  </a:schemeClr>
                </a:solidFill>
                <a:latin typeface="Arial"/>
                <a:cs typeface="Arial"/>
              </a:rPr>
              <a:t> per </a:t>
            </a:r>
            <a:r>
              <a:rPr lang="en-US" sz="1400" dirty="0" err="1" smtClean="0">
                <a:solidFill>
                  <a:schemeClr val="tx1">
                    <a:lumMod val="65000"/>
                    <a:lumOff val="35000"/>
                  </a:schemeClr>
                </a:solidFill>
                <a:latin typeface="Arial"/>
                <a:cs typeface="Arial"/>
              </a:rPr>
              <a:t>siti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complessi</a:t>
            </a:r>
            <a:endParaRPr lang="en-US" sz="1400" dirty="0" smtClean="0">
              <a:solidFill>
                <a:schemeClr val="tx1">
                  <a:lumMod val="65000"/>
                  <a:lumOff val="35000"/>
                </a:schemeClr>
              </a:solidFill>
              <a:latin typeface="Arial"/>
              <a:cs typeface="Arial"/>
            </a:endParaRPr>
          </a:p>
          <a:p>
            <a:pPr marL="285750" indent="-285750">
              <a:spcBef>
                <a:spcPts val="600"/>
              </a:spcBef>
              <a:buClr>
                <a:srgbClr val="EE8694"/>
              </a:buClr>
              <a:buFont typeface="Courier New" panose="02070309020205020404" pitchFamily="49" charset="0"/>
              <a:buChar char="o"/>
            </a:pPr>
            <a:r>
              <a:rPr lang="en-US" sz="1400" dirty="0" err="1" smtClean="0">
                <a:solidFill>
                  <a:schemeClr val="tx1">
                    <a:lumMod val="65000"/>
                    <a:lumOff val="35000"/>
                  </a:schemeClr>
                </a:solidFill>
                <a:latin typeface="Arial"/>
                <a:cs typeface="Arial"/>
              </a:rPr>
              <a:t>Indicatori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specifici</a:t>
            </a:r>
            <a:r>
              <a:rPr lang="en-US" sz="1400" dirty="0" smtClean="0">
                <a:solidFill>
                  <a:schemeClr val="tx1">
                    <a:lumMod val="65000"/>
                    <a:lumOff val="35000"/>
                  </a:schemeClr>
                </a:solidFill>
                <a:latin typeface="Arial"/>
                <a:cs typeface="Arial"/>
              </a:rPr>
              <a:t> per </a:t>
            </a:r>
            <a:r>
              <a:rPr lang="en-US" sz="1400" dirty="0" err="1" smtClean="0">
                <a:solidFill>
                  <a:schemeClr val="tx1">
                    <a:lumMod val="65000"/>
                    <a:lumOff val="35000"/>
                  </a:schemeClr>
                </a:solidFill>
                <a:latin typeface="Arial"/>
                <a:cs typeface="Arial"/>
              </a:rPr>
              <a:t>ogni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tipo</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di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edificio</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uffici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ospedali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centri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commerciali</a:t>
            </a:r>
            <a:r>
              <a:rPr lang="en-US" sz="1400" dirty="0" smtClean="0">
                <a:solidFill>
                  <a:schemeClr val="tx1">
                    <a:lumMod val="65000"/>
                    <a:lumOff val="35000"/>
                  </a:schemeClr>
                </a:solidFill>
                <a:latin typeface="Arial"/>
                <a:cs typeface="Arial"/>
              </a:rPr>
              <a:t>, hotels, </a:t>
            </a:r>
            <a:r>
              <a:rPr lang="en-US" sz="1400" dirty="0" err="1" smtClean="0">
                <a:solidFill>
                  <a:schemeClr val="tx1">
                    <a:lumMod val="65000"/>
                    <a:lumOff val="35000"/>
                  </a:schemeClr>
                </a:solidFill>
                <a:latin typeface="Arial"/>
                <a:cs typeface="Arial"/>
              </a:rPr>
              <a:t>ecc</a:t>
            </a:r>
            <a:r>
              <a:rPr lang="en-US" sz="1400" dirty="0" smtClean="0">
                <a:solidFill>
                  <a:schemeClr val="tx1">
                    <a:lumMod val="65000"/>
                    <a:lumOff val="35000"/>
                  </a:schemeClr>
                </a:solidFill>
                <a:latin typeface="Arial"/>
                <a:cs typeface="Arial"/>
              </a:rPr>
              <a:t>…)</a:t>
            </a:r>
          </a:p>
          <a:p>
            <a:pPr marL="285750" indent="-285750">
              <a:spcBef>
                <a:spcPts val="600"/>
              </a:spcBef>
              <a:buClr>
                <a:srgbClr val="EE8694"/>
              </a:buClr>
              <a:buFont typeface="Courier New" panose="02070309020205020404" pitchFamily="49" charset="0"/>
              <a:buChar char="o"/>
            </a:pPr>
            <a:r>
              <a:rPr lang="en-US" sz="1400" dirty="0" err="1" smtClean="0">
                <a:solidFill>
                  <a:schemeClr val="tx1">
                    <a:lumMod val="65000"/>
                    <a:lumOff val="35000"/>
                  </a:schemeClr>
                </a:solidFill>
                <a:latin typeface="Arial"/>
                <a:cs typeface="Arial"/>
              </a:rPr>
              <a:t>Consolidamento</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dati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sistemi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di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misura</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virtuali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previsioni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progettazione</a:t>
            </a:r>
            <a:r>
              <a:rPr lang="en-US" sz="1400" dirty="0" smtClean="0">
                <a:solidFill>
                  <a:schemeClr val="tx1">
                    <a:lumMod val="65000"/>
                    <a:lumOff val="35000"/>
                  </a:schemeClr>
                </a:solidFill>
                <a:latin typeface="Arial"/>
                <a:cs typeface="Arial"/>
              </a:rPr>
              <a:t> e </a:t>
            </a:r>
            <a:r>
              <a:rPr lang="en-US" sz="1400" dirty="0" err="1" smtClean="0">
                <a:solidFill>
                  <a:schemeClr val="tx1">
                    <a:lumMod val="65000"/>
                    <a:lumOff val="35000"/>
                  </a:schemeClr>
                </a:solidFill>
                <a:latin typeface="Arial"/>
                <a:cs typeface="Arial"/>
              </a:rPr>
              <a:t>cura</a:t>
            </a:r>
            <a:r>
              <a:rPr lang="en-US" sz="1400" dirty="0" smtClean="0">
                <a:solidFill>
                  <a:schemeClr val="tx1">
                    <a:lumMod val="65000"/>
                    <a:lumOff val="35000"/>
                  </a:schemeClr>
                </a:solidFill>
                <a:latin typeface="Arial"/>
                <a:cs typeface="Arial"/>
              </a:rPr>
              <a:t> del </a:t>
            </a:r>
            <a:r>
              <a:rPr lang="en-US" sz="1400" dirty="0" err="1" smtClean="0">
                <a:solidFill>
                  <a:schemeClr val="tx1">
                    <a:lumMod val="65000"/>
                    <a:lumOff val="35000"/>
                  </a:schemeClr>
                </a:solidFill>
                <a:latin typeface="Arial"/>
                <a:cs typeface="Arial"/>
              </a:rPr>
              <a:t>cliente</a:t>
            </a:r>
            <a:endParaRPr lang="en-US" sz="1400" dirty="0" smtClean="0">
              <a:solidFill>
                <a:schemeClr val="tx1">
                  <a:lumMod val="65000"/>
                  <a:lumOff val="35000"/>
                </a:schemeClr>
              </a:solidFill>
              <a:latin typeface="Arial"/>
              <a:cs typeface="Arial"/>
            </a:endParaRPr>
          </a:p>
        </p:txBody>
      </p:sp>
      <p:pic>
        <p:nvPicPr>
          <p:cNvPr id="6" name="Image 21" descr="C:\Users\A.NEVES-DA-SILVA\Pictures\eSight - Access client.bmp"/>
          <p:cNvPicPr preferRelativeResize="0">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3282" y="4395043"/>
            <a:ext cx="2399944" cy="1241569"/>
          </a:xfrm>
          <a:prstGeom prst="rect">
            <a:avLst/>
          </a:prstGeom>
          <a:noFill/>
          <a:ln>
            <a:noFill/>
          </a:ln>
        </p:spPr>
      </p:pic>
      <p:pic>
        <p:nvPicPr>
          <p:cNvPr id="7" name="Picture 2"/>
          <p:cNvPicPr preferRelativeResize="0">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3281" y="5700302"/>
            <a:ext cx="1056622" cy="860335"/>
          </a:xfrm>
          <a:prstGeom prst="rect">
            <a:avLst/>
          </a:prstGeom>
          <a:noFill/>
          <a:ln w="1270">
            <a:solidFill>
              <a:schemeClr val="bg1">
                <a:lumMod val="65000"/>
              </a:schemeClr>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preferRelativeResize="0">
            <a:picLocks noChangeAspect="1"/>
          </p:cNvPicPr>
          <p:nvPr/>
        </p:nvPicPr>
        <p:blipFill rotWithShape="1">
          <a:blip r:embed="rId4" cstate="print">
            <a:extLst>
              <a:ext uri="{28A0092B-C50C-407E-A947-70E740481C1C}">
                <a14:useLocalDpi xmlns:a14="http://schemas.microsoft.com/office/drawing/2010/main" val="0"/>
              </a:ext>
            </a:extLst>
          </a:blip>
          <a:srcRect t="14725"/>
          <a:stretch/>
        </p:blipFill>
        <p:spPr bwMode="auto">
          <a:xfrm>
            <a:off x="7056143" y="5700303"/>
            <a:ext cx="1354471" cy="860335"/>
          </a:xfrm>
          <a:prstGeom prst="rect">
            <a:avLst/>
          </a:prstGeom>
          <a:noFill/>
          <a:ln w="1270">
            <a:solidFill>
              <a:schemeClr val="bg1">
                <a:lumMod val="65000"/>
              </a:schemeClr>
            </a:solidFill>
            <a:miter lim="800000"/>
            <a:headEnd/>
            <a:tailEnd/>
          </a:ln>
          <a:extLst/>
        </p:spPr>
      </p:pic>
      <p:sp>
        <p:nvSpPr>
          <p:cNvPr id="9" name="Rectangle à coins arrondis 11"/>
          <p:cNvSpPr/>
          <p:nvPr/>
        </p:nvSpPr>
        <p:spPr>
          <a:xfrm>
            <a:off x="437950" y="2092023"/>
            <a:ext cx="5319194" cy="4328169"/>
          </a:xfrm>
          <a:prstGeom prst="roundRect">
            <a:avLst>
              <a:gd name="adj" fmla="val 1887"/>
            </a:avLst>
          </a:prstGeom>
          <a:solidFill>
            <a:schemeClr val="bg1"/>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endParaRPr>
          </a:p>
        </p:txBody>
      </p:sp>
      <p:sp>
        <p:nvSpPr>
          <p:cNvPr id="11" name="Rectangle 12"/>
          <p:cNvSpPr/>
          <p:nvPr/>
        </p:nvSpPr>
        <p:spPr>
          <a:xfrm>
            <a:off x="3171484" y="2577745"/>
            <a:ext cx="2565062" cy="1246495"/>
          </a:xfrm>
          <a:prstGeom prst="rect">
            <a:avLst/>
          </a:prstGeom>
        </p:spPr>
        <p:txBody>
          <a:bodyPr wrap="square">
            <a:spAutoFit/>
          </a:bodyPr>
          <a:lstStyle/>
          <a:p>
            <a:pPr marL="285750" indent="-285750">
              <a:spcBef>
                <a:spcPts val="600"/>
              </a:spcBef>
              <a:buClr>
                <a:srgbClr val="EE8694"/>
              </a:buClr>
              <a:buFont typeface="Courier New" panose="02070309020205020404" pitchFamily="49" charset="0"/>
              <a:buChar char="o"/>
            </a:pPr>
            <a:r>
              <a:rPr lang="en-US" sz="1400" dirty="0" err="1" smtClean="0">
                <a:solidFill>
                  <a:schemeClr val="tx1">
                    <a:lumMod val="65000"/>
                    <a:lumOff val="35000"/>
                  </a:schemeClr>
                </a:solidFill>
                <a:latin typeface="Arial"/>
                <a:cs typeface="Arial"/>
              </a:rPr>
              <a:t>Informazione</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dinamica</a:t>
            </a:r>
            <a:endParaRPr lang="en-US" sz="1400" dirty="0">
              <a:solidFill>
                <a:schemeClr val="tx1">
                  <a:lumMod val="65000"/>
                  <a:lumOff val="35000"/>
                </a:schemeClr>
              </a:solidFill>
              <a:latin typeface="Arial"/>
              <a:cs typeface="Arial"/>
            </a:endParaRPr>
          </a:p>
          <a:p>
            <a:pPr marL="285750" indent="-285750">
              <a:spcBef>
                <a:spcPts val="600"/>
              </a:spcBef>
              <a:buClr>
                <a:srgbClr val="EE8694"/>
              </a:buClr>
              <a:buFont typeface="Courier New" panose="02070309020205020404" pitchFamily="49" charset="0"/>
              <a:buChar char="o"/>
            </a:pPr>
            <a:r>
              <a:rPr lang="en-US" sz="1400" dirty="0" err="1" smtClean="0">
                <a:solidFill>
                  <a:schemeClr val="tx1">
                    <a:lumMod val="65000"/>
                    <a:lumOff val="35000"/>
                  </a:schemeClr>
                </a:solidFill>
                <a:latin typeface="Arial"/>
                <a:cs typeface="Arial"/>
              </a:rPr>
              <a:t>Accesso</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ai</a:t>
            </a:r>
            <a:r>
              <a:rPr lang="en-US" sz="1400" dirty="0" smtClean="0">
                <a:solidFill>
                  <a:schemeClr val="tx1">
                    <a:lumMod val="65000"/>
                    <a:lumOff val="35000"/>
                  </a:schemeClr>
                </a:solidFill>
                <a:latin typeface="Arial"/>
                <a:cs typeface="Arial"/>
              </a:rPr>
              <a:t> report </a:t>
            </a:r>
            <a:r>
              <a:rPr lang="en-US" sz="1400" dirty="0" err="1" smtClean="0">
                <a:solidFill>
                  <a:schemeClr val="tx1">
                    <a:lumMod val="65000"/>
                    <a:lumOff val="35000"/>
                  </a:schemeClr>
                </a:solidFill>
                <a:latin typeface="Arial"/>
                <a:cs typeface="Arial"/>
              </a:rPr>
              <a:t>energetici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accessibili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dal</a:t>
            </a:r>
            <a:r>
              <a:rPr lang="en-US" sz="1400" dirty="0" smtClean="0">
                <a:solidFill>
                  <a:schemeClr val="tx1">
                    <a:lumMod val="65000"/>
                    <a:lumOff val="35000"/>
                  </a:schemeClr>
                </a:solidFill>
                <a:latin typeface="Arial"/>
                <a:cs typeface="Arial"/>
              </a:rPr>
              <a:t> web </a:t>
            </a:r>
            <a:r>
              <a:rPr lang="en-US" sz="1400" dirty="0" err="1" smtClean="0">
                <a:solidFill>
                  <a:schemeClr val="tx1">
                    <a:lumMod val="65000"/>
                    <a:lumOff val="35000"/>
                  </a:schemeClr>
                </a:solidFill>
                <a:latin typeface="Arial"/>
                <a:cs typeface="Arial"/>
              </a:rPr>
              <a:t>da</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qualsiasi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dispositivo</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elettronico</a:t>
            </a:r>
            <a:endParaRPr lang="en-US" sz="1400" dirty="0">
              <a:solidFill>
                <a:schemeClr val="tx1">
                  <a:lumMod val="65000"/>
                  <a:lumOff val="35000"/>
                </a:schemeClr>
              </a:solidFill>
              <a:latin typeface="Arial"/>
              <a:cs typeface="Arial"/>
            </a:endParaRPr>
          </a:p>
        </p:txBody>
      </p:sp>
      <p:pic>
        <p:nvPicPr>
          <p:cNvPr id="12" name="Picture 2"/>
          <p:cNvPicPr preferRelativeResize="0">
            <a:picLocks noChangeAspect="1"/>
          </p:cNvPicPr>
          <p:nvPr/>
        </p:nvPicPr>
        <p:blipFill rotWithShape="1">
          <a:blip r:embed="rId5" cstate="print">
            <a:extLst>
              <a:ext uri="{28A0092B-C50C-407E-A947-70E740481C1C}">
                <a14:useLocalDpi xmlns:a14="http://schemas.microsoft.com/office/drawing/2010/main" val="0"/>
              </a:ext>
            </a:extLst>
          </a:blip>
          <a:srcRect l="29859" t="42955" r="30083" b="23712"/>
          <a:stretch/>
        </p:blipFill>
        <p:spPr bwMode="auto">
          <a:xfrm>
            <a:off x="3456284" y="5205753"/>
            <a:ext cx="1995463" cy="1083590"/>
          </a:xfrm>
          <a:prstGeom prst="rect">
            <a:avLst/>
          </a:prstGeom>
          <a:noFill/>
          <a:ln>
            <a:noFill/>
          </a:ln>
          <a:extLst>
            <a:ext uri="{53640926-AAD7-44D8-BBD7-CCE9431645EC}">
              <a14:shadowObscured xmlns:a14="http://schemas.microsoft.com/office/drawing/2010/main"/>
            </a:ext>
          </a:extLst>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0269" y="3745281"/>
            <a:ext cx="2051478" cy="1479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e 5"/>
          <p:cNvGrpSpPr/>
          <p:nvPr/>
        </p:nvGrpSpPr>
        <p:grpSpPr>
          <a:xfrm>
            <a:off x="461983" y="2618513"/>
            <a:ext cx="2709501" cy="3702210"/>
            <a:chOff x="227238" y="2167259"/>
            <a:chExt cx="2863562" cy="3747371"/>
          </a:xfrm>
        </p:grpSpPr>
        <p:sp>
          <p:nvSpPr>
            <p:cNvPr id="15" name="Rectangle à coins arrondis 6"/>
            <p:cNvSpPr/>
            <p:nvPr/>
          </p:nvSpPr>
          <p:spPr>
            <a:xfrm>
              <a:off x="227238" y="2167259"/>
              <a:ext cx="2863562" cy="3747371"/>
            </a:xfrm>
            <a:prstGeom prst="roundRect">
              <a:avLst>
                <a:gd name="adj" fmla="val 3180"/>
              </a:avLst>
            </a:prstGeom>
            <a:solidFill>
              <a:schemeClr val="bg1"/>
            </a:solidFill>
            <a:ln>
              <a:solidFill>
                <a:srgbClr val="CAC7C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endParaRPr>
            </a:p>
          </p:txBody>
        </p:sp>
        <p:pic>
          <p:nvPicPr>
            <p:cNvPr id="16" name="Picture 5">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893" y="2205360"/>
              <a:ext cx="285908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Rectangle 8"/>
          <p:cNvSpPr/>
          <p:nvPr/>
        </p:nvSpPr>
        <p:spPr>
          <a:xfrm>
            <a:off x="437950" y="3101879"/>
            <a:ext cx="2634405" cy="1246495"/>
          </a:xfrm>
          <a:prstGeom prst="rect">
            <a:avLst/>
          </a:prstGeom>
        </p:spPr>
        <p:txBody>
          <a:bodyPr wrap="square">
            <a:spAutoFit/>
          </a:bodyPr>
          <a:lstStyle/>
          <a:p>
            <a:pPr marL="285750" indent="-285750">
              <a:buClr>
                <a:srgbClr val="EE8694"/>
              </a:buClr>
              <a:buFont typeface="Courier New" panose="02070309020205020404" pitchFamily="49" charset="0"/>
              <a:buChar char="o"/>
            </a:pPr>
            <a:r>
              <a:rPr lang="en-US" sz="1400" dirty="0" err="1" smtClean="0">
                <a:solidFill>
                  <a:schemeClr val="tx1">
                    <a:lumMod val="65000"/>
                    <a:lumOff val="35000"/>
                  </a:schemeClr>
                </a:solidFill>
                <a:latin typeface="Arial"/>
                <a:cs typeface="Arial"/>
              </a:rPr>
              <a:t>Informazione</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statica</a:t>
            </a:r>
            <a:r>
              <a:rPr lang="en-US" sz="1400" dirty="0" smtClean="0">
                <a:solidFill>
                  <a:schemeClr val="tx1">
                    <a:lumMod val="65000"/>
                    <a:lumOff val="35000"/>
                  </a:schemeClr>
                </a:solidFill>
                <a:latin typeface="Arial"/>
                <a:cs typeface="Arial"/>
              </a:rPr>
              <a:t> sui </a:t>
            </a:r>
            <a:r>
              <a:rPr lang="en-US" sz="1400" dirty="0" err="1" smtClean="0">
                <a:solidFill>
                  <a:schemeClr val="tx1">
                    <a:lumMod val="65000"/>
                    <a:lumOff val="35000"/>
                  </a:schemeClr>
                </a:solidFill>
                <a:latin typeface="Arial"/>
                <a:cs typeface="Arial"/>
              </a:rPr>
              <a:t>consumi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mensili</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di</a:t>
            </a:r>
            <a:r>
              <a:rPr lang="en-US" sz="1400" dirty="0" smtClean="0">
                <a:solidFill>
                  <a:schemeClr val="tx1">
                    <a:lumMod val="65000"/>
                    <a:lumOff val="35000"/>
                  </a:schemeClr>
                </a:solidFill>
                <a:latin typeface="Arial"/>
                <a:cs typeface="Arial"/>
              </a:rPr>
              <a:t> un </a:t>
            </a:r>
            <a:r>
              <a:rPr lang="en-US" sz="1400" dirty="0" err="1" smtClean="0">
                <a:solidFill>
                  <a:schemeClr val="tx1">
                    <a:lumMod val="65000"/>
                    <a:lumOff val="35000"/>
                  </a:schemeClr>
                </a:solidFill>
                <a:latin typeface="Arial"/>
                <a:cs typeface="Arial"/>
              </a:rPr>
              <a:t>flusso</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energetico</a:t>
            </a:r>
            <a:r>
              <a:rPr lang="en-US" sz="1400" dirty="0" smtClean="0">
                <a:solidFill>
                  <a:schemeClr val="tx1">
                    <a:lumMod val="65000"/>
                    <a:lumOff val="35000"/>
                  </a:schemeClr>
                </a:solidFill>
                <a:latin typeface="Arial"/>
                <a:cs typeface="Arial"/>
              </a:rPr>
              <a:t> </a:t>
            </a:r>
            <a:r>
              <a:rPr lang="en-US" sz="1400" dirty="0" err="1" smtClean="0">
                <a:solidFill>
                  <a:schemeClr val="tx1">
                    <a:lumMod val="65000"/>
                    <a:lumOff val="35000"/>
                  </a:schemeClr>
                </a:solidFill>
                <a:latin typeface="Arial"/>
                <a:cs typeface="Arial"/>
              </a:rPr>
              <a:t>definito</a:t>
            </a:r>
            <a:endParaRPr lang="en-US" sz="1400" dirty="0">
              <a:solidFill>
                <a:schemeClr val="tx1">
                  <a:lumMod val="65000"/>
                  <a:lumOff val="35000"/>
                </a:schemeClr>
              </a:solidFill>
              <a:latin typeface="Arial"/>
              <a:cs typeface="Arial"/>
            </a:endParaRPr>
          </a:p>
          <a:p>
            <a:pPr marL="285750" indent="-285750">
              <a:spcBef>
                <a:spcPts val="600"/>
              </a:spcBef>
              <a:buClr>
                <a:srgbClr val="EE8694"/>
              </a:buClr>
              <a:buFont typeface="Courier New" panose="02070309020205020404" pitchFamily="49" charset="0"/>
              <a:buChar char="o"/>
            </a:pPr>
            <a:r>
              <a:rPr lang="en-US" sz="1400" dirty="0" err="1" smtClean="0">
                <a:solidFill>
                  <a:schemeClr val="tx1">
                    <a:lumMod val="65000"/>
                    <a:lumOff val="35000"/>
                  </a:schemeClr>
                </a:solidFill>
                <a:latin typeface="Arial"/>
                <a:cs typeface="Arial"/>
              </a:rPr>
              <a:t>Confronto</a:t>
            </a:r>
            <a:r>
              <a:rPr lang="en-US" sz="1400" dirty="0" smtClean="0">
                <a:solidFill>
                  <a:schemeClr val="tx1">
                    <a:lumMod val="65000"/>
                    <a:lumOff val="35000"/>
                  </a:schemeClr>
                </a:solidFill>
                <a:latin typeface="Arial"/>
                <a:cs typeface="Arial"/>
              </a:rPr>
              <a:t> con un </a:t>
            </a:r>
            <a:r>
              <a:rPr lang="en-US" sz="1400" dirty="0" err="1" smtClean="0">
                <a:solidFill>
                  <a:schemeClr val="tx1">
                    <a:lumMod val="65000"/>
                    <a:lumOff val="35000"/>
                  </a:schemeClr>
                </a:solidFill>
                <a:latin typeface="Arial"/>
                <a:cs typeface="Arial"/>
              </a:rPr>
              <a:t>riferimento</a:t>
            </a:r>
            <a:endParaRPr lang="en-US" sz="1400" dirty="0">
              <a:solidFill>
                <a:schemeClr val="tx1">
                  <a:lumMod val="65000"/>
                  <a:lumOff val="35000"/>
                </a:schemeClr>
              </a:solidFill>
              <a:latin typeface="Arial"/>
              <a:cs typeface="Arial"/>
            </a:endParaRPr>
          </a:p>
        </p:txBody>
      </p:sp>
      <p:pic>
        <p:nvPicPr>
          <p:cNvPr id="1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700000">
            <a:off x="845937" y="4484675"/>
            <a:ext cx="1125889" cy="1663537"/>
          </a:xfrm>
          <a:prstGeom prst="rect">
            <a:avLst/>
          </a:prstGeom>
          <a:noFill/>
          <a:ln w="9525">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0801" y="4360887"/>
            <a:ext cx="1126212" cy="1663537"/>
          </a:xfrm>
          <a:prstGeom prst="rect">
            <a:avLst/>
          </a:prstGeom>
          <a:noFill/>
          <a:ln w="9525">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900000">
            <a:off x="1655988" y="4485033"/>
            <a:ext cx="1128544" cy="1663537"/>
          </a:xfrm>
          <a:prstGeom prst="rect">
            <a:avLst/>
          </a:prstGeom>
          <a:noFill/>
          <a:ln w="9525">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à coins arrondis 31"/>
          <p:cNvSpPr/>
          <p:nvPr/>
        </p:nvSpPr>
        <p:spPr bwMode="auto">
          <a:xfrm>
            <a:off x="752500" y="5880283"/>
            <a:ext cx="7584285" cy="413797"/>
          </a:xfrm>
          <a:prstGeom prst="roundRect">
            <a:avLst/>
          </a:prstGeom>
          <a:gradFill flip="none" rotWithShape="1">
            <a:gsLst>
              <a:gs pos="0">
                <a:schemeClr val="accent6">
                  <a:lumMod val="40000"/>
                  <a:lumOff val="60000"/>
                </a:schemeClr>
              </a:gs>
              <a:gs pos="57000">
                <a:schemeClr val="accent6">
                  <a:lumMod val="60000"/>
                  <a:lumOff val="40000"/>
                </a:schemeClr>
              </a:gs>
              <a:gs pos="100000">
                <a:schemeClr val="accent6"/>
              </a:gs>
            </a:gsLst>
            <a:path path="circle">
              <a:fillToRect l="50000" t="50000" r="50000" b="50000"/>
            </a:path>
            <a:tileRect/>
          </a:gradFill>
          <a:ln>
            <a:solidFill>
              <a:srgbClr val="0062A9"/>
            </a:solid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000" b="1" dirty="0" err="1" smtClean="0">
                <a:solidFill>
                  <a:schemeClr val="tx1">
                    <a:lumMod val="65000"/>
                    <a:lumOff val="35000"/>
                  </a:schemeClr>
                </a:solidFill>
                <a:latin typeface="Arial"/>
                <a:cs typeface="Arial"/>
              </a:rPr>
              <a:t>Trasparenza</a:t>
            </a:r>
            <a:r>
              <a:rPr lang="en-US" sz="2000" b="1" dirty="0" smtClean="0">
                <a:solidFill>
                  <a:schemeClr val="tx1">
                    <a:lumMod val="65000"/>
                    <a:lumOff val="35000"/>
                  </a:schemeClr>
                </a:solidFill>
                <a:latin typeface="Arial"/>
                <a:cs typeface="Arial"/>
              </a:rPr>
              <a:t> </a:t>
            </a:r>
            <a:r>
              <a:rPr lang="en-US" sz="2000" b="1" dirty="0" err="1" smtClean="0">
                <a:solidFill>
                  <a:schemeClr val="tx1">
                    <a:lumMod val="65000"/>
                    <a:lumOff val="35000"/>
                  </a:schemeClr>
                </a:solidFill>
                <a:latin typeface="Arial"/>
                <a:cs typeface="Arial"/>
              </a:rPr>
              <a:t>nei</a:t>
            </a:r>
            <a:r>
              <a:rPr lang="en-US" sz="2000" b="1" dirty="0" smtClean="0">
                <a:solidFill>
                  <a:schemeClr val="tx1">
                    <a:lumMod val="65000"/>
                    <a:lumOff val="35000"/>
                  </a:schemeClr>
                </a:solidFill>
                <a:latin typeface="Arial"/>
                <a:cs typeface="Arial"/>
              </a:rPr>
              <a:t> </a:t>
            </a:r>
            <a:r>
              <a:rPr lang="en-US" sz="2000" b="1" dirty="0" err="1" smtClean="0">
                <a:solidFill>
                  <a:schemeClr val="tx1">
                    <a:lumMod val="65000"/>
                    <a:lumOff val="35000"/>
                  </a:schemeClr>
                </a:solidFill>
                <a:latin typeface="Arial"/>
                <a:cs typeface="Arial"/>
              </a:rPr>
              <a:t>consumi</a:t>
            </a:r>
            <a:r>
              <a:rPr lang="en-US" sz="2000" b="1" dirty="0" smtClean="0">
                <a:solidFill>
                  <a:schemeClr val="tx1">
                    <a:lumMod val="65000"/>
                    <a:lumOff val="35000"/>
                  </a:schemeClr>
                </a:solidFill>
                <a:latin typeface="Arial"/>
                <a:cs typeface="Arial"/>
              </a:rPr>
              <a:t> e </a:t>
            </a:r>
            <a:r>
              <a:rPr lang="en-US" sz="2000" b="1" dirty="0" err="1" smtClean="0">
                <a:solidFill>
                  <a:schemeClr val="tx1">
                    <a:lumMod val="65000"/>
                    <a:lumOff val="35000"/>
                  </a:schemeClr>
                </a:solidFill>
                <a:latin typeface="Arial"/>
                <a:cs typeface="Arial"/>
              </a:rPr>
              <a:t>verifica</a:t>
            </a:r>
            <a:r>
              <a:rPr lang="en-US" sz="2000" b="1" dirty="0" smtClean="0">
                <a:solidFill>
                  <a:schemeClr val="tx1">
                    <a:lumMod val="65000"/>
                    <a:lumOff val="35000"/>
                  </a:schemeClr>
                </a:solidFill>
                <a:latin typeface="Arial"/>
                <a:cs typeface="Arial"/>
              </a:rPr>
              <a:t> </a:t>
            </a:r>
            <a:r>
              <a:rPr lang="en-US" sz="2000" b="1" dirty="0" err="1" smtClean="0">
                <a:solidFill>
                  <a:schemeClr val="tx1">
                    <a:lumMod val="65000"/>
                    <a:lumOff val="35000"/>
                  </a:schemeClr>
                </a:solidFill>
                <a:latin typeface="Arial"/>
                <a:cs typeface="Arial"/>
              </a:rPr>
              <a:t>delle</a:t>
            </a:r>
            <a:r>
              <a:rPr lang="en-US" sz="2000" b="1" dirty="0" smtClean="0">
                <a:solidFill>
                  <a:schemeClr val="tx1">
                    <a:lumMod val="65000"/>
                    <a:lumOff val="35000"/>
                  </a:schemeClr>
                </a:solidFill>
                <a:latin typeface="Arial"/>
                <a:cs typeface="Arial"/>
              </a:rPr>
              <a:t> performance</a:t>
            </a:r>
            <a:endParaRPr lang="en-US" sz="2000" b="1" dirty="0">
              <a:solidFill>
                <a:schemeClr val="tx1">
                  <a:lumMod val="65000"/>
                  <a:lumOff val="35000"/>
                </a:schemeClr>
              </a:solidFill>
              <a:latin typeface="Arial"/>
              <a:cs typeface="Arial"/>
            </a:endParaRPr>
          </a:p>
        </p:txBody>
      </p:sp>
      <p:sp>
        <p:nvSpPr>
          <p:cNvPr id="22" name="Rettangolo arrotondato 21"/>
          <p:cNvSpPr/>
          <p:nvPr/>
        </p:nvSpPr>
        <p:spPr>
          <a:xfrm>
            <a:off x="502980" y="2133620"/>
            <a:ext cx="5184576" cy="360040"/>
          </a:xfrm>
          <a:prstGeom prst="roundRect">
            <a:avLst/>
          </a:prstGeom>
          <a:solidFill>
            <a:schemeClr val="accent6">
              <a:lumMod val="50000"/>
            </a:schemeClr>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bg1"/>
                </a:solidFill>
              </a:rPr>
              <a:t>                                                  Interattivo</a:t>
            </a:r>
            <a:endParaRPr lang="it-IT" dirty="0">
              <a:solidFill>
                <a:schemeClr val="bg1"/>
              </a:solidFill>
            </a:endParaRPr>
          </a:p>
        </p:txBody>
      </p:sp>
      <p:sp>
        <p:nvSpPr>
          <p:cNvPr id="23" name="Rettangolo arrotondato 22"/>
          <p:cNvSpPr/>
          <p:nvPr/>
        </p:nvSpPr>
        <p:spPr>
          <a:xfrm>
            <a:off x="453832" y="1451640"/>
            <a:ext cx="8136904" cy="360040"/>
          </a:xfrm>
          <a:prstGeom prst="roundRect">
            <a:avLst/>
          </a:prstGeom>
          <a:solidFill>
            <a:srgbClr val="2C5884"/>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ysClr val="windowText" lastClr="000000"/>
                </a:solidFill>
              </a:rPr>
              <a:t>                                                                                                        </a:t>
            </a:r>
            <a:r>
              <a:rPr lang="it-IT" dirty="0" smtClean="0">
                <a:solidFill>
                  <a:schemeClr val="bg1"/>
                </a:solidFill>
              </a:rPr>
              <a:t>Avanzato</a:t>
            </a:r>
            <a:endParaRPr lang="it-IT" dirty="0">
              <a:solidFill>
                <a:schemeClr val="bg1"/>
              </a:solidFill>
            </a:endParaRPr>
          </a:p>
        </p:txBody>
      </p:sp>
      <p:sp>
        <p:nvSpPr>
          <p:cNvPr id="24" name="Rettangolo arrotondato 23"/>
          <p:cNvSpPr/>
          <p:nvPr/>
        </p:nvSpPr>
        <p:spPr>
          <a:xfrm>
            <a:off x="525840" y="2747784"/>
            <a:ext cx="2592288" cy="360040"/>
          </a:xfrm>
          <a:prstGeom prst="roundRect">
            <a:avLst/>
          </a:prstGeom>
          <a:solidFill>
            <a:srgbClr val="009BD2"/>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ysClr val="windowText" lastClr="000000"/>
                </a:solidFill>
              </a:rPr>
              <a:t> Essenziale</a:t>
            </a:r>
          </a:p>
        </p:txBody>
      </p:sp>
      <p:sp>
        <p:nvSpPr>
          <p:cNvPr id="25" name="Titolo 1"/>
          <p:cNvSpPr txBox="1">
            <a:spLocks/>
          </p:cNvSpPr>
          <p:nvPr/>
        </p:nvSpPr>
        <p:spPr>
          <a:xfrm>
            <a:off x="248903" y="220488"/>
            <a:ext cx="8628643" cy="820912"/>
          </a:xfrm>
          <a:prstGeom prst="rect">
            <a:avLst/>
          </a:prstGeom>
        </p:spPr>
        <p:txBody>
          <a:bodyPr vert="horz" lIns="91440" tIns="45720" rIns="91440" bIns="45720" rtlCol="0" anchor="b" anchorCtr="0">
            <a:normAutofit/>
          </a:bodyPr>
          <a:lstStyle/>
          <a:p>
            <a:pPr lvl="0" algn="ctr">
              <a:spcBef>
                <a:spcPct val="0"/>
              </a:spcBef>
            </a:pPr>
            <a:r>
              <a:rPr lang="it-IT" sz="2500" dirty="0" smtClean="0">
                <a:solidFill>
                  <a:srgbClr val="1C839B"/>
                </a:solidFill>
                <a:latin typeface="Arial"/>
                <a:ea typeface="+mj-ea"/>
                <a:cs typeface="Arial"/>
              </a:rPr>
              <a:t>Sistema </a:t>
            </a:r>
            <a:r>
              <a:rPr lang="it-IT" sz="2500" dirty="0" err="1" smtClean="0">
                <a:solidFill>
                  <a:srgbClr val="1C839B"/>
                </a:solidFill>
                <a:latin typeface="Arial"/>
                <a:ea typeface="+mj-ea"/>
                <a:cs typeface="Arial"/>
              </a:rPr>
              <a:t>Hubgrade</a:t>
            </a:r>
            <a:r>
              <a:rPr lang="it-IT" sz="2500" dirty="0" smtClean="0">
                <a:solidFill>
                  <a:srgbClr val="1C839B"/>
                </a:solidFill>
                <a:latin typeface="Arial"/>
                <a:ea typeface="+mj-ea"/>
                <a:cs typeface="Arial"/>
              </a:rPr>
              <a:t> di </a:t>
            </a:r>
            <a:r>
              <a:rPr lang="it-IT" sz="2500" dirty="0" err="1" smtClean="0">
                <a:solidFill>
                  <a:srgbClr val="1C839B"/>
                </a:solidFill>
                <a:latin typeface="Arial"/>
                <a:ea typeface="+mj-ea"/>
                <a:cs typeface="Arial"/>
              </a:rPr>
              <a:t>Veolia</a:t>
            </a:r>
            <a:endParaRPr lang="it-IT" sz="2500" dirty="0">
              <a:solidFill>
                <a:srgbClr val="1C839B"/>
              </a:solidFill>
              <a:latin typeface="Arial"/>
              <a:ea typeface="+mj-ea"/>
              <a:cs typeface="Arial"/>
            </a:endParaRPr>
          </a:p>
        </p:txBody>
      </p:sp>
      <p:sp>
        <p:nvSpPr>
          <p:cNvPr id="26"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34</a:t>
            </a:fld>
            <a:endParaRPr lang="fr-FR" dirty="0"/>
          </a:p>
        </p:txBody>
      </p:sp>
    </p:spTree>
    <p:extLst>
      <p:ext uri="{BB962C8B-B14F-4D97-AF65-F5344CB8AC3E}">
        <p14:creationId xmlns:p14="http://schemas.microsoft.com/office/powerpoint/2010/main" val="2989516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479425" y="2319338"/>
            <a:ext cx="8664575" cy="3883025"/>
          </a:xfrm>
          <a:prstGeom prst="rect">
            <a:avLst/>
          </a:prstGeom>
        </p:spPr>
        <p:txBody>
          <a:bodyPr>
            <a:normAutofit/>
          </a:bodyPr>
          <a:lstStyle/>
          <a:p>
            <a:pPr>
              <a:buNone/>
            </a:pPr>
            <a:r>
              <a:rPr lang="it-IT" sz="1800" dirty="0" smtClean="0"/>
              <a:t> </a:t>
            </a:r>
          </a:p>
        </p:txBody>
      </p:sp>
      <p:sp>
        <p:nvSpPr>
          <p:cNvPr id="4" name="Rectangle 5"/>
          <p:cNvSpPr/>
          <p:nvPr/>
        </p:nvSpPr>
        <p:spPr>
          <a:xfrm>
            <a:off x="4646318" y="1473200"/>
            <a:ext cx="3697582" cy="5115936"/>
          </a:xfrm>
          <a:prstGeom prst="rect">
            <a:avLst/>
          </a:prstGeom>
          <a:solidFill>
            <a:srgbClr val="4F7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5" name="AutoShape 14"/>
          <p:cNvSpPr>
            <a:spLocks noChangeArrowheads="1"/>
          </p:cNvSpPr>
          <p:nvPr/>
        </p:nvSpPr>
        <p:spPr bwMode="auto">
          <a:xfrm>
            <a:off x="4796561" y="1721683"/>
            <a:ext cx="3378057" cy="494874"/>
          </a:xfrm>
          <a:prstGeom prst="roundRect">
            <a:avLst>
              <a:gd name="adj" fmla="val 16667"/>
            </a:avLst>
          </a:prstGeom>
          <a:solidFill>
            <a:srgbClr val="B2B2B2"/>
          </a:solidFill>
          <a:ln w="952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0"/>
              </a:spcBef>
              <a:buFontTx/>
              <a:buNone/>
            </a:pPr>
            <a:r>
              <a:rPr lang="en-US" sz="1100" b="1" dirty="0" err="1" smtClean="0">
                <a:solidFill>
                  <a:schemeClr val="bg1"/>
                </a:solidFill>
                <a:latin typeface="Arial" panose="020B0604020202020204" pitchFamily="34" charset="0"/>
                <a:cs typeface="Arial" panose="020B0604020202020204" pitchFamily="34" charset="0"/>
              </a:rPr>
              <a:t>Interfaccia</a:t>
            </a:r>
            <a:r>
              <a:rPr lang="en-US" sz="1100" b="1" dirty="0" smtClean="0">
                <a:solidFill>
                  <a:schemeClr val="bg1"/>
                </a:solidFill>
                <a:latin typeface="Arial" panose="020B0604020202020204" pitchFamily="34" charset="0"/>
                <a:cs typeface="Arial" panose="020B0604020202020204" pitchFamily="34" charset="0"/>
              </a:rPr>
              <a:t> con </a:t>
            </a:r>
            <a:r>
              <a:rPr lang="en-US" sz="1100" b="1" dirty="0" err="1" smtClean="0">
                <a:solidFill>
                  <a:schemeClr val="bg1"/>
                </a:solidFill>
                <a:latin typeface="Arial" panose="020B0604020202020204" pitchFamily="34" charset="0"/>
                <a:cs typeface="Arial" panose="020B0604020202020204" pitchFamily="34" charset="0"/>
              </a:rPr>
              <a:t>il</a:t>
            </a:r>
            <a:r>
              <a:rPr lang="en-US" sz="1100" b="1" dirty="0" smtClean="0">
                <a:solidFill>
                  <a:schemeClr val="bg1"/>
                </a:solidFill>
                <a:latin typeface="Arial" panose="020B0604020202020204" pitchFamily="34" charset="0"/>
                <a:cs typeface="Arial" panose="020B0604020202020204" pitchFamily="34" charset="0"/>
              </a:rPr>
              <a:t> </a:t>
            </a:r>
            <a:r>
              <a:rPr lang="en-US" sz="1100" b="1" dirty="0" err="1" smtClean="0">
                <a:solidFill>
                  <a:schemeClr val="bg1"/>
                </a:solidFill>
                <a:latin typeface="Arial" panose="020B0604020202020204" pitchFamily="34" charset="0"/>
                <a:cs typeface="Arial" panose="020B0604020202020204" pitchFamily="34" charset="0"/>
              </a:rPr>
              <a:t>Cliente</a:t>
            </a:r>
            <a:endParaRPr lang="en-US" sz="1100" b="1" dirty="0" smtClean="0">
              <a:solidFill>
                <a:schemeClr val="bg1"/>
              </a:solidFill>
              <a:latin typeface="Arial" panose="020B0604020202020204" pitchFamily="34" charset="0"/>
              <a:cs typeface="Arial" panose="020B0604020202020204" pitchFamily="34" charset="0"/>
            </a:endParaRPr>
          </a:p>
          <a:p>
            <a:pPr algn="ctr" eaLnBrk="0" hangingPunct="0">
              <a:spcBef>
                <a:spcPct val="0"/>
              </a:spcBef>
              <a:buFontTx/>
              <a:buNone/>
            </a:pPr>
            <a:r>
              <a:rPr lang="en-US" sz="1100" b="1" dirty="0" smtClean="0">
                <a:solidFill>
                  <a:schemeClr val="bg1"/>
                </a:solidFill>
                <a:latin typeface="Arial" panose="020B0604020202020204" pitchFamily="34" charset="0"/>
                <a:cs typeface="Arial" panose="020B0604020202020204" pitchFamily="34" charset="0"/>
              </a:rPr>
              <a:t>Front Office</a:t>
            </a:r>
            <a:endParaRPr lang="en-US" sz="1100" b="1" dirty="0">
              <a:solidFill>
                <a:schemeClr val="bg1"/>
              </a:solidFill>
              <a:latin typeface="Arial" panose="020B0604020202020204" pitchFamily="34" charset="0"/>
              <a:cs typeface="Arial" panose="020B0604020202020204" pitchFamily="34" charset="0"/>
            </a:endParaRPr>
          </a:p>
        </p:txBody>
      </p:sp>
      <p:sp>
        <p:nvSpPr>
          <p:cNvPr id="6" name="AutoShape 14"/>
          <p:cNvSpPr>
            <a:spLocks noChangeArrowheads="1"/>
          </p:cNvSpPr>
          <p:nvPr/>
        </p:nvSpPr>
        <p:spPr bwMode="auto">
          <a:xfrm>
            <a:off x="983681" y="1671548"/>
            <a:ext cx="3575432" cy="459700"/>
          </a:xfrm>
          <a:prstGeom prst="roundRect">
            <a:avLst>
              <a:gd name="adj" fmla="val 16667"/>
            </a:avLst>
          </a:prstGeom>
          <a:solidFill>
            <a:srgbClr val="B2B2B2"/>
          </a:solidFill>
          <a:ln w="952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0"/>
              </a:spcBef>
            </a:pPr>
            <a:r>
              <a:rPr lang="en-US" sz="1050" b="1" dirty="0" err="1" smtClean="0">
                <a:solidFill>
                  <a:schemeClr val="bg1"/>
                </a:solidFill>
                <a:latin typeface="Arial" panose="020B0604020202020204" pitchFamily="34" charset="0"/>
                <a:cs typeface="Arial" panose="020B0604020202020204" pitchFamily="34" charset="0"/>
              </a:rPr>
              <a:t>Strumenti</a:t>
            </a:r>
            <a:r>
              <a:rPr lang="en-US" sz="1050" b="1" dirty="0" smtClean="0">
                <a:solidFill>
                  <a:schemeClr val="bg1"/>
                </a:solidFill>
                <a:latin typeface="Arial" panose="020B0604020202020204" pitchFamily="34" charset="0"/>
                <a:cs typeface="Arial" panose="020B0604020202020204" pitchFamily="34" charset="0"/>
              </a:rPr>
              <a:t> </a:t>
            </a:r>
            <a:r>
              <a:rPr lang="en-US" sz="1050" b="1" dirty="0" err="1" smtClean="0">
                <a:solidFill>
                  <a:schemeClr val="bg1"/>
                </a:solidFill>
                <a:latin typeface="Arial" panose="020B0604020202020204" pitchFamily="34" charset="0"/>
                <a:cs typeface="Arial" panose="020B0604020202020204" pitchFamily="34" charset="0"/>
              </a:rPr>
              <a:t>operativi</a:t>
            </a:r>
            <a:r>
              <a:rPr lang="en-US" sz="1050" b="1" dirty="0" smtClean="0">
                <a:solidFill>
                  <a:schemeClr val="bg1"/>
                </a:solidFill>
                <a:latin typeface="Arial" panose="020B0604020202020204" pitchFamily="34" charset="0"/>
                <a:cs typeface="Arial" panose="020B0604020202020204" pitchFamily="34" charset="0"/>
              </a:rPr>
              <a:t> </a:t>
            </a:r>
            <a:r>
              <a:rPr lang="en-US" sz="1050" b="1" dirty="0" err="1" smtClean="0">
                <a:solidFill>
                  <a:schemeClr val="bg1"/>
                </a:solidFill>
                <a:latin typeface="Arial" panose="020B0604020202020204" pitchFamily="34" charset="0"/>
                <a:cs typeface="Arial" panose="020B0604020202020204" pitchFamily="34" charset="0"/>
              </a:rPr>
              <a:t>di</a:t>
            </a:r>
            <a:r>
              <a:rPr lang="en-US" sz="1050" b="1" dirty="0" smtClean="0">
                <a:solidFill>
                  <a:schemeClr val="bg1"/>
                </a:solidFill>
                <a:latin typeface="Arial" panose="020B0604020202020204" pitchFamily="34" charset="0"/>
                <a:cs typeface="Arial" panose="020B0604020202020204" pitchFamily="34" charset="0"/>
              </a:rPr>
              <a:t> Veolia / </a:t>
            </a:r>
            <a:r>
              <a:rPr lang="en-US" sz="1050" b="1" dirty="0" err="1" smtClean="0">
                <a:solidFill>
                  <a:schemeClr val="bg1"/>
                </a:solidFill>
                <a:latin typeface="Arial" panose="020B0604020202020204" pitchFamily="34" charset="0"/>
                <a:cs typeface="Arial" panose="020B0604020202020204" pitchFamily="34" charset="0"/>
              </a:rPr>
              <a:t>monitoraggio</a:t>
            </a:r>
            <a:r>
              <a:rPr lang="en-US" sz="1050" b="1" dirty="0" smtClean="0">
                <a:solidFill>
                  <a:schemeClr val="bg1"/>
                </a:solidFill>
                <a:latin typeface="Arial" panose="020B0604020202020204" pitchFamily="34" charset="0"/>
                <a:cs typeface="Arial" panose="020B0604020202020204" pitchFamily="34" charset="0"/>
              </a:rPr>
              <a:t> </a:t>
            </a:r>
            <a:r>
              <a:rPr lang="en-US" sz="1050" b="1" dirty="0" err="1" smtClean="0">
                <a:solidFill>
                  <a:schemeClr val="bg1"/>
                </a:solidFill>
                <a:latin typeface="Arial" panose="020B0604020202020204" pitchFamily="34" charset="0"/>
                <a:cs typeface="Arial" panose="020B0604020202020204" pitchFamily="34" charset="0"/>
              </a:rPr>
              <a:t>interno</a:t>
            </a:r>
            <a:r>
              <a:rPr lang="en-US" sz="1050" b="1" dirty="0" smtClean="0">
                <a:solidFill>
                  <a:schemeClr val="bg1"/>
                </a:solidFill>
                <a:latin typeface="Arial" panose="020B0604020202020204" pitchFamily="34" charset="0"/>
                <a:cs typeface="Arial" panose="020B0604020202020204" pitchFamily="34" charset="0"/>
              </a:rPr>
              <a:t> </a:t>
            </a:r>
          </a:p>
          <a:p>
            <a:pPr algn="ctr" eaLnBrk="0" hangingPunct="0">
              <a:spcBef>
                <a:spcPct val="0"/>
              </a:spcBef>
              <a:buFontTx/>
              <a:buNone/>
            </a:pPr>
            <a:r>
              <a:rPr lang="en-US" sz="1050" b="1" dirty="0" smtClean="0">
                <a:solidFill>
                  <a:schemeClr val="bg1"/>
                </a:solidFill>
                <a:latin typeface="Arial" panose="020B0604020202020204" pitchFamily="34" charset="0"/>
                <a:cs typeface="Arial" panose="020B0604020202020204" pitchFamily="34" charset="0"/>
              </a:rPr>
              <a:t>Back Office</a:t>
            </a:r>
            <a:endParaRPr lang="en-US" sz="1050" b="1" dirty="0">
              <a:solidFill>
                <a:schemeClr val="bg1"/>
              </a:solidFill>
              <a:latin typeface="Arial" panose="020B0604020202020204" pitchFamily="34" charset="0"/>
              <a:cs typeface="Arial" panose="020B0604020202020204" pitchFamily="34" charset="0"/>
            </a:endParaRPr>
          </a:p>
        </p:txBody>
      </p:sp>
      <p:grpSp>
        <p:nvGrpSpPr>
          <p:cNvPr id="7" name="Groupe 54"/>
          <p:cNvGrpSpPr/>
          <p:nvPr/>
        </p:nvGrpSpPr>
        <p:grpSpPr>
          <a:xfrm>
            <a:off x="877496" y="2141400"/>
            <a:ext cx="1647740" cy="4320804"/>
            <a:chOff x="1098224" y="2197396"/>
            <a:chExt cx="1540256" cy="4162355"/>
          </a:xfrm>
        </p:grpSpPr>
        <p:pic>
          <p:nvPicPr>
            <p:cNvPr id="8" name="Picture 5" descr="office building icon">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81951" y="5018021"/>
              <a:ext cx="1045284" cy="1045285"/>
            </a:xfrm>
            <a:prstGeom prst="rect">
              <a:avLst/>
            </a:prstGeom>
            <a:noFill/>
          </p:spPr>
        </p:pic>
        <p:sp>
          <p:nvSpPr>
            <p:cNvPr id="9" name="ZoneTexte 9"/>
            <p:cNvSpPr txBox="1"/>
            <p:nvPr/>
          </p:nvSpPr>
          <p:spPr>
            <a:xfrm>
              <a:off x="1486203" y="6098141"/>
              <a:ext cx="654346" cy="261610"/>
            </a:xfrm>
            <a:prstGeom prst="rect">
              <a:avLst/>
            </a:prstGeom>
            <a:ln>
              <a:noFill/>
            </a:ln>
          </p:spPr>
          <p:style>
            <a:lnRef idx="2">
              <a:schemeClr val="accent3"/>
            </a:lnRef>
            <a:fillRef idx="1">
              <a:schemeClr val="lt1"/>
            </a:fillRef>
            <a:effectRef idx="0">
              <a:schemeClr val="accent3"/>
            </a:effectRef>
            <a:fontRef idx="minor">
              <a:schemeClr val="dk1"/>
            </a:fontRef>
          </p:style>
          <p:txBody>
            <a:bodyPr wrap="none">
              <a:spAutoFit/>
            </a:bodyPr>
            <a:lstStyle/>
            <a:p>
              <a:pPr algn="ctr">
                <a:defRPr/>
              </a:pPr>
              <a:r>
                <a:rPr lang="en-US" sz="1100" b="1" dirty="0" err="1" smtClean="0">
                  <a:latin typeface="Arial" panose="020B0604020202020204" pitchFamily="34" charset="0"/>
                  <a:cs typeface="Arial" panose="020B0604020202020204" pitchFamily="34" charset="0"/>
                </a:rPr>
                <a:t>Cliente</a:t>
              </a:r>
              <a:endParaRPr lang="en-US" sz="1100" b="1" dirty="0">
                <a:latin typeface="Arial" panose="020B0604020202020204" pitchFamily="34" charset="0"/>
                <a:cs typeface="Arial" panose="020B0604020202020204" pitchFamily="34" charset="0"/>
              </a:endParaRPr>
            </a:p>
          </p:txBody>
        </p:sp>
        <p:sp>
          <p:nvSpPr>
            <p:cNvPr id="11" name="Double flèche verticale 12"/>
            <p:cNvSpPr/>
            <p:nvPr/>
          </p:nvSpPr>
          <p:spPr>
            <a:xfrm>
              <a:off x="1727234" y="4508920"/>
              <a:ext cx="180000" cy="360000"/>
            </a:xfrm>
            <a:prstGeom prst="upDownArrow">
              <a:avLst/>
            </a:prstGeom>
            <a:solidFill>
              <a:srgbClr val="B6D9B7"/>
            </a:solidFill>
            <a:ln>
              <a:solidFill>
                <a:srgbClr val="006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2" name="AutoShape 8"/>
            <p:cNvSpPr>
              <a:spLocks noChangeArrowheads="1"/>
            </p:cNvSpPr>
            <p:nvPr/>
          </p:nvSpPr>
          <p:spPr bwMode="auto">
            <a:xfrm>
              <a:off x="1204409" y="2278853"/>
              <a:ext cx="1354213" cy="476726"/>
            </a:xfrm>
            <a:prstGeom prst="roundRect">
              <a:avLst>
                <a:gd name="adj" fmla="val 16667"/>
              </a:avLst>
            </a:prstGeom>
            <a:solidFill>
              <a:srgbClr val="B2B2B2"/>
            </a:solidFill>
            <a:ln w="952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0"/>
                </a:spcBef>
                <a:buFontTx/>
                <a:buNone/>
              </a:pPr>
              <a:r>
                <a:rPr lang="en-US" sz="1100" dirty="0" smtClean="0">
                  <a:solidFill>
                    <a:schemeClr val="bg1"/>
                  </a:solidFill>
                  <a:latin typeface="Arial" panose="020B0604020202020204" pitchFamily="34" charset="0"/>
                  <a:cs typeface="Arial" panose="020B0604020202020204" pitchFamily="34" charset="0"/>
                </a:rPr>
                <a:t>RACCOLTA</a:t>
              </a:r>
            </a:p>
            <a:p>
              <a:pPr algn="ctr" eaLnBrk="0" hangingPunct="0">
                <a:spcBef>
                  <a:spcPct val="0"/>
                </a:spcBef>
                <a:buFontTx/>
                <a:buNone/>
              </a:pPr>
              <a:r>
                <a:rPr lang="en-US" sz="1100" dirty="0" err="1" smtClean="0">
                  <a:solidFill>
                    <a:schemeClr val="bg1"/>
                  </a:solidFill>
                  <a:latin typeface="Arial" panose="020B0604020202020204" pitchFamily="34" charset="0"/>
                  <a:cs typeface="Arial" panose="020B0604020202020204" pitchFamily="34" charset="0"/>
                </a:rPr>
                <a:t>dati</a:t>
              </a:r>
              <a:endParaRPr lang="en-US" sz="1100" dirty="0">
                <a:solidFill>
                  <a:schemeClr val="bg1"/>
                </a:solidFill>
                <a:latin typeface="Arial" panose="020B0604020202020204" pitchFamily="34" charset="0"/>
                <a:cs typeface="Arial" panose="020B0604020202020204" pitchFamily="34" charset="0"/>
              </a:endParaRPr>
            </a:p>
          </p:txBody>
        </p:sp>
        <p:sp>
          <p:nvSpPr>
            <p:cNvPr id="13" name="Oval 40"/>
            <p:cNvSpPr>
              <a:spLocks noChangeArrowheads="1"/>
            </p:cNvSpPr>
            <p:nvPr/>
          </p:nvSpPr>
          <p:spPr bwMode="auto">
            <a:xfrm>
              <a:off x="1098224" y="2197396"/>
              <a:ext cx="261824" cy="261824"/>
            </a:xfrm>
            <a:prstGeom prst="ellipse">
              <a:avLst/>
            </a:prstGeom>
            <a:solidFill>
              <a:srgbClr val="0062A9"/>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FontTx/>
                <a:buNone/>
              </a:pPr>
              <a:r>
                <a:rPr lang="en-US" sz="1200" b="1" smtClean="0">
                  <a:solidFill>
                    <a:schemeClr val="bg1"/>
                  </a:solidFill>
                  <a:latin typeface="Arial" panose="020B0604020202020204" pitchFamily="34" charset="0"/>
                  <a:cs typeface="Arial" panose="020B0604020202020204" pitchFamily="34" charset="0"/>
                </a:rPr>
                <a:t>1</a:t>
              </a:r>
              <a:endParaRPr lang="en-US" sz="1200" b="1">
                <a:solidFill>
                  <a:schemeClr val="bg1"/>
                </a:solidFill>
                <a:latin typeface="Arial" panose="020B0604020202020204" pitchFamily="34" charset="0"/>
                <a:cs typeface="Arial" panose="020B0604020202020204" pitchFamily="34" charset="0"/>
              </a:endParaRPr>
            </a:p>
          </p:txBody>
        </p:sp>
        <p:sp>
          <p:nvSpPr>
            <p:cNvPr id="14" name="AutoShape 49"/>
            <p:cNvSpPr>
              <a:spLocks noChangeAspect="1" noChangeArrowheads="1"/>
            </p:cNvSpPr>
            <p:nvPr/>
          </p:nvSpPr>
          <p:spPr bwMode="auto">
            <a:xfrm>
              <a:off x="1251714" y="4077364"/>
              <a:ext cx="1176197" cy="348446"/>
            </a:xfrm>
            <a:prstGeom prst="can">
              <a:avLst>
                <a:gd name="adj" fmla="val 25000"/>
              </a:avLst>
            </a:prstGeom>
            <a:solidFill>
              <a:schemeClr val="accent5"/>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algn="ctr" eaLnBrk="0" hangingPunct="0">
                <a:spcBef>
                  <a:spcPct val="0"/>
                </a:spcBef>
                <a:buFontTx/>
                <a:buNone/>
              </a:pPr>
              <a:r>
                <a:rPr lang="en-US" sz="800" dirty="0" smtClean="0">
                  <a:latin typeface="Arial" panose="020B0604020202020204" pitchFamily="34" charset="0"/>
                  <a:ea typeface="ＭＳ Ｐゴシック" charset="-128"/>
                  <a:cs typeface="Arial" panose="020B0604020202020204" pitchFamily="34" charset="0"/>
                </a:rPr>
                <a:t>SCADA</a:t>
              </a:r>
              <a:endParaRPr lang="en-US" sz="800" dirty="0">
                <a:solidFill>
                  <a:schemeClr val="bg2"/>
                </a:solidFill>
                <a:latin typeface="Arial" panose="020B0604020202020204" pitchFamily="34" charset="0"/>
                <a:ea typeface="ＭＳ Ｐゴシック" charset="-128"/>
                <a:cs typeface="Arial" panose="020B0604020202020204" pitchFamily="34" charset="0"/>
              </a:endParaRPr>
            </a:p>
          </p:txBody>
        </p:sp>
        <p:sp>
          <p:nvSpPr>
            <p:cNvPr id="15" name="AutoShape 50"/>
            <p:cNvSpPr>
              <a:spLocks noChangeAspect="1" noChangeArrowheads="1"/>
            </p:cNvSpPr>
            <p:nvPr/>
          </p:nvSpPr>
          <p:spPr bwMode="auto">
            <a:xfrm>
              <a:off x="1251714" y="3716435"/>
              <a:ext cx="1176197" cy="397101"/>
            </a:xfrm>
            <a:prstGeom prst="can">
              <a:avLst>
                <a:gd name="adj" fmla="val 25000"/>
              </a:avLst>
            </a:prstGeom>
            <a:solidFill>
              <a:schemeClr val="accent5"/>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rmAutofit/>
            </a:bodyPr>
            <a:lstStyle/>
            <a:p>
              <a:pPr algn="ctr" eaLnBrk="0" hangingPunct="0">
                <a:spcBef>
                  <a:spcPct val="0"/>
                </a:spcBef>
                <a:buFontTx/>
                <a:buNone/>
              </a:pPr>
              <a:r>
                <a:rPr lang="en-US" sz="900" dirty="0" smtClean="0">
                  <a:latin typeface="Arial" panose="020B0604020202020204" pitchFamily="34" charset="0"/>
                  <a:ea typeface="ＭＳ Ｐゴシック" charset="-128"/>
                  <a:cs typeface="Arial" panose="020B0604020202020204" pitchFamily="34" charset="0"/>
                </a:rPr>
                <a:t>BMS</a:t>
              </a:r>
              <a:endParaRPr lang="en-US" sz="900" dirty="0">
                <a:latin typeface="Arial" panose="020B0604020202020204" pitchFamily="34" charset="0"/>
                <a:ea typeface="ＭＳ Ｐゴシック" charset="-128"/>
                <a:cs typeface="Arial" panose="020B0604020202020204" pitchFamily="34" charset="0"/>
              </a:endParaRPr>
            </a:p>
          </p:txBody>
        </p:sp>
        <p:sp>
          <p:nvSpPr>
            <p:cNvPr id="16" name="AutoShape 51"/>
            <p:cNvSpPr>
              <a:spLocks noChangeAspect="1" noChangeArrowheads="1"/>
            </p:cNvSpPr>
            <p:nvPr/>
          </p:nvSpPr>
          <p:spPr bwMode="auto">
            <a:xfrm>
              <a:off x="1251714" y="3423872"/>
              <a:ext cx="1176197" cy="328735"/>
            </a:xfrm>
            <a:prstGeom prst="can">
              <a:avLst>
                <a:gd name="adj" fmla="val 25000"/>
              </a:avLst>
            </a:prstGeom>
            <a:solidFill>
              <a:schemeClr val="accent5"/>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algn="ctr" eaLnBrk="0" hangingPunct="0">
                <a:spcBef>
                  <a:spcPct val="0"/>
                </a:spcBef>
                <a:buFontTx/>
                <a:buNone/>
              </a:pPr>
              <a:r>
                <a:rPr lang="en-US" sz="900" dirty="0" err="1" smtClean="0">
                  <a:latin typeface="Arial" panose="020B0604020202020204" pitchFamily="34" charset="0"/>
                  <a:ea typeface="ＭＳ Ｐゴシック" charset="-128"/>
                  <a:cs typeface="Arial" panose="020B0604020202020204" pitchFamily="34" charset="0"/>
                </a:rPr>
                <a:t>Misura</a:t>
              </a:r>
              <a:r>
                <a:rPr lang="en-US" sz="900" dirty="0" smtClean="0">
                  <a:latin typeface="Arial" panose="020B0604020202020204" pitchFamily="34" charset="0"/>
                  <a:ea typeface="ＭＳ Ｐゴシック" charset="-128"/>
                  <a:cs typeface="Arial" panose="020B0604020202020204" pitchFamily="34" charset="0"/>
                </a:rPr>
                <a:t> </a:t>
              </a:r>
              <a:r>
                <a:rPr lang="en-US" sz="900" dirty="0" err="1" smtClean="0">
                  <a:latin typeface="Arial" panose="020B0604020202020204" pitchFamily="34" charset="0"/>
                  <a:ea typeface="ＭＳ Ｐゴシック" charset="-128"/>
                  <a:cs typeface="Arial" panose="020B0604020202020204" pitchFamily="34" charset="0"/>
                </a:rPr>
                <a:t>da</a:t>
              </a:r>
              <a:r>
                <a:rPr lang="en-US" sz="900" dirty="0" smtClean="0">
                  <a:latin typeface="Arial" panose="020B0604020202020204" pitchFamily="34" charset="0"/>
                  <a:ea typeface="ＭＳ Ｐゴシック" charset="-128"/>
                  <a:cs typeface="Arial" panose="020B0604020202020204" pitchFamily="34" charset="0"/>
                </a:rPr>
                <a:t> </a:t>
              </a:r>
              <a:r>
                <a:rPr lang="en-US" sz="900" dirty="0" err="1" smtClean="0">
                  <a:latin typeface="Arial" panose="020B0604020202020204" pitchFamily="34" charset="0"/>
                  <a:ea typeface="ＭＳ Ｐゴシック" charset="-128"/>
                  <a:cs typeface="Arial" panose="020B0604020202020204" pitchFamily="34" charset="0"/>
                </a:rPr>
                <a:t>remoto</a:t>
              </a:r>
              <a:endParaRPr lang="en-US" sz="900" dirty="0">
                <a:latin typeface="Arial" panose="020B0604020202020204" pitchFamily="34" charset="0"/>
                <a:ea typeface="ＭＳ Ｐゴシック" charset="-128"/>
                <a:cs typeface="Arial" panose="020B0604020202020204" pitchFamily="34" charset="0"/>
              </a:endParaRPr>
            </a:p>
          </p:txBody>
        </p:sp>
        <p:sp>
          <p:nvSpPr>
            <p:cNvPr id="17" name="AutoShape 52"/>
            <p:cNvSpPr>
              <a:spLocks noChangeAspect="1" noChangeArrowheads="1"/>
            </p:cNvSpPr>
            <p:nvPr/>
          </p:nvSpPr>
          <p:spPr bwMode="auto">
            <a:xfrm>
              <a:off x="1251714" y="3131307"/>
              <a:ext cx="1176197" cy="328735"/>
            </a:xfrm>
            <a:prstGeom prst="can">
              <a:avLst>
                <a:gd name="adj" fmla="val 25000"/>
              </a:avLst>
            </a:prstGeom>
            <a:solidFill>
              <a:schemeClr val="accent5"/>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algn="ctr" eaLnBrk="0" hangingPunct="0">
                <a:spcBef>
                  <a:spcPct val="0"/>
                </a:spcBef>
                <a:buFontTx/>
                <a:buNone/>
              </a:pPr>
              <a:r>
                <a:rPr lang="en-US" sz="900" dirty="0" err="1" smtClean="0">
                  <a:latin typeface="Arial" panose="020B0604020202020204" pitchFamily="34" charset="0"/>
                  <a:ea typeface="ＭＳ Ｐゴシック" charset="-128"/>
                  <a:cs typeface="Arial" panose="020B0604020202020204" pitchFamily="34" charset="0"/>
                </a:rPr>
                <a:t>Automazione</a:t>
              </a:r>
              <a:endParaRPr lang="en-US" sz="900" dirty="0">
                <a:latin typeface="Arial" panose="020B0604020202020204" pitchFamily="34" charset="0"/>
                <a:ea typeface="ＭＳ Ｐゴシック" charset="-128"/>
                <a:cs typeface="Arial" panose="020B0604020202020204" pitchFamily="34" charset="0"/>
              </a:endParaRPr>
            </a:p>
          </p:txBody>
        </p:sp>
        <p:sp>
          <p:nvSpPr>
            <p:cNvPr id="18" name="AutoShape 53"/>
            <p:cNvSpPr>
              <a:spLocks noChangeArrowheads="1"/>
            </p:cNvSpPr>
            <p:nvPr/>
          </p:nvSpPr>
          <p:spPr bwMode="auto">
            <a:xfrm>
              <a:off x="1251714" y="2838743"/>
              <a:ext cx="1176196" cy="328735"/>
            </a:xfrm>
            <a:prstGeom prst="can">
              <a:avLst>
                <a:gd name="adj" fmla="val 25000"/>
              </a:avLst>
            </a:prstGeom>
            <a:solidFill>
              <a:schemeClr val="accent5"/>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buFontTx/>
                <a:buNone/>
              </a:pPr>
              <a:r>
                <a:rPr lang="en-US" sz="1100" dirty="0" smtClean="0">
                  <a:latin typeface="Arial" panose="020B0604020202020204" pitchFamily="34" charset="0"/>
                  <a:ea typeface="ＭＳ Ｐゴシック" charset="-128"/>
                  <a:cs typeface="Arial" panose="020B0604020202020204" pitchFamily="34" charset="0"/>
                </a:rPr>
                <a:t>…</a:t>
              </a:r>
              <a:endParaRPr lang="en-US" sz="1100" dirty="0">
                <a:latin typeface="Arial" panose="020B0604020202020204" pitchFamily="34" charset="0"/>
                <a:ea typeface="ＭＳ Ｐゴシック" charset="-128"/>
                <a:cs typeface="Arial" panose="020B0604020202020204" pitchFamily="34" charset="0"/>
              </a:endParaRPr>
            </a:p>
          </p:txBody>
        </p:sp>
        <p:sp>
          <p:nvSpPr>
            <p:cNvPr id="19" name="AutoShape 54"/>
            <p:cNvSpPr>
              <a:spLocks/>
            </p:cNvSpPr>
            <p:nvPr/>
          </p:nvSpPr>
          <p:spPr bwMode="auto">
            <a:xfrm>
              <a:off x="2456657" y="2853229"/>
              <a:ext cx="181823" cy="1569692"/>
            </a:xfrm>
            <a:prstGeom prst="rightBrace">
              <a:avLst>
                <a:gd name="adj1" fmla="val 8733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latin typeface="Arial" panose="020B0604020202020204" pitchFamily="34" charset="0"/>
                <a:cs typeface="Arial" panose="020B0604020202020204" pitchFamily="34" charset="0"/>
              </a:endParaRPr>
            </a:p>
          </p:txBody>
        </p:sp>
      </p:grpSp>
      <p:pic>
        <p:nvPicPr>
          <p:cNvPr id="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0106" y="3130095"/>
            <a:ext cx="817215" cy="982210"/>
          </a:xfrm>
          <a:prstGeom prst="rect">
            <a:avLst/>
          </a:prstGeom>
          <a:noFill/>
          <a:ln w="9525">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grpSp>
        <p:nvGrpSpPr>
          <p:cNvPr id="21" name="Groupe 56"/>
          <p:cNvGrpSpPr/>
          <p:nvPr/>
        </p:nvGrpSpPr>
        <p:grpSpPr>
          <a:xfrm>
            <a:off x="4402206" y="2141925"/>
            <a:ext cx="1840014" cy="4306455"/>
            <a:chOff x="4622934" y="2197396"/>
            <a:chExt cx="1719988" cy="4148532"/>
          </a:xfrm>
        </p:grpSpPr>
        <p:sp>
          <p:nvSpPr>
            <p:cNvPr id="22" name="AutoShape 14"/>
            <p:cNvSpPr>
              <a:spLocks noChangeArrowheads="1"/>
            </p:cNvSpPr>
            <p:nvPr/>
          </p:nvSpPr>
          <p:spPr bwMode="auto">
            <a:xfrm>
              <a:off x="4955253" y="2278853"/>
              <a:ext cx="1387669" cy="476726"/>
            </a:xfrm>
            <a:prstGeom prst="roundRect">
              <a:avLst>
                <a:gd name="adj" fmla="val 16667"/>
              </a:avLst>
            </a:prstGeom>
            <a:solidFill>
              <a:srgbClr val="B2B2B2"/>
            </a:solidFill>
            <a:ln w="952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0"/>
                </a:spcBef>
                <a:buFontTx/>
                <a:buNone/>
              </a:pPr>
              <a:r>
                <a:rPr lang="en-US" sz="1100" dirty="0" smtClean="0">
                  <a:solidFill>
                    <a:schemeClr val="bg1"/>
                  </a:solidFill>
                  <a:latin typeface="Arial" panose="020B0604020202020204" pitchFamily="34" charset="0"/>
                  <a:cs typeface="Arial" panose="020B0604020202020204" pitchFamily="34" charset="0"/>
                </a:rPr>
                <a:t>REPORT</a:t>
              </a:r>
            </a:p>
            <a:p>
              <a:pPr algn="ctr" eaLnBrk="0" hangingPunct="0">
                <a:spcBef>
                  <a:spcPct val="0"/>
                </a:spcBef>
                <a:buFontTx/>
                <a:buNone/>
              </a:pPr>
              <a:r>
                <a:rPr lang="en-US" sz="1100" dirty="0" err="1" smtClean="0">
                  <a:solidFill>
                    <a:schemeClr val="bg1"/>
                  </a:solidFill>
                  <a:latin typeface="Arial" panose="020B0604020202020204" pitchFamily="34" charset="0"/>
                  <a:cs typeface="Arial" panose="020B0604020202020204" pitchFamily="34" charset="0"/>
                </a:rPr>
                <a:t>dati</a:t>
              </a:r>
              <a:endParaRPr lang="en-US" sz="1100" dirty="0" smtClean="0">
                <a:solidFill>
                  <a:schemeClr val="bg1"/>
                </a:solidFill>
                <a:latin typeface="Arial" panose="020B0604020202020204" pitchFamily="34" charset="0"/>
                <a:cs typeface="Arial" panose="020B0604020202020204" pitchFamily="34" charset="0"/>
              </a:endParaRPr>
            </a:p>
          </p:txBody>
        </p:sp>
        <p:sp>
          <p:nvSpPr>
            <p:cNvPr id="23" name="Oval 42"/>
            <p:cNvSpPr>
              <a:spLocks noChangeArrowheads="1"/>
            </p:cNvSpPr>
            <p:nvPr/>
          </p:nvSpPr>
          <p:spPr bwMode="auto">
            <a:xfrm>
              <a:off x="4853433" y="2197396"/>
              <a:ext cx="261824" cy="261824"/>
            </a:xfrm>
            <a:prstGeom prst="ellipse">
              <a:avLst/>
            </a:prstGeom>
            <a:solidFill>
              <a:srgbClr val="0062A9"/>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FontTx/>
                <a:buNone/>
              </a:pPr>
              <a:r>
                <a:rPr lang="en-US" sz="1200" b="1" smtClean="0">
                  <a:solidFill>
                    <a:schemeClr val="bg1"/>
                  </a:solidFill>
                  <a:latin typeface="Arial" panose="020B0604020202020204" pitchFamily="34" charset="0"/>
                  <a:cs typeface="Arial" panose="020B0604020202020204" pitchFamily="34" charset="0"/>
                </a:rPr>
                <a:t>3</a:t>
              </a:r>
              <a:endParaRPr lang="en-US" sz="1200" b="1">
                <a:solidFill>
                  <a:schemeClr val="bg1"/>
                </a:solidFill>
                <a:latin typeface="Arial" panose="020B0604020202020204" pitchFamily="34" charset="0"/>
                <a:cs typeface="Arial" panose="020B0604020202020204" pitchFamily="34" charset="0"/>
              </a:endParaRPr>
            </a:p>
          </p:txBody>
        </p:sp>
        <p:sp>
          <p:nvSpPr>
            <p:cNvPr id="24" name="ZoneTexte 37"/>
            <p:cNvSpPr txBox="1"/>
            <p:nvPr/>
          </p:nvSpPr>
          <p:spPr>
            <a:xfrm>
              <a:off x="5193008" y="2792650"/>
              <a:ext cx="906018" cy="261610"/>
            </a:xfrm>
            <a:prstGeom prst="rect">
              <a:avLst/>
            </a:prstGeom>
            <a:ln>
              <a:solidFill>
                <a:srgbClr val="0062A9"/>
              </a:solidFill>
            </a:ln>
          </p:spPr>
          <p:style>
            <a:lnRef idx="2">
              <a:schemeClr val="accent5"/>
            </a:lnRef>
            <a:fillRef idx="1">
              <a:schemeClr val="lt1"/>
            </a:fillRef>
            <a:effectRef idx="0">
              <a:schemeClr val="accent5"/>
            </a:effectRef>
            <a:fontRef idx="minor">
              <a:schemeClr val="dk1"/>
            </a:fontRef>
          </p:style>
          <p:txBody>
            <a:bodyPr wrap="none">
              <a:spAutoFit/>
            </a:bodyPr>
            <a:lstStyle/>
            <a:p>
              <a:pPr algn="ctr">
                <a:defRPr/>
              </a:pPr>
              <a:r>
                <a:rPr lang="en-US" sz="1100" b="1" dirty="0" err="1" smtClean="0">
                  <a:latin typeface="Arial" panose="020B0604020202020204" pitchFamily="34" charset="0"/>
                  <a:cs typeface="Arial" panose="020B0604020202020204" pitchFamily="34" charset="0"/>
                </a:rPr>
                <a:t>Essenziale</a:t>
              </a:r>
              <a:endParaRPr lang="en-US" sz="1100" b="1" dirty="0">
                <a:latin typeface="Arial" panose="020B0604020202020204" pitchFamily="34" charset="0"/>
                <a:cs typeface="Arial" panose="020B0604020202020204" pitchFamily="34" charset="0"/>
              </a:endParaRPr>
            </a:p>
          </p:txBody>
        </p:sp>
        <p:sp>
          <p:nvSpPr>
            <p:cNvPr id="25" name="Flèche vers le haut 38"/>
            <p:cNvSpPr/>
            <p:nvPr/>
          </p:nvSpPr>
          <p:spPr>
            <a:xfrm rot="5400000">
              <a:off x="4750799" y="3400891"/>
              <a:ext cx="180000" cy="435730"/>
            </a:xfrm>
            <a:prstGeom prst="upArrow">
              <a:avLst/>
            </a:prstGeom>
            <a:solidFill>
              <a:srgbClr val="B6D9B7"/>
            </a:solidFill>
            <a:ln>
              <a:solidFill>
                <a:srgbClr val="006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pic>
          <p:nvPicPr>
            <p:cNvPr id="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578" t="41970" r="30058" b="23258"/>
            <a:stretch/>
          </p:blipFill>
          <p:spPr bwMode="auto">
            <a:xfrm>
              <a:off x="4982934" y="4363810"/>
              <a:ext cx="1315752" cy="708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4758" y="5411714"/>
              <a:ext cx="1292101" cy="934214"/>
            </a:xfrm>
            <a:prstGeom prst="rect">
              <a:avLst/>
            </a:prstGeom>
            <a:noFill/>
            <a:ln w="1270">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ZoneTexte 51"/>
            <p:cNvSpPr txBox="1"/>
            <p:nvPr/>
          </p:nvSpPr>
          <p:spPr>
            <a:xfrm>
              <a:off x="5213847" y="4072118"/>
              <a:ext cx="864340" cy="261610"/>
            </a:xfrm>
            <a:prstGeom prst="rect">
              <a:avLst/>
            </a:prstGeom>
            <a:ln>
              <a:solidFill>
                <a:srgbClr val="0062A9"/>
              </a:solidFill>
            </a:ln>
          </p:spPr>
          <p:style>
            <a:lnRef idx="2">
              <a:schemeClr val="accent5"/>
            </a:lnRef>
            <a:fillRef idx="1">
              <a:schemeClr val="lt1"/>
            </a:fillRef>
            <a:effectRef idx="0">
              <a:schemeClr val="accent5"/>
            </a:effectRef>
            <a:fontRef idx="minor">
              <a:schemeClr val="dk1"/>
            </a:fontRef>
          </p:style>
          <p:txBody>
            <a:bodyPr wrap="none">
              <a:spAutoFit/>
            </a:bodyPr>
            <a:lstStyle/>
            <a:p>
              <a:pPr algn="ctr">
                <a:defRPr/>
              </a:pPr>
              <a:r>
                <a:rPr lang="en-US" sz="1100" b="1" dirty="0" err="1" smtClean="0">
                  <a:latin typeface="Arial" panose="020B0604020202020204" pitchFamily="34" charset="0"/>
                  <a:cs typeface="Arial" panose="020B0604020202020204" pitchFamily="34" charset="0"/>
                </a:rPr>
                <a:t>Interattivo</a:t>
              </a:r>
              <a:endParaRPr lang="en-US" sz="1100" b="1" dirty="0">
                <a:latin typeface="Arial" panose="020B0604020202020204" pitchFamily="34" charset="0"/>
                <a:cs typeface="Arial" panose="020B0604020202020204" pitchFamily="34" charset="0"/>
              </a:endParaRPr>
            </a:p>
          </p:txBody>
        </p:sp>
        <p:sp>
          <p:nvSpPr>
            <p:cNvPr id="29" name="ZoneTexte 52"/>
            <p:cNvSpPr txBox="1"/>
            <p:nvPr/>
          </p:nvSpPr>
          <p:spPr>
            <a:xfrm>
              <a:off x="5239495" y="5127433"/>
              <a:ext cx="813044" cy="261610"/>
            </a:xfrm>
            <a:prstGeom prst="rect">
              <a:avLst/>
            </a:prstGeom>
            <a:ln>
              <a:solidFill>
                <a:srgbClr val="0062A9"/>
              </a:solidFill>
            </a:ln>
          </p:spPr>
          <p:style>
            <a:lnRef idx="2">
              <a:schemeClr val="accent5"/>
            </a:lnRef>
            <a:fillRef idx="1">
              <a:schemeClr val="lt1"/>
            </a:fillRef>
            <a:effectRef idx="0">
              <a:schemeClr val="accent5"/>
            </a:effectRef>
            <a:fontRef idx="minor">
              <a:schemeClr val="dk1"/>
            </a:fontRef>
          </p:style>
          <p:txBody>
            <a:bodyPr wrap="none">
              <a:spAutoFit/>
            </a:bodyPr>
            <a:lstStyle/>
            <a:p>
              <a:pPr algn="ctr">
                <a:defRPr/>
              </a:pPr>
              <a:r>
                <a:rPr lang="en-US" sz="1100" b="1" dirty="0" err="1" smtClean="0">
                  <a:latin typeface="Arial" panose="020B0604020202020204" pitchFamily="34" charset="0"/>
                  <a:cs typeface="Arial" panose="020B0604020202020204" pitchFamily="34" charset="0"/>
                </a:rPr>
                <a:t>Avanzato</a:t>
              </a:r>
              <a:endParaRPr lang="en-US" sz="1100" b="1" dirty="0">
                <a:latin typeface="Arial" panose="020B0604020202020204" pitchFamily="34" charset="0"/>
                <a:cs typeface="Arial" panose="020B0604020202020204" pitchFamily="34" charset="0"/>
              </a:endParaRPr>
            </a:p>
          </p:txBody>
        </p:sp>
      </p:grpSp>
      <p:grpSp>
        <p:nvGrpSpPr>
          <p:cNvPr id="30" name="Groupe 55"/>
          <p:cNvGrpSpPr/>
          <p:nvPr/>
        </p:nvGrpSpPr>
        <p:grpSpPr>
          <a:xfrm>
            <a:off x="2357367" y="2140686"/>
            <a:ext cx="2234319" cy="4340254"/>
            <a:chOff x="2578096" y="2197396"/>
            <a:chExt cx="2088572" cy="4181091"/>
          </a:xfrm>
        </p:grpSpPr>
        <p:sp>
          <p:nvSpPr>
            <p:cNvPr id="31" name="Flèche vers le haut 11"/>
            <p:cNvSpPr/>
            <p:nvPr/>
          </p:nvSpPr>
          <p:spPr>
            <a:xfrm rot="16200000">
              <a:off x="2650096" y="5539523"/>
              <a:ext cx="180000" cy="324000"/>
            </a:xfrm>
            <a:prstGeom prst="upArrow">
              <a:avLst/>
            </a:prstGeom>
            <a:solidFill>
              <a:srgbClr val="B6D9B7"/>
            </a:solidFill>
            <a:ln>
              <a:solidFill>
                <a:srgbClr val="006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2" name="Double flèche horizontale 13"/>
            <p:cNvSpPr/>
            <p:nvPr/>
          </p:nvSpPr>
          <p:spPr>
            <a:xfrm>
              <a:off x="2663196" y="3548892"/>
              <a:ext cx="360000" cy="180000"/>
            </a:xfrm>
            <a:prstGeom prst="leftRightArrow">
              <a:avLst/>
            </a:prstGeom>
            <a:solidFill>
              <a:srgbClr val="B6D9B7"/>
            </a:solidFill>
            <a:ln>
              <a:solidFill>
                <a:srgbClr val="006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pic>
          <p:nvPicPr>
            <p:cNvPr id="33" name="Picture 3" descr="C:\Users\A.NEVES-DA-SILVA\Pictures\MAF-Dalki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9334" y="2840610"/>
              <a:ext cx="1627334" cy="10856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Rectangle 17"/>
            <p:cNvSpPr>
              <a:spLocks noChangeArrowheads="1"/>
            </p:cNvSpPr>
            <p:nvPr/>
          </p:nvSpPr>
          <p:spPr bwMode="auto">
            <a:xfrm>
              <a:off x="3050409" y="2822275"/>
              <a:ext cx="1552353" cy="3538418"/>
            </a:xfrm>
            <a:prstGeom prst="rect">
              <a:avLst/>
            </a:prstGeom>
            <a:noFill/>
            <a:ln w="12700">
              <a:solidFill>
                <a:srgbClr val="B2B2B2"/>
              </a:solidFill>
              <a:miter lim="800000"/>
              <a:headEnd/>
              <a:tailEnd/>
            </a:ln>
            <a:effectLst/>
            <a:extLst/>
          </p:spPr>
          <p:txBody>
            <a:bodyPr wrap="none" anchor="ctr"/>
            <a:lstStyle/>
            <a:p>
              <a:pPr algn="ctr">
                <a:spcBef>
                  <a:spcPct val="0"/>
                </a:spcBef>
                <a:buFontTx/>
                <a:buNone/>
              </a:pPr>
              <a:endParaRPr lang="en-US">
                <a:latin typeface="Arial" panose="020B0604020202020204" pitchFamily="34" charset="0"/>
                <a:cs typeface="Arial" panose="020B0604020202020204" pitchFamily="34" charset="0"/>
              </a:endParaRPr>
            </a:p>
          </p:txBody>
        </p:sp>
        <p:sp>
          <p:nvSpPr>
            <p:cNvPr id="35" name="AutoShape 12"/>
            <p:cNvSpPr>
              <a:spLocks noChangeArrowheads="1"/>
            </p:cNvSpPr>
            <p:nvPr/>
          </p:nvSpPr>
          <p:spPr bwMode="auto">
            <a:xfrm>
              <a:off x="3158943" y="2278852"/>
              <a:ext cx="1387669" cy="476726"/>
            </a:xfrm>
            <a:prstGeom prst="roundRect">
              <a:avLst>
                <a:gd name="adj" fmla="val 16667"/>
              </a:avLst>
            </a:prstGeom>
            <a:solidFill>
              <a:srgbClr val="B2B2B2"/>
            </a:solidFill>
            <a:ln w="952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0"/>
                </a:spcBef>
                <a:buFontTx/>
                <a:buNone/>
              </a:pPr>
              <a:r>
                <a:rPr lang="en-US" sz="1100" dirty="0" smtClean="0">
                  <a:solidFill>
                    <a:schemeClr val="bg1"/>
                  </a:solidFill>
                  <a:latin typeface="Arial" panose="020B0604020202020204" pitchFamily="34" charset="0"/>
                  <a:cs typeface="Arial" panose="020B0604020202020204" pitchFamily="34" charset="0"/>
                </a:rPr>
                <a:t>ANALISI</a:t>
              </a:r>
            </a:p>
            <a:p>
              <a:pPr algn="ctr" eaLnBrk="0" hangingPunct="0">
                <a:spcBef>
                  <a:spcPct val="0"/>
                </a:spcBef>
                <a:buFontTx/>
                <a:buNone/>
              </a:pPr>
              <a:r>
                <a:rPr lang="en-US" sz="1100" dirty="0" err="1" smtClean="0">
                  <a:solidFill>
                    <a:schemeClr val="bg1"/>
                  </a:solidFill>
                  <a:latin typeface="Arial" panose="020B0604020202020204" pitchFamily="34" charset="0"/>
                  <a:cs typeface="Arial" panose="020B0604020202020204" pitchFamily="34" charset="0"/>
                </a:rPr>
                <a:t>dati</a:t>
              </a:r>
              <a:endParaRPr lang="en-US" sz="1100" dirty="0">
                <a:solidFill>
                  <a:schemeClr val="bg1"/>
                </a:solidFill>
                <a:latin typeface="Arial" panose="020B0604020202020204" pitchFamily="34" charset="0"/>
                <a:cs typeface="Arial" panose="020B0604020202020204" pitchFamily="34" charset="0"/>
              </a:endParaRPr>
            </a:p>
          </p:txBody>
        </p:sp>
        <p:sp>
          <p:nvSpPr>
            <p:cNvPr id="36" name="Oval 41"/>
            <p:cNvSpPr>
              <a:spLocks noChangeArrowheads="1"/>
            </p:cNvSpPr>
            <p:nvPr/>
          </p:nvSpPr>
          <p:spPr bwMode="auto">
            <a:xfrm>
              <a:off x="3072534" y="2197396"/>
              <a:ext cx="261824" cy="261824"/>
            </a:xfrm>
            <a:prstGeom prst="ellipse">
              <a:avLst/>
            </a:prstGeom>
            <a:solidFill>
              <a:srgbClr val="0062A9"/>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FontTx/>
                <a:buNone/>
              </a:pPr>
              <a:r>
                <a:rPr lang="en-US" sz="1200" b="1" dirty="0" smtClean="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pic>
          <p:nvPicPr>
            <p:cNvPr id="37"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15447" y="5450068"/>
              <a:ext cx="1584177" cy="9284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5" descr="C:\Users\A.NEVES-DA-SILVA\Google Drive\Veolia 2014\Cities\Hubgrade\IdVisuelleHubgrade\IdVisuelleHubgrade\Hubgrade quadri.png">
              <a:hlinkClick r:id="" action="ppaction://noaction"/>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3237" y="4009855"/>
              <a:ext cx="1373384" cy="29086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energymanagertoday.com/assets/esight-300x178.jpg?32482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0841" b="-4066"/>
            <a:stretch/>
          </p:blipFill>
          <p:spPr bwMode="auto">
            <a:xfrm>
              <a:off x="3054321" y="4519585"/>
              <a:ext cx="1548442" cy="764632"/>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grpSp>
      <p:grpSp>
        <p:nvGrpSpPr>
          <p:cNvPr id="40" name="Groupe 1"/>
          <p:cNvGrpSpPr/>
          <p:nvPr/>
        </p:nvGrpSpPr>
        <p:grpSpPr>
          <a:xfrm>
            <a:off x="6408420" y="2141400"/>
            <a:ext cx="1662747" cy="4320804"/>
            <a:chOff x="6488089" y="2016772"/>
            <a:chExt cx="1554284" cy="4162355"/>
          </a:xfrm>
        </p:grpSpPr>
        <p:grpSp>
          <p:nvGrpSpPr>
            <p:cNvPr id="41" name="Groupe 57"/>
            <p:cNvGrpSpPr/>
            <p:nvPr/>
          </p:nvGrpSpPr>
          <p:grpSpPr>
            <a:xfrm>
              <a:off x="6488089" y="2016772"/>
              <a:ext cx="1545844" cy="4162355"/>
              <a:chOff x="6567112" y="2197396"/>
              <a:chExt cx="1545844" cy="4162355"/>
            </a:xfrm>
          </p:grpSpPr>
          <p:pic>
            <p:nvPicPr>
              <p:cNvPr id="43" name="Picture 2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783134" y="2843795"/>
                <a:ext cx="1281113" cy="342900"/>
              </a:xfrm>
              <a:prstGeom prst="rect">
                <a:avLst/>
              </a:prstGeom>
              <a:noFill/>
              <a:ln w="19050">
                <a:solidFill>
                  <a:srgbClr val="DBB4B7"/>
                </a:solidFill>
                <a:miter lim="800000"/>
                <a:headEnd/>
                <a:tailEnd/>
              </a:ln>
              <a:extLst>
                <a:ext uri="{909E8E84-426E-40DD-AFC4-6F175D3DCCD1}">
                  <a14:hiddenFill xmlns:a14="http://schemas.microsoft.com/office/drawing/2010/main">
                    <a:solidFill>
                      <a:srgbClr val="FFFFFF"/>
                    </a:solidFill>
                  </a14:hiddenFill>
                </a:ext>
              </a:extLst>
            </p:spPr>
          </p:pic>
          <p:pic>
            <p:nvPicPr>
              <p:cNvPr id="44" name="Picture 2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717022" y="2822274"/>
                <a:ext cx="1281113" cy="342900"/>
              </a:xfrm>
              <a:prstGeom prst="rect">
                <a:avLst/>
              </a:prstGeom>
              <a:noFill/>
              <a:ln w="19050">
                <a:solidFill>
                  <a:srgbClr val="DBB4B7"/>
                </a:solidFill>
                <a:miter lim="800000"/>
                <a:headEnd/>
                <a:tailEnd/>
              </a:ln>
              <a:extLst>
                <a:ext uri="{909E8E84-426E-40DD-AFC4-6F175D3DCCD1}">
                  <a14:hiddenFill xmlns:a14="http://schemas.microsoft.com/office/drawing/2010/main">
                    <a:solidFill>
                      <a:srgbClr val="FFFFFF"/>
                    </a:solidFill>
                  </a14:hiddenFill>
                </a:ext>
              </a:extLst>
            </p:spPr>
          </p:pic>
          <p:sp>
            <p:nvSpPr>
              <p:cNvPr id="45" name="Rectangle 32"/>
              <p:cNvSpPr>
                <a:spLocks noChangeArrowheads="1"/>
              </p:cNvSpPr>
              <p:nvPr/>
            </p:nvSpPr>
            <p:spPr bwMode="auto">
              <a:xfrm>
                <a:off x="6698024" y="2808958"/>
                <a:ext cx="1414932" cy="3550793"/>
              </a:xfrm>
              <a:prstGeom prst="rect">
                <a:avLst/>
              </a:prstGeom>
              <a:solidFill>
                <a:schemeClr val="bg1"/>
              </a:solidFill>
              <a:ln w="12700">
                <a:solidFill>
                  <a:srgbClr val="B2B2B2"/>
                </a:solidFill>
                <a:miter lim="800000"/>
                <a:headEnd/>
                <a:tailEnd/>
              </a:ln>
              <a:effectLst/>
              <a:extLst/>
            </p:spPr>
            <p:txBody>
              <a:bodyPr wrap="none" anchor="ctr"/>
              <a:lstStyle/>
              <a:p>
                <a:pPr algn="ctr">
                  <a:spcBef>
                    <a:spcPct val="0"/>
                  </a:spcBef>
                  <a:buFontTx/>
                  <a:buNone/>
                </a:pPr>
                <a:endParaRPr lang="en-US">
                  <a:latin typeface="Arial" panose="020B0604020202020204" pitchFamily="34" charset="0"/>
                  <a:cs typeface="Arial" panose="020B0604020202020204" pitchFamily="34" charset="0"/>
                </a:endParaRPr>
              </a:p>
            </p:txBody>
          </p:sp>
          <p:sp>
            <p:nvSpPr>
              <p:cNvPr id="46" name="AutoShape 15"/>
              <p:cNvSpPr>
                <a:spLocks noChangeArrowheads="1"/>
              </p:cNvSpPr>
              <p:nvPr/>
            </p:nvSpPr>
            <p:spPr bwMode="auto">
              <a:xfrm>
                <a:off x="6658377" y="2278852"/>
                <a:ext cx="1454579" cy="493752"/>
              </a:xfrm>
              <a:prstGeom prst="roundRect">
                <a:avLst>
                  <a:gd name="adj" fmla="val 16667"/>
                </a:avLst>
              </a:prstGeom>
              <a:solidFill>
                <a:srgbClr val="B2B2B2"/>
              </a:solidFill>
              <a:ln w="952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0"/>
                  </a:spcBef>
                  <a:buFontTx/>
                  <a:buNone/>
                </a:pPr>
                <a:r>
                  <a:rPr lang="en-US" sz="1100" dirty="0" smtClean="0">
                    <a:solidFill>
                      <a:schemeClr val="bg1"/>
                    </a:solidFill>
                    <a:latin typeface="Arial" panose="020B0604020202020204" pitchFamily="34" charset="0"/>
                    <a:cs typeface="Arial" panose="020B0604020202020204" pitchFamily="34" charset="0"/>
                  </a:rPr>
                  <a:t>DIFFUSIONE</a:t>
                </a:r>
              </a:p>
              <a:p>
                <a:pPr algn="ctr" eaLnBrk="0" hangingPunct="0">
                  <a:spcBef>
                    <a:spcPct val="0"/>
                  </a:spcBef>
                  <a:buFontTx/>
                  <a:buNone/>
                </a:pPr>
                <a:r>
                  <a:rPr lang="en-US" sz="1100" dirty="0" err="1" smtClean="0">
                    <a:solidFill>
                      <a:schemeClr val="bg1"/>
                    </a:solidFill>
                    <a:latin typeface="Arial" panose="020B0604020202020204" pitchFamily="34" charset="0"/>
                    <a:cs typeface="Arial" panose="020B0604020202020204" pitchFamily="34" charset="0"/>
                  </a:rPr>
                  <a:t>dati</a:t>
                </a:r>
                <a:endParaRPr lang="en-US" sz="1200" dirty="0">
                  <a:solidFill>
                    <a:schemeClr val="bg1"/>
                  </a:solidFill>
                  <a:latin typeface="Arial" panose="020B0604020202020204" pitchFamily="34" charset="0"/>
                  <a:cs typeface="Arial" panose="020B0604020202020204" pitchFamily="34" charset="0"/>
                </a:endParaRPr>
              </a:p>
            </p:txBody>
          </p:sp>
          <p:sp>
            <p:nvSpPr>
              <p:cNvPr id="47" name="Oval 43"/>
              <p:cNvSpPr>
                <a:spLocks noChangeArrowheads="1"/>
              </p:cNvSpPr>
              <p:nvPr/>
            </p:nvSpPr>
            <p:spPr bwMode="auto">
              <a:xfrm>
                <a:off x="6567112" y="2197396"/>
                <a:ext cx="261824" cy="261824"/>
              </a:xfrm>
              <a:prstGeom prst="ellipse">
                <a:avLst/>
              </a:prstGeom>
              <a:solidFill>
                <a:srgbClr val="0062A9"/>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FontTx/>
                  <a:buNone/>
                </a:pPr>
                <a:r>
                  <a:rPr lang="en-US" sz="1200" b="1" smtClean="0">
                    <a:solidFill>
                      <a:schemeClr val="bg1"/>
                    </a:solidFill>
                    <a:latin typeface="Arial" panose="020B0604020202020204" pitchFamily="34" charset="0"/>
                    <a:cs typeface="Arial" panose="020B0604020202020204" pitchFamily="34" charset="0"/>
                  </a:rPr>
                  <a:t>4</a:t>
                </a:r>
                <a:endParaRPr lang="en-US" sz="1200" b="1">
                  <a:solidFill>
                    <a:schemeClr val="bg1"/>
                  </a:solidFill>
                  <a:latin typeface="Arial" panose="020B0604020202020204" pitchFamily="34" charset="0"/>
                  <a:cs typeface="Arial" panose="020B0604020202020204" pitchFamily="34" charset="0"/>
                </a:endParaRPr>
              </a:p>
            </p:txBody>
          </p:sp>
          <p:sp>
            <p:nvSpPr>
              <p:cNvPr id="48" name="Text Box 33"/>
              <p:cNvSpPr txBox="1">
                <a:spLocks noChangeArrowheads="1"/>
              </p:cNvSpPr>
              <p:nvPr/>
            </p:nvSpPr>
            <p:spPr bwMode="auto">
              <a:xfrm>
                <a:off x="7068849" y="4072800"/>
                <a:ext cx="628698" cy="261610"/>
              </a:xfrm>
              <a:prstGeom prst="rect">
                <a:avLst/>
              </a:prstGeom>
              <a:ln>
                <a:noFill/>
              </a:ln>
              <a:extLst/>
            </p:spPr>
            <p:style>
              <a:lnRef idx="2">
                <a:schemeClr val="accent5"/>
              </a:lnRef>
              <a:fillRef idx="1">
                <a:schemeClr val="lt1"/>
              </a:fillRef>
              <a:effectRef idx="0">
                <a:schemeClr val="accent5"/>
              </a:effectRef>
              <a:fontRef idx="minor">
                <a:schemeClr val="dk1"/>
              </a:fontRef>
            </p:style>
            <p:txBody>
              <a:bodyPr wrap="none">
                <a:spAutoFit/>
              </a:bodyPr>
              <a:lstStyle/>
              <a:p>
                <a:pPr eaLnBrk="0" hangingPunct="0">
                  <a:spcBef>
                    <a:spcPct val="0"/>
                  </a:spcBef>
                  <a:buFontTx/>
                  <a:buNone/>
                </a:pPr>
                <a:r>
                  <a:rPr lang="en-US" sz="1100" b="1" dirty="0" err="1" smtClean="0">
                    <a:latin typeface="Arial" panose="020B0604020202020204" pitchFamily="34" charset="0"/>
                    <a:cs typeface="Arial" panose="020B0604020202020204" pitchFamily="34" charset="0"/>
                  </a:rPr>
                  <a:t>Grafici</a:t>
                </a:r>
                <a:endParaRPr lang="en-US" sz="1100" b="1" dirty="0">
                  <a:latin typeface="Arial" panose="020B0604020202020204" pitchFamily="34" charset="0"/>
                  <a:cs typeface="Arial" panose="020B0604020202020204" pitchFamily="34" charset="0"/>
                </a:endParaRPr>
              </a:p>
            </p:txBody>
          </p:sp>
          <p:pic>
            <p:nvPicPr>
              <p:cNvPr id="49"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18945" y="3213669"/>
                <a:ext cx="1362785" cy="764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50000" b="48770"/>
              <a:stretch/>
            </p:blipFill>
            <p:spPr bwMode="auto">
              <a:xfrm>
                <a:off x="6858729" y="5707209"/>
                <a:ext cx="1112520" cy="647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 name="Groupe 41"/>
              <p:cNvGrpSpPr>
                <a:grpSpLocks noChangeAspect="1"/>
              </p:cNvGrpSpPr>
              <p:nvPr/>
            </p:nvGrpSpPr>
            <p:grpSpPr>
              <a:xfrm>
                <a:off x="6848034" y="4341232"/>
                <a:ext cx="1075263" cy="1288900"/>
                <a:chOff x="4645355" y="-2374966"/>
                <a:chExt cx="4122669" cy="4941772"/>
              </a:xfrm>
            </p:grpSpPr>
            <p:pic>
              <p:nvPicPr>
                <p:cNvPr id="52" name="Image 42"/>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65075" y="-2374966"/>
                  <a:ext cx="4102949" cy="2304000"/>
                </a:xfrm>
                <a:prstGeom prst="rect">
                  <a:avLst/>
                </a:prstGeom>
                <a:noFill/>
                <a:ln>
                  <a:noFill/>
                </a:ln>
              </p:spPr>
            </p:pic>
            <p:sp>
              <p:nvSpPr>
                <p:cNvPr id="53" name="Rectangle 43"/>
                <p:cNvSpPr/>
                <p:nvPr/>
              </p:nvSpPr>
              <p:spPr>
                <a:xfrm>
                  <a:off x="7563584" y="-2127081"/>
                  <a:ext cx="924541" cy="173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44"/>
                <p:cNvSpPr/>
                <p:nvPr/>
              </p:nvSpPr>
              <p:spPr>
                <a:xfrm>
                  <a:off x="4809088" y="-2230950"/>
                  <a:ext cx="866760" cy="39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Image 45"/>
                <p:cNvPicPr preferRelativeResize="0">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45355" y="260649"/>
                  <a:ext cx="4103109" cy="2306157"/>
                </a:xfrm>
                <a:prstGeom prst="rect">
                  <a:avLst/>
                </a:prstGeom>
                <a:noFill/>
                <a:ln>
                  <a:noFill/>
                </a:ln>
              </p:spPr>
            </p:pic>
            <p:sp>
              <p:nvSpPr>
                <p:cNvPr id="56" name="Rectangle 46"/>
                <p:cNvSpPr/>
                <p:nvPr/>
              </p:nvSpPr>
              <p:spPr>
                <a:xfrm>
                  <a:off x="7524328" y="487582"/>
                  <a:ext cx="924543" cy="173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47"/>
                <p:cNvSpPr/>
                <p:nvPr/>
              </p:nvSpPr>
              <p:spPr>
                <a:xfrm>
                  <a:off x="4769831" y="383712"/>
                  <a:ext cx="866759" cy="39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2"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46960" y="2736387"/>
              <a:ext cx="13954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 name="Titolo 1"/>
          <p:cNvSpPr txBox="1">
            <a:spLocks/>
          </p:cNvSpPr>
          <p:nvPr/>
        </p:nvSpPr>
        <p:spPr>
          <a:xfrm>
            <a:off x="248903" y="220488"/>
            <a:ext cx="8628643" cy="820912"/>
          </a:xfrm>
          <a:prstGeom prst="rect">
            <a:avLst/>
          </a:prstGeom>
        </p:spPr>
        <p:txBody>
          <a:bodyPr vert="horz" lIns="91440" tIns="45720" rIns="91440" bIns="45720" rtlCol="0" anchor="b" anchorCtr="0">
            <a:normAutofit/>
          </a:bodyPr>
          <a:lstStyle/>
          <a:p>
            <a:pPr lvl="0" algn="ctr">
              <a:spcBef>
                <a:spcPct val="0"/>
              </a:spcBef>
            </a:pPr>
            <a:r>
              <a:rPr lang="it-IT" sz="2500" dirty="0" smtClean="0">
                <a:solidFill>
                  <a:srgbClr val="1C839B"/>
                </a:solidFill>
                <a:latin typeface="Arial"/>
                <a:ea typeface="+mj-ea"/>
                <a:cs typeface="Arial"/>
              </a:rPr>
              <a:t>Sistema </a:t>
            </a:r>
            <a:r>
              <a:rPr lang="it-IT" sz="2500" dirty="0" err="1" smtClean="0">
                <a:solidFill>
                  <a:srgbClr val="1C839B"/>
                </a:solidFill>
                <a:latin typeface="Arial"/>
                <a:ea typeface="+mj-ea"/>
                <a:cs typeface="Arial"/>
              </a:rPr>
              <a:t>Hubgrade</a:t>
            </a:r>
            <a:r>
              <a:rPr lang="it-IT" sz="2500" dirty="0" smtClean="0">
                <a:solidFill>
                  <a:srgbClr val="1C839B"/>
                </a:solidFill>
                <a:latin typeface="Arial"/>
                <a:ea typeface="+mj-ea"/>
                <a:cs typeface="Arial"/>
              </a:rPr>
              <a:t> di </a:t>
            </a:r>
            <a:r>
              <a:rPr lang="it-IT" sz="2500" dirty="0" err="1" smtClean="0">
                <a:solidFill>
                  <a:srgbClr val="1C839B"/>
                </a:solidFill>
                <a:latin typeface="Arial"/>
                <a:ea typeface="+mj-ea"/>
                <a:cs typeface="Arial"/>
              </a:rPr>
              <a:t>Veolia</a:t>
            </a:r>
            <a:endParaRPr lang="it-IT" sz="2500" dirty="0">
              <a:solidFill>
                <a:srgbClr val="1C839B"/>
              </a:solidFill>
              <a:latin typeface="Arial"/>
              <a:ea typeface="+mj-ea"/>
              <a:cs typeface="Arial"/>
            </a:endParaRPr>
          </a:p>
        </p:txBody>
      </p:sp>
      <p:sp>
        <p:nvSpPr>
          <p:cNvPr id="59"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35</a:t>
            </a:fld>
            <a:endParaRPr lang="fr-FR" dirty="0"/>
          </a:p>
        </p:txBody>
      </p:sp>
    </p:spTree>
    <p:extLst>
      <p:ext uri="{BB962C8B-B14F-4D97-AF65-F5344CB8AC3E}">
        <p14:creationId xmlns:p14="http://schemas.microsoft.com/office/powerpoint/2010/main" val="164943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par>
                                <p:cTn id="23" presetID="22" presetClass="entr" presetSubtype="8"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left)">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1044575" y="2384425"/>
            <a:ext cx="8099425" cy="3741738"/>
          </a:xfrm>
          <a:prstGeom prst="rect">
            <a:avLst/>
          </a:prstGeom>
        </p:spPr>
        <p:txBody>
          <a:bodyPr>
            <a:normAutofit/>
          </a:bodyPr>
          <a:lstStyle/>
          <a:p>
            <a:pPr>
              <a:buNone/>
            </a:pPr>
            <a:r>
              <a:rPr lang="it-IT" sz="1800" dirty="0" smtClean="0"/>
              <a:t> </a:t>
            </a:r>
          </a:p>
        </p:txBody>
      </p:sp>
      <p:sp>
        <p:nvSpPr>
          <p:cNvPr id="4" name="Rectangle 59"/>
          <p:cNvSpPr/>
          <p:nvPr/>
        </p:nvSpPr>
        <p:spPr>
          <a:xfrm>
            <a:off x="793943" y="1467752"/>
            <a:ext cx="8015844" cy="553998"/>
          </a:xfrm>
          <a:prstGeom prst="rect">
            <a:avLst/>
          </a:prstGeom>
        </p:spPr>
        <p:txBody>
          <a:bodyPr wrap="square">
            <a:spAutoFit/>
          </a:bodyPr>
          <a:lstStyle/>
          <a:p>
            <a:pPr marL="177800" indent="-177800">
              <a:buFont typeface="Arial" panose="020B0604020202020204" pitchFamily="34" charset="0"/>
              <a:buChar char="•"/>
            </a:pPr>
            <a:r>
              <a:rPr lang="en-US" sz="1500" dirty="0" err="1" smtClean="0">
                <a:solidFill>
                  <a:schemeClr val="tx1">
                    <a:lumMod val="65000"/>
                    <a:lumOff val="35000"/>
                  </a:schemeClr>
                </a:solidFill>
                <a:latin typeface="Arial"/>
                <a:cs typeface="Arial"/>
              </a:rPr>
              <a:t>Connessione</a:t>
            </a:r>
            <a:r>
              <a:rPr lang="en-US" sz="1500" dirty="0" smtClean="0">
                <a:solidFill>
                  <a:schemeClr val="tx1">
                    <a:lumMod val="65000"/>
                    <a:lumOff val="35000"/>
                  </a:schemeClr>
                </a:solidFill>
                <a:latin typeface="Arial"/>
                <a:cs typeface="Arial"/>
              </a:rPr>
              <a:t> a un </a:t>
            </a:r>
            <a:r>
              <a:rPr lang="en-US" sz="1500" dirty="0" err="1" smtClean="0">
                <a:solidFill>
                  <a:schemeClr val="tx1">
                    <a:lumMod val="65000"/>
                    <a:lumOff val="35000"/>
                  </a:schemeClr>
                </a:solidFill>
                <a:latin typeface="Arial"/>
                <a:cs typeface="Arial"/>
              </a:rPr>
              <a:t>centro</a:t>
            </a:r>
            <a:r>
              <a:rPr lang="en-US" sz="1500" dirty="0" smtClean="0">
                <a:solidFill>
                  <a:schemeClr val="tx1">
                    <a:lumMod val="65000"/>
                    <a:lumOff val="35000"/>
                  </a:schemeClr>
                </a:solidFill>
                <a:latin typeface="Arial"/>
                <a:cs typeface="Arial"/>
              </a:rPr>
              <a:t> </a:t>
            </a:r>
            <a:r>
              <a:rPr lang="en-US" sz="1500" dirty="0" err="1" smtClean="0">
                <a:solidFill>
                  <a:schemeClr val="tx1">
                    <a:lumMod val="65000"/>
                    <a:lumOff val="35000"/>
                  </a:schemeClr>
                </a:solidFill>
                <a:latin typeface="Arial"/>
                <a:cs typeface="Arial"/>
              </a:rPr>
              <a:t>di</a:t>
            </a:r>
            <a:r>
              <a:rPr lang="en-US" sz="1500" dirty="0" smtClean="0">
                <a:solidFill>
                  <a:schemeClr val="tx1">
                    <a:lumMod val="65000"/>
                    <a:lumOff val="35000"/>
                  </a:schemeClr>
                </a:solidFill>
                <a:latin typeface="Arial"/>
                <a:cs typeface="Arial"/>
              </a:rPr>
              <a:t> </a:t>
            </a:r>
            <a:r>
              <a:rPr lang="en-US" sz="1500" dirty="0" err="1" smtClean="0">
                <a:solidFill>
                  <a:schemeClr val="tx1">
                    <a:lumMod val="65000"/>
                    <a:lumOff val="35000"/>
                  </a:schemeClr>
                </a:solidFill>
                <a:latin typeface="Arial"/>
                <a:cs typeface="Arial"/>
              </a:rPr>
              <a:t>monitoraggio</a:t>
            </a:r>
            <a:r>
              <a:rPr lang="en-US" sz="1500" dirty="0" smtClean="0">
                <a:solidFill>
                  <a:schemeClr val="tx1">
                    <a:lumMod val="65000"/>
                    <a:lumOff val="35000"/>
                  </a:schemeClr>
                </a:solidFill>
                <a:latin typeface="Arial"/>
                <a:cs typeface="Arial"/>
              </a:rPr>
              <a:t> e </a:t>
            </a:r>
            <a:r>
              <a:rPr lang="en-US" sz="1500" dirty="0" err="1" smtClean="0">
                <a:solidFill>
                  <a:schemeClr val="tx1">
                    <a:lumMod val="65000"/>
                    <a:lumOff val="35000"/>
                  </a:schemeClr>
                </a:solidFill>
                <a:latin typeface="Arial"/>
                <a:cs typeface="Arial"/>
              </a:rPr>
              <a:t>ottimizzazione</a:t>
            </a:r>
            <a:r>
              <a:rPr lang="en-US" sz="1500" dirty="0" smtClean="0">
                <a:solidFill>
                  <a:schemeClr val="tx1">
                    <a:lumMod val="65000"/>
                    <a:lumOff val="35000"/>
                  </a:schemeClr>
                </a:solidFill>
                <a:latin typeface="Arial"/>
                <a:cs typeface="Arial"/>
              </a:rPr>
              <a:t> in </a:t>
            </a:r>
            <a:r>
              <a:rPr lang="en-US" sz="1500" dirty="0" err="1" smtClean="0">
                <a:solidFill>
                  <a:schemeClr val="tx1">
                    <a:lumMod val="65000"/>
                    <a:lumOff val="35000"/>
                  </a:schemeClr>
                </a:solidFill>
                <a:latin typeface="Arial"/>
                <a:cs typeface="Arial"/>
              </a:rPr>
              <a:t>remoto</a:t>
            </a:r>
            <a:r>
              <a:rPr lang="en-US" sz="1500" dirty="0" smtClean="0">
                <a:solidFill>
                  <a:schemeClr val="tx1">
                    <a:lumMod val="65000"/>
                    <a:lumOff val="35000"/>
                  </a:schemeClr>
                </a:solidFill>
                <a:latin typeface="Arial"/>
                <a:cs typeface="Arial"/>
              </a:rPr>
              <a:t> con </a:t>
            </a:r>
            <a:r>
              <a:rPr lang="en-US" sz="1500" dirty="0" err="1" smtClean="0">
                <a:solidFill>
                  <a:schemeClr val="tx1">
                    <a:lumMod val="65000"/>
                    <a:lumOff val="35000"/>
                  </a:schemeClr>
                </a:solidFill>
                <a:latin typeface="Arial"/>
                <a:cs typeface="Arial"/>
              </a:rPr>
              <a:t>operazioni</a:t>
            </a:r>
            <a:r>
              <a:rPr lang="en-US" sz="1500" dirty="0" smtClean="0">
                <a:solidFill>
                  <a:schemeClr val="tx1">
                    <a:lumMod val="65000"/>
                    <a:lumOff val="35000"/>
                  </a:schemeClr>
                </a:solidFill>
                <a:latin typeface="Arial"/>
                <a:cs typeface="Arial"/>
              </a:rPr>
              <a:t> in tempo </a:t>
            </a:r>
            <a:r>
              <a:rPr lang="en-US" sz="1500" dirty="0" err="1" smtClean="0">
                <a:solidFill>
                  <a:schemeClr val="tx1">
                    <a:lumMod val="65000"/>
                    <a:lumOff val="35000"/>
                  </a:schemeClr>
                </a:solidFill>
                <a:latin typeface="Arial"/>
                <a:cs typeface="Arial"/>
              </a:rPr>
              <a:t>reale</a:t>
            </a:r>
            <a:endParaRPr lang="en-US" sz="1500" dirty="0">
              <a:solidFill>
                <a:schemeClr val="tx1">
                  <a:lumMod val="65000"/>
                  <a:lumOff val="35000"/>
                </a:schemeClr>
              </a:solidFill>
              <a:latin typeface="Arial"/>
              <a:cs typeface="Arial"/>
            </a:endParaRPr>
          </a:p>
        </p:txBody>
      </p:sp>
      <p:sp>
        <p:nvSpPr>
          <p:cNvPr id="5" name="Arrondir un rectangle avec un coin diagonal 61"/>
          <p:cNvSpPr/>
          <p:nvPr/>
        </p:nvSpPr>
        <p:spPr>
          <a:xfrm>
            <a:off x="4655700" y="4702261"/>
            <a:ext cx="1864706" cy="1751075"/>
          </a:xfrm>
          <a:prstGeom prst="round2DiagRect">
            <a:avLst/>
          </a:prstGeom>
          <a:solidFill>
            <a:srgbClr val="00B1C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36000" tIns="0" rIns="91440" bIns="45720" numCol="1" spcCol="0" rtlCol="0" fromWordArt="0" anchor="t"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spcAft>
                <a:spcPts val="600"/>
              </a:spcAft>
              <a:buClr>
                <a:prstClr val="white">
                  <a:lumMod val="50000"/>
                </a:prstClr>
              </a:buClr>
            </a:pPr>
            <a:r>
              <a:rPr lang="en-US" b="1" dirty="0" err="1" smtClean="0">
                <a:solidFill>
                  <a:prstClr val="white"/>
                </a:solidFill>
                <a:latin typeface="Arial" panose="020B0604020202020204" pitchFamily="34" charset="0"/>
                <a:cs typeface="Arial" panose="020B0604020202020204" pitchFamily="34" charset="0"/>
              </a:rPr>
              <a:t>Maggior</a:t>
            </a:r>
            <a:r>
              <a:rPr lang="en-US" b="1" dirty="0" smtClean="0">
                <a:solidFill>
                  <a:prstClr val="white"/>
                </a:solidFill>
                <a:latin typeface="Arial" panose="020B0604020202020204" pitchFamily="34" charset="0"/>
                <a:cs typeface="Arial" panose="020B0604020202020204" pitchFamily="34" charset="0"/>
              </a:rPr>
              <a:t> </a:t>
            </a:r>
            <a:r>
              <a:rPr lang="en-US" b="1" dirty="0" err="1" smtClean="0">
                <a:solidFill>
                  <a:prstClr val="white"/>
                </a:solidFill>
                <a:latin typeface="Arial" panose="020B0604020202020204" pitchFamily="34" charset="0"/>
                <a:cs typeface="Arial" panose="020B0604020202020204" pitchFamily="34" charset="0"/>
              </a:rPr>
              <a:t>risparmio</a:t>
            </a:r>
            <a:r>
              <a:rPr lang="en-US" b="1" dirty="0" smtClean="0">
                <a:solidFill>
                  <a:prstClr val="white"/>
                </a:solidFill>
                <a:latin typeface="Arial" panose="020B0604020202020204" pitchFamily="34" charset="0"/>
                <a:cs typeface="Arial" panose="020B0604020202020204" pitchFamily="34" charset="0"/>
              </a:rPr>
              <a:t> </a:t>
            </a:r>
            <a:r>
              <a:rPr lang="en-US" b="1" dirty="0" err="1" smtClean="0">
                <a:solidFill>
                  <a:prstClr val="white"/>
                </a:solidFill>
                <a:latin typeface="Arial" panose="020B0604020202020204" pitchFamily="34" charset="0"/>
                <a:cs typeface="Arial" panose="020B0604020202020204" pitchFamily="34" charset="0"/>
              </a:rPr>
              <a:t>energetico</a:t>
            </a:r>
            <a:endParaRPr lang="en-US" b="1" dirty="0" smtClean="0">
              <a:solidFill>
                <a:prstClr val="white"/>
              </a:solidFill>
              <a:latin typeface="Arial" panose="020B0604020202020204" pitchFamily="34" charset="0"/>
              <a:cs typeface="Arial" panose="020B0604020202020204" pitchFamily="34" charset="0"/>
            </a:endParaRPr>
          </a:p>
          <a:p>
            <a:pPr algn="ctr">
              <a:buClr>
                <a:prstClr val="white">
                  <a:lumMod val="50000"/>
                </a:prstClr>
              </a:buClr>
            </a:pPr>
            <a:r>
              <a:rPr lang="en-US" sz="1100" b="1" dirty="0" smtClean="0">
                <a:solidFill>
                  <a:prstClr val="white"/>
                </a:solidFill>
                <a:latin typeface="Arial" panose="020B0604020202020204" pitchFamily="34" charset="0"/>
                <a:cs typeface="Arial" panose="020B0604020202020204" pitchFamily="34" charset="0"/>
              </a:rPr>
              <a:t>(</a:t>
            </a:r>
            <a:r>
              <a:rPr lang="en-US" sz="1100" b="1" dirty="0" err="1" smtClean="0">
                <a:solidFill>
                  <a:prstClr val="white"/>
                </a:solidFill>
                <a:latin typeface="Arial" panose="020B0604020202020204" pitchFamily="34" charset="0"/>
                <a:cs typeface="Arial" panose="020B0604020202020204" pitchFamily="34" charset="0"/>
              </a:rPr>
              <a:t>soluzioni</a:t>
            </a:r>
            <a:r>
              <a:rPr lang="en-US" sz="1100" b="1" dirty="0" smtClean="0">
                <a:solidFill>
                  <a:prstClr val="white"/>
                </a:solidFill>
                <a:latin typeface="Arial" panose="020B0604020202020204" pitchFamily="34" charset="0"/>
                <a:cs typeface="Arial" panose="020B0604020202020204" pitchFamily="34" charset="0"/>
              </a:rPr>
              <a:t> </a:t>
            </a:r>
            <a:r>
              <a:rPr lang="en-US" sz="1100" b="1" dirty="0" err="1" smtClean="0">
                <a:solidFill>
                  <a:prstClr val="white"/>
                </a:solidFill>
                <a:latin typeface="Arial" panose="020B0604020202020204" pitchFamily="34" charset="0"/>
                <a:cs typeface="Arial" panose="020B0604020202020204" pitchFamily="34" charset="0"/>
              </a:rPr>
              <a:t>dal</a:t>
            </a:r>
            <a:r>
              <a:rPr lang="en-US" sz="1100" b="1" dirty="0" smtClean="0">
                <a:solidFill>
                  <a:prstClr val="white"/>
                </a:solidFill>
                <a:latin typeface="Arial" panose="020B0604020202020204" pitchFamily="34" charset="0"/>
                <a:cs typeface="Arial" panose="020B0604020202020204" pitchFamily="34" charset="0"/>
              </a:rPr>
              <a:t> piccolo </a:t>
            </a:r>
            <a:r>
              <a:rPr lang="en-US" sz="1100" b="1" dirty="0" err="1" smtClean="0">
                <a:solidFill>
                  <a:prstClr val="white"/>
                </a:solidFill>
                <a:latin typeface="Arial" panose="020B0604020202020204" pitchFamily="34" charset="0"/>
                <a:cs typeface="Arial" panose="020B0604020202020204" pitchFamily="34" charset="0"/>
              </a:rPr>
              <a:t>investimento</a:t>
            </a:r>
            <a:r>
              <a:rPr lang="en-US" sz="1100" b="1" dirty="0" smtClean="0">
                <a:solidFill>
                  <a:prstClr val="white"/>
                </a:solidFill>
                <a:latin typeface="Arial" panose="020B0604020202020204" pitchFamily="34" charset="0"/>
                <a:cs typeface="Arial" panose="020B0604020202020204" pitchFamily="34" charset="0"/>
              </a:rPr>
              <a:t> </a:t>
            </a:r>
            <a:r>
              <a:rPr lang="en-US" sz="1100" b="1" dirty="0" err="1" smtClean="0">
                <a:solidFill>
                  <a:prstClr val="white"/>
                </a:solidFill>
                <a:latin typeface="Arial" panose="020B0604020202020204" pitchFamily="34" charset="0"/>
                <a:cs typeface="Arial" panose="020B0604020202020204" pitchFamily="34" charset="0"/>
              </a:rPr>
              <a:t>danno</a:t>
            </a:r>
            <a:r>
              <a:rPr lang="en-US" sz="1100" b="1" dirty="0" smtClean="0">
                <a:solidFill>
                  <a:prstClr val="white"/>
                </a:solidFill>
                <a:latin typeface="Arial" panose="020B0604020202020204" pitchFamily="34" charset="0"/>
                <a:cs typeface="Arial" panose="020B0604020202020204" pitchFamily="34" charset="0"/>
              </a:rPr>
              <a:t> </a:t>
            </a:r>
            <a:r>
              <a:rPr lang="en-US" sz="1100" b="1" dirty="0" err="1" smtClean="0">
                <a:solidFill>
                  <a:prstClr val="white"/>
                </a:solidFill>
                <a:latin typeface="Arial" panose="020B0604020202020204" pitchFamily="34" charset="0"/>
                <a:cs typeface="Arial" panose="020B0604020202020204" pitchFamily="34" charset="0"/>
              </a:rPr>
              <a:t>il</a:t>
            </a:r>
            <a:r>
              <a:rPr lang="en-US" sz="1100" b="1" dirty="0" smtClean="0">
                <a:solidFill>
                  <a:prstClr val="white"/>
                </a:solidFill>
                <a:latin typeface="Arial" panose="020B0604020202020204" pitchFamily="34" charset="0"/>
                <a:cs typeface="Arial" panose="020B0604020202020204" pitchFamily="34" charset="0"/>
              </a:rPr>
              <a:t> 10% </a:t>
            </a:r>
            <a:r>
              <a:rPr lang="en-US" sz="1100" b="1" dirty="0" err="1" smtClean="0">
                <a:solidFill>
                  <a:prstClr val="white"/>
                </a:solidFill>
                <a:latin typeface="Arial" panose="020B0604020202020204" pitchFamily="34" charset="0"/>
                <a:cs typeface="Arial" panose="020B0604020202020204" pitchFamily="34" charset="0"/>
              </a:rPr>
              <a:t>di</a:t>
            </a:r>
            <a:r>
              <a:rPr lang="en-US" sz="1100" b="1" dirty="0" smtClean="0">
                <a:solidFill>
                  <a:prstClr val="white"/>
                </a:solidFill>
                <a:latin typeface="Arial" panose="020B0604020202020204" pitchFamily="34" charset="0"/>
                <a:cs typeface="Arial" panose="020B0604020202020204" pitchFamily="34" charset="0"/>
              </a:rPr>
              <a:t> </a:t>
            </a:r>
            <a:r>
              <a:rPr lang="en-US" sz="1100" b="1" dirty="0" err="1" smtClean="0">
                <a:solidFill>
                  <a:prstClr val="white"/>
                </a:solidFill>
                <a:latin typeface="Arial" panose="020B0604020202020204" pitchFamily="34" charset="0"/>
                <a:cs typeface="Arial" panose="020B0604020202020204" pitchFamily="34" charset="0"/>
              </a:rPr>
              <a:t>risparmio</a:t>
            </a:r>
            <a:r>
              <a:rPr lang="en-US" sz="1100" b="1" dirty="0" smtClean="0">
                <a:solidFill>
                  <a:prstClr val="white"/>
                </a:solidFill>
                <a:latin typeface="Arial" panose="020B0604020202020204" pitchFamily="34" charset="0"/>
                <a:cs typeface="Arial" panose="020B0604020202020204" pitchFamily="34" charset="0"/>
              </a:rPr>
              <a:t> in media)</a:t>
            </a:r>
            <a:endParaRPr lang="en-US" sz="1100" b="1" dirty="0">
              <a:solidFill>
                <a:prstClr val="white"/>
              </a:solidFill>
              <a:latin typeface="Arial" panose="020B0604020202020204" pitchFamily="34" charset="0"/>
              <a:cs typeface="Arial" panose="020B0604020202020204" pitchFamily="34" charset="0"/>
            </a:endParaRPr>
          </a:p>
        </p:txBody>
      </p:sp>
      <p:grpSp>
        <p:nvGrpSpPr>
          <p:cNvPr id="6" name="Groupe 62"/>
          <p:cNvGrpSpPr>
            <a:grpSpLocks noChangeAspect="1"/>
          </p:cNvGrpSpPr>
          <p:nvPr/>
        </p:nvGrpSpPr>
        <p:grpSpPr>
          <a:xfrm>
            <a:off x="4460186" y="4581128"/>
            <a:ext cx="406707" cy="487591"/>
            <a:chOff x="5969572" y="1340769"/>
            <a:chExt cx="913463" cy="913463"/>
          </a:xfrm>
        </p:grpSpPr>
        <p:sp>
          <p:nvSpPr>
            <p:cNvPr id="7" name="Ellipse 63"/>
            <p:cNvSpPr/>
            <p:nvPr/>
          </p:nvSpPr>
          <p:spPr>
            <a:xfrm>
              <a:off x="5969572" y="1340769"/>
              <a:ext cx="913463" cy="9134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endParaRPr>
            </a:p>
          </p:txBody>
        </p:sp>
        <p:sp>
          <p:nvSpPr>
            <p:cNvPr id="8" name="Ellipse 64"/>
            <p:cNvSpPr/>
            <p:nvPr/>
          </p:nvSpPr>
          <p:spPr>
            <a:xfrm>
              <a:off x="5969572" y="1340769"/>
              <a:ext cx="913463" cy="9134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endParaRPr>
            </a:p>
          </p:txBody>
        </p:sp>
        <p:grpSp>
          <p:nvGrpSpPr>
            <p:cNvPr id="9" name="Group 17"/>
            <p:cNvGrpSpPr>
              <a:grpSpLocks noChangeAspect="1"/>
            </p:cNvGrpSpPr>
            <p:nvPr/>
          </p:nvGrpSpPr>
          <p:grpSpPr bwMode="auto">
            <a:xfrm>
              <a:off x="6078683" y="1452893"/>
              <a:ext cx="692229" cy="695246"/>
              <a:chOff x="3961" y="1054"/>
              <a:chExt cx="459" cy="461"/>
            </a:xfrm>
            <a:solidFill>
              <a:srgbClr val="00AEC7"/>
            </a:solidFill>
          </p:grpSpPr>
          <p:sp>
            <p:nvSpPr>
              <p:cNvPr id="11" name="Freeform 18"/>
              <p:cNvSpPr>
                <a:spLocks noEditPoints="1"/>
              </p:cNvSpPr>
              <p:nvPr/>
            </p:nvSpPr>
            <p:spPr bwMode="auto">
              <a:xfrm>
                <a:off x="4046" y="1166"/>
                <a:ext cx="291" cy="238"/>
              </a:xfrm>
              <a:custGeom>
                <a:avLst/>
                <a:gdLst>
                  <a:gd name="T0" fmla="*/ 96 w 123"/>
                  <a:gd name="T1" fmla="*/ 39 h 101"/>
                  <a:gd name="T2" fmla="*/ 91 w 123"/>
                  <a:gd name="T3" fmla="*/ 34 h 101"/>
                  <a:gd name="T4" fmla="*/ 96 w 123"/>
                  <a:gd name="T5" fmla="*/ 29 h 101"/>
                  <a:gd name="T6" fmla="*/ 101 w 123"/>
                  <a:gd name="T7" fmla="*/ 34 h 101"/>
                  <a:gd name="T8" fmla="*/ 96 w 123"/>
                  <a:gd name="T9" fmla="*/ 39 h 101"/>
                  <a:gd name="T10" fmla="*/ 118 w 123"/>
                  <a:gd name="T11" fmla="*/ 43 h 101"/>
                  <a:gd name="T12" fmla="*/ 116 w 123"/>
                  <a:gd name="T13" fmla="*/ 43 h 101"/>
                  <a:gd name="T14" fmla="*/ 109 w 123"/>
                  <a:gd name="T15" fmla="*/ 37 h 101"/>
                  <a:gd name="T16" fmla="*/ 92 w 123"/>
                  <a:gd name="T17" fmla="*/ 14 h 101"/>
                  <a:gd name="T18" fmla="*/ 88 w 123"/>
                  <a:gd name="T19" fmla="*/ 23 h 101"/>
                  <a:gd name="T20" fmla="*/ 90 w 123"/>
                  <a:gd name="T21" fmla="*/ 8 h 101"/>
                  <a:gd name="T22" fmla="*/ 90 w 123"/>
                  <a:gd name="T23" fmla="*/ 8 h 101"/>
                  <a:gd name="T24" fmla="*/ 92 w 123"/>
                  <a:gd name="T25" fmla="*/ 3 h 101"/>
                  <a:gd name="T26" fmla="*/ 91 w 123"/>
                  <a:gd name="T27" fmla="*/ 1 h 101"/>
                  <a:gd name="T28" fmla="*/ 89 w 123"/>
                  <a:gd name="T29" fmla="*/ 0 h 101"/>
                  <a:gd name="T30" fmla="*/ 78 w 123"/>
                  <a:gd name="T31" fmla="*/ 6 h 101"/>
                  <a:gd name="T32" fmla="*/ 61 w 123"/>
                  <a:gd name="T33" fmla="*/ 3 h 101"/>
                  <a:gd name="T34" fmla="*/ 13 w 123"/>
                  <a:gd name="T35" fmla="*/ 35 h 101"/>
                  <a:gd name="T36" fmla="*/ 10 w 123"/>
                  <a:gd name="T37" fmla="*/ 35 h 101"/>
                  <a:gd name="T38" fmla="*/ 6 w 123"/>
                  <a:gd name="T39" fmla="*/ 33 h 101"/>
                  <a:gd name="T40" fmla="*/ 1 w 123"/>
                  <a:gd name="T41" fmla="*/ 25 h 101"/>
                  <a:gd name="T42" fmla="*/ 3 w 123"/>
                  <a:gd name="T43" fmla="*/ 36 h 101"/>
                  <a:gd name="T44" fmla="*/ 8 w 123"/>
                  <a:gd name="T45" fmla="*/ 40 h 101"/>
                  <a:gd name="T46" fmla="*/ 11 w 123"/>
                  <a:gd name="T47" fmla="*/ 41 h 101"/>
                  <a:gd name="T48" fmla="*/ 10 w 123"/>
                  <a:gd name="T49" fmla="*/ 50 h 101"/>
                  <a:gd name="T50" fmla="*/ 24 w 123"/>
                  <a:gd name="T51" fmla="*/ 81 h 101"/>
                  <a:gd name="T52" fmla="*/ 28 w 123"/>
                  <a:gd name="T53" fmla="*/ 89 h 101"/>
                  <a:gd name="T54" fmla="*/ 30 w 123"/>
                  <a:gd name="T55" fmla="*/ 101 h 101"/>
                  <a:gd name="T56" fmla="*/ 43 w 123"/>
                  <a:gd name="T57" fmla="*/ 101 h 101"/>
                  <a:gd name="T58" fmla="*/ 43 w 123"/>
                  <a:gd name="T59" fmla="*/ 93 h 101"/>
                  <a:gd name="T60" fmla="*/ 61 w 123"/>
                  <a:gd name="T61" fmla="*/ 96 h 101"/>
                  <a:gd name="T62" fmla="*/ 76 w 123"/>
                  <a:gd name="T63" fmla="*/ 94 h 101"/>
                  <a:gd name="T64" fmla="*/ 76 w 123"/>
                  <a:gd name="T65" fmla="*/ 101 h 101"/>
                  <a:gd name="T66" fmla="*/ 88 w 123"/>
                  <a:gd name="T67" fmla="*/ 101 h 101"/>
                  <a:gd name="T68" fmla="*/ 90 w 123"/>
                  <a:gd name="T69" fmla="*/ 92 h 101"/>
                  <a:gd name="T70" fmla="*/ 95 w 123"/>
                  <a:gd name="T71" fmla="*/ 83 h 101"/>
                  <a:gd name="T72" fmla="*/ 105 w 123"/>
                  <a:gd name="T73" fmla="*/ 72 h 101"/>
                  <a:gd name="T74" fmla="*/ 111 w 123"/>
                  <a:gd name="T75" fmla="*/ 68 h 101"/>
                  <a:gd name="T76" fmla="*/ 118 w 123"/>
                  <a:gd name="T77" fmla="*/ 68 h 101"/>
                  <a:gd name="T78" fmla="*/ 123 w 123"/>
                  <a:gd name="T79" fmla="*/ 63 h 101"/>
                  <a:gd name="T80" fmla="*/ 123 w 123"/>
                  <a:gd name="T81" fmla="*/ 48 h 101"/>
                  <a:gd name="T82" fmla="*/ 118 w 123"/>
                  <a:gd name="T83"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3" h="101">
                    <a:moveTo>
                      <a:pt x="96" y="39"/>
                    </a:moveTo>
                    <a:cubicBezTo>
                      <a:pt x="93" y="39"/>
                      <a:pt x="91" y="37"/>
                      <a:pt x="91" y="34"/>
                    </a:cubicBezTo>
                    <a:cubicBezTo>
                      <a:pt x="91" y="31"/>
                      <a:pt x="93" y="29"/>
                      <a:pt x="96" y="29"/>
                    </a:cubicBezTo>
                    <a:cubicBezTo>
                      <a:pt x="98" y="29"/>
                      <a:pt x="101" y="31"/>
                      <a:pt x="101" y="34"/>
                    </a:cubicBezTo>
                    <a:cubicBezTo>
                      <a:pt x="101" y="37"/>
                      <a:pt x="98" y="39"/>
                      <a:pt x="96" y="39"/>
                    </a:cubicBezTo>
                    <a:moveTo>
                      <a:pt x="118" y="43"/>
                    </a:moveTo>
                    <a:cubicBezTo>
                      <a:pt x="116" y="43"/>
                      <a:pt x="116" y="43"/>
                      <a:pt x="116" y="43"/>
                    </a:cubicBezTo>
                    <a:cubicBezTo>
                      <a:pt x="113" y="43"/>
                      <a:pt x="110" y="41"/>
                      <a:pt x="109" y="37"/>
                    </a:cubicBezTo>
                    <a:cubicBezTo>
                      <a:pt x="106" y="28"/>
                      <a:pt x="100" y="20"/>
                      <a:pt x="92" y="14"/>
                    </a:cubicBezTo>
                    <a:cubicBezTo>
                      <a:pt x="89" y="18"/>
                      <a:pt x="88" y="23"/>
                      <a:pt x="88" y="23"/>
                    </a:cubicBezTo>
                    <a:cubicBezTo>
                      <a:pt x="88" y="16"/>
                      <a:pt x="89" y="11"/>
                      <a:pt x="90" y="8"/>
                    </a:cubicBezTo>
                    <a:cubicBezTo>
                      <a:pt x="90" y="8"/>
                      <a:pt x="90" y="8"/>
                      <a:pt x="90" y="8"/>
                    </a:cubicBezTo>
                    <a:cubicBezTo>
                      <a:pt x="91" y="6"/>
                      <a:pt x="91" y="5"/>
                      <a:pt x="92" y="3"/>
                    </a:cubicBezTo>
                    <a:cubicBezTo>
                      <a:pt x="92" y="3"/>
                      <a:pt x="92" y="1"/>
                      <a:pt x="91" y="1"/>
                    </a:cubicBezTo>
                    <a:cubicBezTo>
                      <a:pt x="91" y="0"/>
                      <a:pt x="90" y="0"/>
                      <a:pt x="89" y="0"/>
                    </a:cubicBezTo>
                    <a:cubicBezTo>
                      <a:pt x="85" y="1"/>
                      <a:pt x="81" y="3"/>
                      <a:pt x="78" y="6"/>
                    </a:cubicBezTo>
                    <a:cubicBezTo>
                      <a:pt x="73" y="4"/>
                      <a:pt x="67" y="3"/>
                      <a:pt x="61" y="3"/>
                    </a:cubicBezTo>
                    <a:cubicBezTo>
                      <a:pt x="38" y="3"/>
                      <a:pt x="20" y="16"/>
                      <a:pt x="13" y="35"/>
                    </a:cubicBezTo>
                    <a:cubicBezTo>
                      <a:pt x="12" y="35"/>
                      <a:pt x="11" y="35"/>
                      <a:pt x="10" y="35"/>
                    </a:cubicBezTo>
                    <a:cubicBezTo>
                      <a:pt x="9" y="34"/>
                      <a:pt x="7" y="34"/>
                      <a:pt x="6" y="33"/>
                    </a:cubicBezTo>
                    <a:cubicBezTo>
                      <a:pt x="3" y="31"/>
                      <a:pt x="1" y="29"/>
                      <a:pt x="1" y="25"/>
                    </a:cubicBezTo>
                    <a:cubicBezTo>
                      <a:pt x="0" y="29"/>
                      <a:pt x="1" y="33"/>
                      <a:pt x="3" y="36"/>
                    </a:cubicBezTo>
                    <a:cubicBezTo>
                      <a:pt x="4" y="37"/>
                      <a:pt x="6" y="39"/>
                      <a:pt x="8" y="40"/>
                    </a:cubicBezTo>
                    <a:cubicBezTo>
                      <a:pt x="9" y="41"/>
                      <a:pt x="10" y="41"/>
                      <a:pt x="11" y="41"/>
                    </a:cubicBezTo>
                    <a:cubicBezTo>
                      <a:pt x="10" y="44"/>
                      <a:pt x="10" y="47"/>
                      <a:pt x="10" y="50"/>
                    </a:cubicBezTo>
                    <a:cubicBezTo>
                      <a:pt x="10" y="62"/>
                      <a:pt x="15" y="73"/>
                      <a:pt x="24" y="81"/>
                    </a:cubicBezTo>
                    <a:cubicBezTo>
                      <a:pt x="26" y="83"/>
                      <a:pt x="27" y="86"/>
                      <a:pt x="28" y="89"/>
                    </a:cubicBezTo>
                    <a:cubicBezTo>
                      <a:pt x="30" y="101"/>
                      <a:pt x="30" y="101"/>
                      <a:pt x="30" y="101"/>
                    </a:cubicBezTo>
                    <a:cubicBezTo>
                      <a:pt x="43" y="101"/>
                      <a:pt x="43" y="101"/>
                      <a:pt x="43" y="101"/>
                    </a:cubicBezTo>
                    <a:cubicBezTo>
                      <a:pt x="43" y="93"/>
                      <a:pt x="43" y="93"/>
                      <a:pt x="43" y="93"/>
                    </a:cubicBezTo>
                    <a:cubicBezTo>
                      <a:pt x="48" y="95"/>
                      <a:pt x="54" y="96"/>
                      <a:pt x="61" y="96"/>
                    </a:cubicBezTo>
                    <a:cubicBezTo>
                      <a:pt x="66" y="96"/>
                      <a:pt x="71" y="95"/>
                      <a:pt x="76" y="94"/>
                    </a:cubicBezTo>
                    <a:cubicBezTo>
                      <a:pt x="76" y="101"/>
                      <a:pt x="76" y="101"/>
                      <a:pt x="76" y="101"/>
                    </a:cubicBezTo>
                    <a:cubicBezTo>
                      <a:pt x="88" y="101"/>
                      <a:pt x="88" y="101"/>
                      <a:pt x="88" y="101"/>
                    </a:cubicBezTo>
                    <a:cubicBezTo>
                      <a:pt x="90" y="92"/>
                      <a:pt x="90" y="92"/>
                      <a:pt x="90" y="92"/>
                    </a:cubicBezTo>
                    <a:cubicBezTo>
                      <a:pt x="91" y="89"/>
                      <a:pt x="92" y="86"/>
                      <a:pt x="95" y="83"/>
                    </a:cubicBezTo>
                    <a:cubicBezTo>
                      <a:pt x="99" y="80"/>
                      <a:pt x="102" y="76"/>
                      <a:pt x="105" y="72"/>
                    </a:cubicBezTo>
                    <a:cubicBezTo>
                      <a:pt x="106" y="69"/>
                      <a:pt x="109" y="68"/>
                      <a:pt x="111" y="68"/>
                    </a:cubicBezTo>
                    <a:cubicBezTo>
                      <a:pt x="118" y="68"/>
                      <a:pt x="118" y="68"/>
                      <a:pt x="118" y="68"/>
                    </a:cubicBezTo>
                    <a:cubicBezTo>
                      <a:pt x="121" y="68"/>
                      <a:pt x="123" y="66"/>
                      <a:pt x="123" y="63"/>
                    </a:cubicBezTo>
                    <a:cubicBezTo>
                      <a:pt x="123" y="48"/>
                      <a:pt x="123" y="48"/>
                      <a:pt x="123" y="48"/>
                    </a:cubicBezTo>
                    <a:cubicBezTo>
                      <a:pt x="123" y="45"/>
                      <a:pt x="121" y="43"/>
                      <a:pt x="118" y="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12" name="Freeform 19"/>
              <p:cNvSpPr>
                <a:spLocks/>
              </p:cNvSpPr>
              <p:nvPr/>
            </p:nvSpPr>
            <p:spPr bwMode="auto">
              <a:xfrm>
                <a:off x="4155" y="1140"/>
                <a:ext cx="68" cy="28"/>
              </a:xfrm>
              <a:custGeom>
                <a:avLst/>
                <a:gdLst>
                  <a:gd name="T0" fmla="*/ 15 w 29"/>
                  <a:gd name="T1" fmla="*/ 10 h 12"/>
                  <a:gd name="T2" fmla="*/ 29 w 29"/>
                  <a:gd name="T3" fmla="*/ 12 h 12"/>
                  <a:gd name="T4" fmla="*/ 15 w 29"/>
                  <a:gd name="T5" fmla="*/ 0 h 12"/>
                  <a:gd name="T6" fmla="*/ 0 w 29"/>
                  <a:gd name="T7" fmla="*/ 12 h 12"/>
                  <a:gd name="T8" fmla="*/ 15 w 29"/>
                  <a:gd name="T9" fmla="*/ 10 h 12"/>
                </a:gdLst>
                <a:ahLst/>
                <a:cxnLst>
                  <a:cxn ang="0">
                    <a:pos x="T0" y="T1"/>
                  </a:cxn>
                  <a:cxn ang="0">
                    <a:pos x="T2" y="T3"/>
                  </a:cxn>
                  <a:cxn ang="0">
                    <a:pos x="T4" y="T5"/>
                  </a:cxn>
                  <a:cxn ang="0">
                    <a:pos x="T6" y="T7"/>
                  </a:cxn>
                  <a:cxn ang="0">
                    <a:pos x="T8" y="T9"/>
                  </a:cxn>
                </a:cxnLst>
                <a:rect l="0" t="0" r="r" b="b"/>
                <a:pathLst>
                  <a:path w="29" h="12">
                    <a:moveTo>
                      <a:pt x="15" y="10"/>
                    </a:moveTo>
                    <a:cubicBezTo>
                      <a:pt x="19" y="10"/>
                      <a:pt x="24" y="11"/>
                      <a:pt x="29" y="12"/>
                    </a:cubicBezTo>
                    <a:cubicBezTo>
                      <a:pt x="28" y="5"/>
                      <a:pt x="22" y="0"/>
                      <a:pt x="15" y="0"/>
                    </a:cubicBezTo>
                    <a:cubicBezTo>
                      <a:pt x="7" y="0"/>
                      <a:pt x="1" y="5"/>
                      <a:pt x="0" y="12"/>
                    </a:cubicBezTo>
                    <a:cubicBezTo>
                      <a:pt x="5" y="11"/>
                      <a:pt x="9" y="10"/>
                      <a:pt x="15"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13" name="Freeform 20"/>
              <p:cNvSpPr>
                <a:spLocks noEditPoints="1"/>
              </p:cNvSpPr>
              <p:nvPr/>
            </p:nvSpPr>
            <p:spPr bwMode="auto">
              <a:xfrm>
                <a:off x="3961" y="1054"/>
                <a:ext cx="459" cy="461"/>
              </a:xfrm>
              <a:custGeom>
                <a:avLst/>
                <a:gdLst>
                  <a:gd name="T0" fmla="*/ 177 w 194"/>
                  <a:gd name="T1" fmla="*/ 97 h 195"/>
                  <a:gd name="T2" fmla="*/ 97 w 194"/>
                  <a:gd name="T3" fmla="*/ 177 h 195"/>
                  <a:gd name="T4" fmla="*/ 17 w 194"/>
                  <a:gd name="T5" fmla="*/ 97 h 195"/>
                  <a:gd name="T6" fmla="*/ 97 w 194"/>
                  <a:gd name="T7" fmla="*/ 17 h 195"/>
                  <a:gd name="T8" fmla="*/ 177 w 194"/>
                  <a:gd name="T9" fmla="*/ 97 h 195"/>
                  <a:gd name="T10" fmla="*/ 194 w 194"/>
                  <a:gd name="T11" fmla="*/ 97 h 195"/>
                  <a:gd name="T12" fmla="*/ 97 w 194"/>
                  <a:gd name="T13" fmla="*/ 0 h 195"/>
                  <a:gd name="T14" fmla="*/ 0 w 194"/>
                  <a:gd name="T15" fmla="*/ 97 h 195"/>
                  <a:gd name="T16" fmla="*/ 97 w 194"/>
                  <a:gd name="T17" fmla="*/ 195 h 195"/>
                  <a:gd name="T18" fmla="*/ 194 w 194"/>
                  <a:gd name="T19" fmla="*/ 9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177" y="97"/>
                    </a:moveTo>
                    <a:cubicBezTo>
                      <a:pt x="177" y="141"/>
                      <a:pt x="141" y="177"/>
                      <a:pt x="97" y="177"/>
                    </a:cubicBezTo>
                    <a:cubicBezTo>
                      <a:pt x="53" y="177"/>
                      <a:pt x="17" y="141"/>
                      <a:pt x="17" y="97"/>
                    </a:cubicBezTo>
                    <a:cubicBezTo>
                      <a:pt x="17" y="53"/>
                      <a:pt x="53" y="17"/>
                      <a:pt x="97" y="17"/>
                    </a:cubicBezTo>
                    <a:cubicBezTo>
                      <a:pt x="141" y="17"/>
                      <a:pt x="177" y="53"/>
                      <a:pt x="177" y="97"/>
                    </a:cubicBezTo>
                    <a:moveTo>
                      <a:pt x="194" y="97"/>
                    </a:moveTo>
                    <a:cubicBezTo>
                      <a:pt x="194" y="43"/>
                      <a:pt x="151" y="0"/>
                      <a:pt x="97" y="0"/>
                    </a:cubicBezTo>
                    <a:cubicBezTo>
                      <a:pt x="43" y="0"/>
                      <a:pt x="0" y="43"/>
                      <a:pt x="0" y="97"/>
                    </a:cubicBezTo>
                    <a:cubicBezTo>
                      <a:pt x="0" y="151"/>
                      <a:pt x="43" y="195"/>
                      <a:pt x="97" y="195"/>
                    </a:cubicBezTo>
                    <a:cubicBezTo>
                      <a:pt x="151" y="195"/>
                      <a:pt x="194" y="151"/>
                      <a:pt x="194" y="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grpSp>
      </p:grpSp>
      <p:sp>
        <p:nvSpPr>
          <p:cNvPr id="14" name="Arrondir un rectangle avec un coin diagonal 84"/>
          <p:cNvSpPr/>
          <p:nvPr/>
        </p:nvSpPr>
        <p:spPr>
          <a:xfrm>
            <a:off x="2520926" y="4734846"/>
            <a:ext cx="1871898" cy="1751074"/>
          </a:xfrm>
          <a:prstGeom prst="round2Diag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36000" tIns="0" rIns="91440" bIns="45720" numCol="1" spcCol="0" rtlCol="0" fromWordArt="0" anchor="t"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spcBef>
                <a:spcPts val="1200"/>
              </a:spcBef>
              <a:buClr>
                <a:prstClr val="white">
                  <a:lumMod val="50000"/>
                </a:prstClr>
              </a:buClr>
            </a:pPr>
            <a:r>
              <a:rPr lang="en-US" b="1" dirty="0" err="1" smtClean="0">
                <a:solidFill>
                  <a:prstClr val="white"/>
                </a:solidFill>
                <a:latin typeface="Arial" panose="020B0604020202020204" pitchFamily="34" charset="0"/>
                <a:cs typeface="Arial" panose="020B0604020202020204" pitchFamily="34" charset="0"/>
              </a:rPr>
              <a:t>Garanzia</a:t>
            </a:r>
            <a:r>
              <a:rPr lang="en-US" b="1" dirty="0" smtClean="0">
                <a:solidFill>
                  <a:prstClr val="white"/>
                </a:solidFill>
                <a:latin typeface="Arial" panose="020B0604020202020204" pitchFamily="34" charset="0"/>
                <a:cs typeface="Arial" panose="020B0604020202020204" pitchFamily="34" charset="0"/>
              </a:rPr>
              <a:t> e </a:t>
            </a:r>
            <a:r>
              <a:rPr lang="en-US" b="1" dirty="0" err="1" smtClean="0">
                <a:solidFill>
                  <a:prstClr val="white"/>
                </a:solidFill>
                <a:latin typeface="Arial" panose="020B0604020202020204" pitchFamily="34" charset="0"/>
                <a:cs typeface="Arial" panose="020B0604020202020204" pitchFamily="34" charset="0"/>
              </a:rPr>
              <a:t>trasparenza</a:t>
            </a:r>
            <a:r>
              <a:rPr lang="en-US" b="1" dirty="0" smtClean="0">
                <a:solidFill>
                  <a:prstClr val="white"/>
                </a:solidFill>
                <a:latin typeface="Arial" panose="020B0604020202020204" pitchFamily="34" charset="0"/>
                <a:cs typeface="Arial" panose="020B0604020202020204" pitchFamily="34" charset="0"/>
              </a:rPr>
              <a:t> </a:t>
            </a:r>
            <a:r>
              <a:rPr lang="en-US" b="1" dirty="0" err="1" smtClean="0">
                <a:solidFill>
                  <a:prstClr val="white"/>
                </a:solidFill>
                <a:latin typeface="Arial" panose="020B0604020202020204" pitchFamily="34" charset="0"/>
                <a:cs typeface="Arial" panose="020B0604020202020204" pitchFamily="34" charset="0"/>
              </a:rPr>
              <a:t>dei</a:t>
            </a:r>
            <a:r>
              <a:rPr lang="en-US" b="1" dirty="0" smtClean="0">
                <a:solidFill>
                  <a:prstClr val="white"/>
                </a:solidFill>
                <a:latin typeface="Arial" panose="020B0604020202020204" pitchFamily="34" charset="0"/>
                <a:cs typeface="Arial" panose="020B0604020202020204" pitchFamily="34" charset="0"/>
              </a:rPr>
              <a:t> </a:t>
            </a:r>
            <a:r>
              <a:rPr lang="en-US" b="1" dirty="0" err="1" smtClean="0">
                <a:solidFill>
                  <a:prstClr val="white"/>
                </a:solidFill>
                <a:latin typeface="Arial" panose="020B0604020202020204" pitchFamily="34" charset="0"/>
                <a:cs typeface="Arial" panose="020B0604020202020204" pitchFamily="34" charset="0"/>
              </a:rPr>
              <a:t>risultati</a:t>
            </a:r>
            <a:endParaRPr lang="en-US" b="1" dirty="0">
              <a:solidFill>
                <a:prstClr val="white"/>
              </a:solidFill>
              <a:latin typeface="Arial" panose="020B0604020202020204" pitchFamily="34" charset="0"/>
              <a:cs typeface="Arial" panose="020B0604020202020204" pitchFamily="34" charset="0"/>
            </a:endParaRPr>
          </a:p>
        </p:txBody>
      </p:sp>
      <p:grpSp>
        <p:nvGrpSpPr>
          <p:cNvPr id="15" name="Groupe 85"/>
          <p:cNvGrpSpPr>
            <a:grpSpLocks noChangeAspect="1"/>
          </p:cNvGrpSpPr>
          <p:nvPr/>
        </p:nvGrpSpPr>
        <p:grpSpPr>
          <a:xfrm>
            <a:off x="2313433" y="4588294"/>
            <a:ext cx="440599" cy="528223"/>
            <a:chOff x="3016822" y="1340769"/>
            <a:chExt cx="913463" cy="913463"/>
          </a:xfrm>
        </p:grpSpPr>
        <p:sp>
          <p:nvSpPr>
            <p:cNvPr id="16" name="Ellipse 86"/>
            <p:cNvSpPr/>
            <p:nvPr/>
          </p:nvSpPr>
          <p:spPr>
            <a:xfrm>
              <a:off x="3016822" y="1340769"/>
              <a:ext cx="913463" cy="9134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endParaRPr>
            </a:p>
          </p:txBody>
        </p:sp>
        <p:sp>
          <p:nvSpPr>
            <p:cNvPr id="17" name="Ellipse 87"/>
            <p:cNvSpPr/>
            <p:nvPr/>
          </p:nvSpPr>
          <p:spPr>
            <a:xfrm>
              <a:off x="3016822" y="1340769"/>
              <a:ext cx="913463" cy="9134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endParaRPr>
            </a:p>
          </p:txBody>
        </p:sp>
        <p:grpSp>
          <p:nvGrpSpPr>
            <p:cNvPr id="18" name="Group 9"/>
            <p:cNvGrpSpPr>
              <a:grpSpLocks noChangeAspect="1"/>
            </p:cNvGrpSpPr>
            <p:nvPr/>
          </p:nvGrpSpPr>
          <p:grpSpPr bwMode="auto">
            <a:xfrm>
              <a:off x="3125930" y="1452142"/>
              <a:ext cx="695246" cy="690722"/>
              <a:chOff x="2110" y="1050"/>
              <a:chExt cx="461" cy="458"/>
            </a:xfrm>
            <a:solidFill>
              <a:srgbClr val="00AEC7"/>
            </a:solidFill>
          </p:grpSpPr>
          <p:sp>
            <p:nvSpPr>
              <p:cNvPr id="19" name="Freeform 10"/>
              <p:cNvSpPr>
                <a:spLocks noEditPoints="1"/>
              </p:cNvSpPr>
              <p:nvPr/>
            </p:nvSpPr>
            <p:spPr bwMode="auto">
              <a:xfrm>
                <a:off x="2240" y="1118"/>
                <a:ext cx="194" cy="279"/>
              </a:xfrm>
              <a:custGeom>
                <a:avLst/>
                <a:gdLst>
                  <a:gd name="T0" fmla="*/ 41 w 82"/>
                  <a:gd name="T1" fmla="*/ 6 h 118"/>
                  <a:gd name="T2" fmla="*/ 43 w 82"/>
                  <a:gd name="T3" fmla="*/ 8 h 118"/>
                  <a:gd name="T4" fmla="*/ 41 w 82"/>
                  <a:gd name="T5" fmla="*/ 10 h 118"/>
                  <a:gd name="T6" fmla="*/ 39 w 82"/>
                  <a:gd name="T7" fmla="*/ 8 h 118"/>
                  <a:gd name="T8" fmla="*/ 41 w 82"/>
                  <a:gd name="T9" fmla="*/ 6 h 118"/>
                  <a:gd name="T10" fmla="*/ 9 w 82"/>
                  <a:gd name="T11" fmla="*/ 102 h 118"/>
                  <a:gd name="T12" fmla="*/ 9 w 82"/>
                  <a:gd name="T13" fmla="*/ 35 h 118"/>
                  <a:gd name="T14" fmla="*/ 15 w 82"/>
                  <a:gd name="T15" fmla="*/ 29 h 118"/>
                  <a:gd name="T16" fmla="*/ 66 w 82"/>
                  <a:gd name="T17" fmla="*/ 29 h 118"/>
                  <a:gd name="T18" fmla="*/ 73 w 82"/>
                  <a:gd name="T19" fmla="*/ 35 h 118"/>
                  <a:gd name="T20" fmla="*/ 73 w 82"/>
                  <a:gd name="T21" fmla="*/ 73 h 118"/>
                  <a:gd name="T22" fmla="*/ 82 w 82"/>
                  <a:gd name="T23" fmla="*/ 64 h 118"/>
                  <a:gd name="T24" fmla="*/ 82 w 82"/>
                  <a:gd name="T25" fmla="*/ 28 h 118"/>
                  <a:gd name="T26" fmla="*/ 74 w 82"/>
                  <a:gd name="T27" fmla="*/ 20 h 118"/>
                  <a:gd name="T28" fmla="*/ 58 w 82"/>
                  <a:gd name="T29" fmla="*/ 20 h 118"/>
                  <a:gd name="T30" fmla="*/ 56 w 82"/>
                  <a:gd name="T31" fmla="*/ 18 h 118"/>
                  <a:gd name="T32" fmla="*/ 49 w 82"/>
                  <a:gd name="T33" fmla="*/ 18 h 118"/>
                  <a:gd name="T34" fmla="*/ 47 w 82"/>
                  <a:gd name="T35" fmla="*/ 13 h 118"/>
                  <a:gd name="T36" fmla="*/ 41 w 82"/>
                  <a:gd name="T37" fmla="*/ 0 h 118"/>
                  <a:gd name="T38" fmla="*/ 35 w 82"/>
                  <a:gd name="T39" fmla="*/ 13 h 118"/>
                  <a:gd name="T40" fmla="*/ 33 w 82"/>
                  <a:gd name="T41" fmla="*/ 18 h 118"/>
                  <a:gd name="T42" fmla="*/ 26 w 82"/>
                  <a:gd name="T43" fmla="*/ 18 h 118"/>
                  <a:gd name="T44" fmla="*/ 24 w 82"/>
                  <a:gd name="T45" fmla="*/ 20 h 118"/>
                  <a:gd name="T46" fmla="*/ 8 w 82"/>
                  <a:gd name="T47" fmla="*/ 20 h 118"/>
                  <a:gd name="T48" fmla="*/ 0 w 82"/>
                  <a:gd name="T49" fmla="*/ 28 h 118"/>
                  <a:gd name="T50" fmla="*/ 0 w 82"/>
                  <a:gd name="T51" fmla="*/ 110 h 118"/>
                  <a:gd name="T52" fmla="*/ 8 w 82"/>
                  <a:gd name="T53" fmla="*/ 118 h 118"/>
                  <a:gd name="T54" fmla="*/ 44 w 82"/>
                  <a:gd name="T55" fmla="*/ 118 h 118"/>
                  <a:gd name="T56" fmla="*/ 46 w 82"/>
                  <a:gd name="T57" fmla="*/ 108 h 118"/>
                  <a:gd name="T58" fmla="*/ 15 w 82"/>
                  <a:gd name="T59" fmla="*/ 108 h 118"/>
                  <a:gd name="T60" fmla="*/ 9 w 82"/>
                  <a:gd name="T61" fmla="*/ 10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2" h="118">
                    <a:moveTo>
                      <a:pt x="41" y="6"/>
                    </a:moveTo>
                    <a:cubicBezTo>
                      <a:pt x="42" y="6"/>
                      <a:pt x="43" y="7"/>
                      <a:pt x="43" y="8"/>
                    </a:cubicBezTo>
                    <a:cubicBezTo>
                      <a:pt x="43" y="9"/>
                      <a:pt x="42" y="10"/>
                      <a:pt x="41" y="10"/>
                    </a:cubicBezTo>
                    <a:cubicBezTo>
                      <a:pt x="40" y="10"/>
                      <a:pt x="39" y="9"/>
                      <a:pt x="39" y="8"/>
                    </a:cubicBezTo>
                    <a:cubicBezTo>
                      <a:pt x="39" y="7"/>
                      <a:pt x="40" y="6"/>
                      <a:pt x="41" y="6"/>
                    </a:cubicBezTo>
                    <a:moveTo>
                      <a:pt x="9" y="102"/>
                    </a:moveTo>
                    <a:cubicBezTo>
                      <a:pt x="9" y="35"/>
                      <a:pt x="9" y="35"/>
                      <a:pt x="9" y="35"/>
                    </a:cubicBezTo>
                    <a:cubicBezTo>
                      <a:pt x="9" y="32"/>
                      <a:pt x="12" y="29"/>
                      <a:pt x="15" y="29"/>
                    </a:cubicBezTo>
                    <a:cubicBezTo>
                      <a:pt x="66" y="29"/>
                      <a:pt x="66" y="29"/>
                      <a:pt x="66" y="29"/>
                    </a:cubicBezTo>
                    <a:cubicBezTo>
                      <a:pt x="70" y="29"/>
                      <a:pt x="73" y="32"/>
                      <a:pt x="73" y="35"/>
                    </a:cubicBezTo>
                    <a:cubicBezTo>
                      <a:pt x="73" y="73"/>
                      <a:pt x="73" y="73"/>
                      <a:pt x="73" y="73"/>
                    </a:cubicBezTo>
                    <a:cubicBezTo>
                      <a:pt x="82" y="64"/>
                      <a:pt x="82" y="64"/>
                      <a:pt x="82" y="64"/>
                    </a:cubicBezTo>
                    <a:cubicBezTo>
                      <a:pt x="82" y="28"/>
                      <a:pt x="82" y="28"/>
                      <a:pt x="82" y="28"/>
                    </a:cubicBezTo>
                    <a:cubicBezTo>
                      <a:pt x="82" y="23"/>
                      <a:pt x="79" y="20"/>
                      <a:pt x="74" y="20"/>
                    </a:cubicBezTo>
                    <a:cubicBezTo>
                      <a:pt x="58" y="20"/>
                      <a:pt x="58" y="20"/>
                      <a:pt x="58" y="20"/>
                    </a:cubicBezTo>
                    <a:cubicBezTo>
                      <a:pt x="58" y="18"/>
                      <a:pt x="57" y="18"/>
                      <a:pt x="56" y="18"/>
                    </a:cubicBezTo>
                    <a:cubicBezTo>
                      <a:pt x="49" y="18"/>
                      <a:pt x="49" y="18"/>
                      <a:pt x="49" y="18"/>
                    </a:cubicBezTo>
                    <a:cubicBezTo>
                      <a:pt x="48" y="17"/>
                      <a:pt x="46" y="15"/>
                      <a:pt x="47" y="13"/>
                    </a:cubicBezTo>
                    <a:cubicBezTo>
                      <a:pt x="50" y="6"/>
                      <a:pt x="47" y="0"/>
                      <a:pt x="41" y="0"/>
                    </a:cubicBezTo>
                    <a:cubicBezTo>
                      <a:pt x="35" y="0"/>
                      <a:pt x="32" y="6"/>
                      <a:pt x="35" y="13"/>
                    </a:cubicBezTo>
                    <a:cubicBezTo>
                      <a:pt x="36" y="15"/>
                      <a:pt x="34" y="17"/>
                      <a:pt x="33" y="18"/>
                    </a:cubicBezTo>
                    <a:cubicBezTo>
                      <a:pt x="26" y="18"/>
                      <a:pt x="26" y="18"/>
                      <a:pt x="26" y="18"/>
                    </a:cubicBezTo>
                    <a:cubicBezTo>
                      <a:pt x="25" y="18"/>
                      <a:pt x="24" y="18"/>
                      <a:pt x="24" y="20"/>
                    </a:cubicBezTo>
                    <a:cubicBezTo>
                      <a:pt x="8" y="20"/>
                      <a:pt x="8" y="20"/>
                      <a:pt x="8" y="20"/>
                    </a:cubicBezTo>
                    <a:cubicBezTo>
                      <a:pt x="3" y="20"/>
                      <a:pt x="0" y="23"/>
                      <a:pt x="0" y="28"/>
                    </a:cubicBezTo>
                    <a:cubicBezTo>
                      <a:pt x="0" y="110"/>
                      <a:pt x="0" y="110"/>
                      <a:pt x="0" y="110"/>
                    </a:cubicBezTo>
                    <a:cubicBezTo>
                      <a:pt x="0" y="114"/>
                      <a:pt x="3" y="118"/>
                      <a:pt x="8" y="118"/>
                    </a:cubicBezTo>
                    <a:cubicBezTo>
                      <a:pt x="44" y="118"/>
                      <a:pt x="44" y="118"/>
                      <a:pt x="44" y="118"/>
                    </a:cubicBezTo>
                    <a:cubicBezTo>
                      <a:pt x="46" y="108"/>
                      <a:pt x="46" y="108"/>
                      <a:pt x="46" y="108"/>
                    </a:cubicBezTo>
                    <a:cubicBezTo>
                      <a:pt x="15" y="108"/>
                      <a:pt x="15" y="108"/>
                      <a:pt x="15" y="108"/>
                    </a:cubicBezTo>
                    <a:cubicBezTo>
                      <a:pt x="12" y="108"/>
                      <a:pt x="9" y="105"/>
                      <a:pt x="9"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20" name="Freeform 11"/>
              <p:cNvSpPr>
                <a:spLocks noEditPoints="1"/>
              </p:cNvSpPr>
              <p:nvPr/>
            </p:nvSpPr>
            <p:spPr bwMode="auto">
              <a:xfrm>
                <a:off x="2361" y="1277"/>
                <a:ext cx="125" cy="125"/>
              </a:xfrm>
              <a:custGeom>
                <a:avLst/>
                <a:gdLst>
                  <a:gd name="T0" fmla="*/ 16 w 125"/>
                  <a:gd name="T1" fmla="*/ 106 h 125"/>
                  <a:gd name="T2" fmla="*/ 21 w 125"/>
                  <a:gd name="T3" fmla="*/ 92 h 125"/>
                  <a:gd name="T4" fmla="*/ 33 w 125"/>
                  <a:gd name="T5" fmla="*/ 104 h 125"/>
                  <a:gd name="T6" fmla="*/ 16 w 125"/>
                  <a:gd name="T7" fmla="*/ 106 h 125"/>
                  <a:gd name="T8" fmla="*/ 89 w 125"/>
                  <a:gd name="T9" fmla="*/ 0 h 125"/>
                  <a:gd name="T10" fmla="*/ 9 w 125"/>
                  <a:gd name="T11" fmla="*/ 80 h 125"/>
                  <a:gd name="T12" fmla="*/ 0 w 125"/>
                  <a:gd name="T13" fmla="*/ 125 h 125"/>
                  <a:gd name="T14" fmla="*/ 44 w 125"/>
                  <a:gd name="T15" fmla="*/ 116 h 125"/>
                  <a:gd name="T16" fmla="*/ 125 w 125"/>
                  <a:gd name="T17" fmla="*/ 35 h 125"/>
                  <a:gd name="T18" fmla="*/ 89 w 125"/>
                  <a:gd name="T1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25">
                    <a:moveTo>
                      <a:pt x="16" y="106"/>
                    </a:moveTo>
                    <a:lnTo>
                      <a:pt x="21" y="92"/>
                    </a:lnTo>
                    <a:lnTo>
                      <a:pt x="33" y="104"/>
                    </a:lnTo>
                    <a:lnTo>
                      <a:pt x="16" y="106"/>
                    </a:lnTo>
                    <a:close/>
                    <a:moveTo>
                      <a:pt x="89" y="0"/>
                    </a:moveTo>
                    <a:lnTo>
                      <a:pt x="9" y="80"/>
                    </a:lnTo>
                    <a:lnTo>
                      <a:pt x="0" y="125"/>
                    </a:lnTo>
                    <a:lnTo>
                      <a:pt x="44" y="116"/>
                    </a:lnTo>
                    <a:lnTo>
                      <a:pt x="125" y="35"/>
                    </a:lnTo>
                    <a:lnTo>
                      <a:pt x="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21" name="Freeform 12"/>
              <p:cNvSpPr>
                <a:spLocks/>
              </p:cNvSpPr>
              <p:nvPr/>
            </p:nvSpPr>
            <p:spPr bwMode="auto">
              <a:xfrm>
                <a:off x="2275" y="1229"/>
                <a:ext cx="74" cy="50"/>
              </a:xfrm>
              <a:custGeom>
                <a:avLst/>
                <a:gdLst>
                  <a:gd name="T0" fmla="*/ 60 w 74"/>
                  <a:gd name="T1" fmla="*/ 0 h 50"/>
                  <a:gd name="T2" fmla="*/ 26 w 74"/>
                  <a:gd name="T3" fmla="*/ 36 h 50"/>
                  <a:gd name="T4" fmla="*/ 12 w 74"/>
                  <a:gd name="T5" fmla="*/ 19 h 50"/>
                  <a:gd name="T6" fmla="*/ 0 w 74"/>
                  <a:gd name="T7" fmla="*/ 29 h 50"/>
                  <a:gd name="T8" fmla="*/ 26 w 74"/>
                  <a:gd name="T9" fmla="*/ 50 h 50"/>
                  <a:gd name="T10" fmla="*/ 74 w 74"/>
                  <a:gd name="T11" fmla="*/ 12 h 50"/>
                  <a:gd name="T12" fmla="*/ 60 w 74"/>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74" h="50">
                    <a:moveTo>
                      <a:pt x="60" y="0"/>
                    </a:moveTo>
                    <a:lnTo>
                      <a:pt x="26" y="36"/>
                    </a:lnTo>
                    <a:lnTo>
                      <a:pt x="12" y="19"/>
                    </a:lnTo>
                    <a:lnTo>
                      <a:pt x="0" y="29"/>
                    </a:lnTo>
                    <a:lnTo>
                      <a:pt x="26" y="50"/>
                    </a:lnTo>
                    <a:lnTo>
                      <a:pt x="74" y="12"/>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22" name="Freeform 13"/>
              <p:cNvSpPr>
                <a:spLocks/>
              </p:cNvSpPr>
              <p:nvPr/>
            </p:nvSpPr>
            <p:spPr bwMode="auto">
              <a:xfrm>
                <a:off x="2275" y="1281"/>
                <a:ext cx="74" cy="52"/>
              </a:xfrm>
              <a:custGeom>
                <a:avLst/>
                <a:gdLst>
                  <a:gd name="T0" fmla="*/ 12 w 74"/>
                  <a:gd name="T1" fmla="*/ 19 h 52"/>
                  <a:gd name="T2" fmla="*/ 0 w 74"/>
                  <a:gd name="T3" fmla="*/ 29 h 52"/>
                  <a:gd name="T4" fmla="*/ 26 w 74"/>
                  <a:gd name="T5" fmla="*/ 52 h 52"/>
                  <a:gd name="T6" fmla="*/ 74 w 74"/>
                  <a:gd name="T7" fmla="*/ 15 h 52"/>
                  <a:gd name="T8" fmla="*/ 60 w 74"/>
                  <a:gd name="T9" fmla="*/ 0 h 52"/>
                  <a:gd name="T10" fmla="*/ 26 w 74"/>
                  <a:gd name="T11" fmla="*/ 36 h 52"/>
                  <a:gd name="T12" fmla="*/ 12 w 74"/>
                  <a:gd name="T13" fmla="*/ 19 h 52"/>
                </a:gdLst>
                <a:ahLst/>
                <a:cxnLst>
                  <a:cxn ang="0">
                    <a:pos x="T0" y="T1"/>
                  </a:cxn>
                  <a:cxn ang="0">
                    <a:pos x="T2" y="T3"/>
                  </a:cxn>
                  <a:cxn ang="0">
                    <a:pos x="T4" y="T5"/>
                  </a:cxn>
                  <a:cxn ang="0">
                    <a:pos x="T6" y="T7"/>
                  </a:cxn>
                  <a:cxn ang="0">
                    <a:pos x="T8" y="T9"/>
                  </a:cxn>
                  <a:cxn ang="0">
                    <a:pos x="T10" y="T11"/>
                  </a:cxn>
                  <a:cxn ang="0">
                    <a:pos x="T12" y="T13"/>
                  </a:cxn>
                </a:cxnLst>
                <a:rect l="0" t="0" r="r" b="b"/>
                <a:pathLst>
                  <a:path w="74" h="52">
                    <a:moveTo>
                      <a:pt x="12" y="19"/>
                    </a:moveTo>
                    <a:lnTo>
                      <a:pt x="0" y="29"/>
                    </a:lnTo>
                    <a:lnTo>
                      <a:pt x="26" y="52"/>
                    </a:lnTo>
                    <a:lnTo>
                      <a:pt x="74" y="15"/>
                    </a:lnTo>
                    <a:lnTo>
                      <a:pt x="60" y="0"/>
                    </a:lnTo>
                    <a:lnTo>
                      <a:pt x="26" y="36"/>
                    </a:lnTo>
                    <a:lnTo>
                      <a:pt x="12"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23" name="Freeform 14"/>
              <p:cNvSpPr>
                <a:spLocks noEditPoints="1"/>
              </p:cNvSpPr>
              <p:nvPr/>
            </p:nvSpPr>
            <p:spPr bwMode="auto">
              <a:xfrm>
                <a:off x="2110" y="1050"/>
                <a:ext cx="461" cy="458"/>
              </a:xfrm>
              <a:custGeom>
                <a:avLst/>
                <a:gdLst>
                  <a:gd name="T0" fmla="*/ 177 w 195"/>
                  <a:gd name="T1" fmla="*/ 97 h 194"/>
                  <a:gd name="T2" fmla="*/ 97 w 195"/>
                  <a:gd name="T3" fmla="*/ 177 h 194"/>
                  <a:gd name="T4" fmla="*/ 17 w 195"/>
                  <a:gd name="T5" fmla="*/ 97 h 194"/>
                  <a:gd name="T6" fmla="*/ 97 w 195"/>
                  <a:gd name="T7" fmla="*/ 17 h 194"/>
                  <a:gd name="T8" fmla="*/ 177 w 195"/>
                  <a:gd name="T9" fmla="*/ 97 h 194"/>
                  <a:gd name="T10" fmla="*/ 195 w 195"/>
                  <a:gd name="T11" fmla="*/ 97 h 194"/>
                  <a:gd name="T12" fmla="*/ 97 w 195"/>
                  <a:gd name="T13" fmla="*/ 0 h 194"/>
                  <a:gd name="T14" fmla="*/ 0 w 195"/>
                  <a:gd name="T15" fmla="*/ 97 h 194"/>
                  <a:gd name="T16" fmla="*/ 97 w 195"/>
                  <a:gd name="T17" fmla="*/ 194 h 194"/>
                  <a:gd name="T18" fmla="*/ 195 w 195"/>
                  <a:gd name="T19"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 h="194">
                    <a:moveTo>
                      <a:pt x="177" y="97"/>
                    </a:moveTo>
                    <a:cubicBezTo>
                      <a:pt x="177" y="141"/>
                      <a:pt x="141" y="177"/>
                      <a:pt x="97" y="177"/>
                    </a:cubicBezTo>
                    <a:cubicBezTo>
                      <a:pt x="53" y="177"/>
                      <a:pt x="17" y="141"/>
                      <a:pt x="17" y="97"/>
                    </a:cubicBezTo>
                    <a:cubicBezTo>
                      <a:pt x="17" y="53"/>
                      <a:pt x="53" y="17"/>
                      <a:pt x="97" y="17"/>
                    </a:cubicBezTo>
                    <a:cubicBezTo>
                      <a:pt x="141" y="17"/>
                      <a:pt x="177" y="53"/>
                      <a:pt x="177" y="97"/>
                    </a:cubicBezTo>
                    <a:moveTo>
                      <a:pt x="195" y="97"/>
                    </a:moveTo>
                    <a:cubicBezTo>
                      <a:pt x="195" y="43"/>
                      <a:pt x="151" y="0"/>
                      <a:pt x="97" y="0"/>
                    </a:cubicBezTo>
                    <a:cubicBezTo>
                      <a:pt x="43" y="0"/>
                      <a:pt x="0" y="43"/>
                      <a:pt x="0" y="97"/>
                    </a:cubicBezTo>
                    <a:cubicBezTo>
                      <a:pt x="0" y="151"/>
                      <a:pt x="43" y="194"/>
                      <a:pt x="97" y="194"/>
                    </a:cubicBezTo>
                    <a:cubicBezTo>
                      <a:pt x="151" y="194"/>
                      <a:pt x="195" y="151"/>
                      <a:pt x="195" y="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grpSp>
      </p:grpSp>
      <p:sp>
        <p:nvSpPr>
          <p:cNvPr id="24" name="Arrondir un rectangle avec un coin diagonal 95"/>
          <p:cNvSpPr/>
          <p:nvPr/>
        </p:nvSpPr>
        <p:spPr>
          <a:xfrm>
            <a:off x="6774233" y="4702261"/>
            <a:ext cx="1834405" cy="1751075"/>
          </a:xfrm>
          <a:prstGeom prst="round2Diag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36000" tIns="0" rIns="91440" bIns="45720" numCol="1" spcCol="0" rtlCol="0" fromWordArt="0" anchor="t"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spcBef>
                <a:spcPts val="1200"/>
              </a:spcBef>
              <a:buClr>
                <a:prstClr val="white">
                  <a:lumMod val="50000"/>
                </a:prstClr>
              </a:buClr>
            </a:pPr>
            <a:r>
              <a:rPr lang="en-US" sz="1400" b="1" dirty="0" smtClean="0">
                <a:solidFill>
                  <a:prstClr val="white"/>
                </a:solidFill>
                <a:latin typeface="Arial" panose="020B0604020202020204" pitchFamily="34" charset="0"/>
                <a:cs typeface="Arial" panose="020B0604020202020204" pitchFamily="34" charset="0"/>
              </a:rPr>
              <a:t>I </a:t>
            </a:r>
            <a:r>
              <a:rPr lang="en-US" sz="1400" b="1" dirty="0" err="1" smtClean="0">
                <a:solidFill>
                  <a:prstClr val="white"/>
                </a:solidFill>
                <a:latin typeface="Arial" panose="020B0604020202020204" pitchFamily="34" charset="0"/>
                <a:cs typeface="Arial" panose="020B0604020202020204" pitchFamily="34" charset="0"/>
              </a:rPr>
              <a:t>rischi</a:t>
            </a:r>
            <a:r>
              <a:rPr lang="en-US" sz="1400" b="1" dirty="0" smtClean="0">
                <a:solidFill>
                  <a:prstClr val="white"/>
                </a:solidFill>
                <a:latin typeface="Arial" panose="020B0604020202020204" pitchFamily="34" charset="0"/>
                <a:cs typeface="Arial" panose="020B0604020202020204" pitchFamily="34" charset="0"/>
              </a:rPr>
              <a:t> </a:t>
            </a:r>
            <a:r>
              <a:rPr lang="en-US" sz="1400" b="1" dirty="0" err="1" smtClean="0">
                <a:solidFill>
                  <a:prstClr val="white"/>
                </a:solidFill>
                <a:latin typeface="Arial" panose="020B0604020202020204" pitchFamily="34" charset="0"/>
                <a:cs typeface="Arial" panose="020B0604020202020204" pitchFamily="34" charset="0"/>
              </a:rPr>
              <a:t>sono</a:t>
            </a:r>
            <a:r>
              <a:rPr lang="en-US" sz="1400" b="1" dirty="0" smtClean="0">
                <a:solidFill>
                  <a:prstClr val="white"/>
                </a:solidFill>
                <a:latin typeface="Arial" panose="020B0604020202020204" pitchFamily="34" charset="0"/>
                <a:cs typeface="Arial" panose="020B0604020202020204" pitchFamily="34" charset="0"/>
              </a:rPr>
              <a:t> </a:t>
            </a:r>
            <a:r>
              <a:rPr lang="en-US" sz="1400" b="1" dirty="0" err="1" smtClean="0">
                <a:solidFill>
                  <a:prstClr val="white"/>
                </a:solidFill>
                <a:latin typeface="Arial" panose="020B0604020202020204" pitchFamily="34" charset="0"/>
                <a:cs typeface="Arial" panose="020B0604020202020204" pitchFamily="34" charset="0"/>
              </a:rPr>
              <a:t>gestiti</a:t>
            </a:r>
            <a:r>
              <a:rPr lang="en-US" sz="1400" b="1" dirty="0" smtClean="0">
                <a:solidFill>
                  <a:prstClr val="white"/>
                </a:solidFill>
                <a:latin typeface="Arial" panose="020B0604020202020204" pitchFamily="34" charset="0"/>
                <a:cs typeface="Arial" panose="020B0604020202020204" pitchFamily="34" charset="0"/>
              </a:rPr>
              <a:t> con </a:t>
            </a:r>
            <a:r>
              <a:rPr lang="en-US" sz="1400" b="1" dirty="0" err="1" smtClean="0">
                <a:solidFill>
                  <a:prstClr val="white"/>
                </a:solidFill>
                <a:latin typeface="Arial" panose="020B0604020202020204" pitchFamily="34" charset="0"/>
                <a:cs typeface="Arial" panose="020B0604020202020204" pitchFamily="34" charset="0"/>
              </a:rPr>
              <a:t>interventi</a:t>
            </a:r>
            <a:r>
              <a:rPr lang="en-US" sz="1400" b="1" dirty="0" smtClean="0">
                <a:solidFill>
                  <a:prstClr val="white"/>
                </a:solidFill>
                <a:latin typeface="Arial" panose="020B0604020202020204" pitchFamily="34" charset="0"/>
                <a:cs typeface="Arial" panose="020B0604020202020204" pitchFamily="34" charset="0"/>
              </a:rPr>
              <a:t> </a:t>
            </a:r>
            <a:r>
              <a:rPr lang="en-US" sz="1400" b="1" dirty="0" err="1" smtClean="0">
                <a:solidFill>
                  <a:prstClr val="white"/>
                </a:solidFill>
                <a:latin typeface="Arial" panose="020B0604020202020204" pitchFamily="34" charset="0"/>
                <a:cs typeface="Arial" panose="020B0604020202020204" pitchFamily="34" charset="0"/>
              </a:rPr>
              <a:t>di</a:t>
            </a:r>
            <a:r>
              <a:rPr lang="en-US" sz="1400" b="1" dirty="0" smtClean="0">
                <a:solidFill>
                  <a:prstClr val="white"/>
                </a:solidFill>
                <a:latin typeface="Arial" panose="020B0604020202020204" pitchFamily="34" charset="0"/>
                <a:cs typeface="Arial" panose="020B0604020202020204" pitchFamily="34" charset="0"/>
              </a:rPr>
              <a:t> </a:t>
            </a:r>
            <a:r>
              <a:rPr lang="en-US" sz="1400" b="1" dirty="0" err="1" smtClean="0">
                <a:solidFill>
                  <a:prstClr val="white"/>
                </a:solidFill>
                <a:latin typeface="Arial" panose="020B0604020202020204" pitchFamily="34" charset="0"/>
                <a:cs typeface="Arial" panose="020B0604020202020204" pitchFamily="34" charset="0"/>
              </a:rPr>
              <a:t>personale</a:t>
            </a:r>
            <a:r>
              <a:rPr lang="en-US" sz="1400" b="1" dirty="0" smtClean="0">
                <a:solidFill>
                  <a:prstClr val="white"/>
                </a:solidFill>
                <a:latin typeface="Arial" panose="020B0604020202020204" pitchFamily="34" charset="0"/>
                <a:cs typeface="Arial" panose="020B0604020202020204" pitchFamily="34" charset="0"/>
              </a:rPr>
              <a:t> </a:t>
            </a:r>
            <a:r>
              <a:rPr lang="en-US" sz="1400" b="1" dirty="0" err="1" smtClean="0">
                <a:solidFill>
                  <a:prstClr val="white"/>
                </a:solidFill>
                <a:latin typeface="Arial" panose="020B0604020202020204" pitchFamily="34" charset="0"/>
                <a:cs typeface="Arial" panose="020B0604020202020204" pitchFamily="34" charset="0"/>
              </a:rPr>
              <a:t>qualificato</a:t>
            </a:r>
            <a:endParaRPr lang="en-US" sz="1400" b="1" dirty="0">
              <a:solidFill>
                <a:prstClr val="white"/>
              </a:solidFill>
              <a:latin typeface="Arial" panose="020B0604020202020204" pitchFamily="34" charset="0"/>
              <a:cs typeface="Arial" panose="020B0604020202020204" pitchFamily="34" charset="0"/>
            </a:endParaRPr>
          </a:p>
        </p:txBody>
      </p:sp>
      <p:grpSp>
        <p:nvGrpSpPr>
          <p:cNvPr id="25" name="Groupe 96"/>
          <p:cNvGrpSpPr>
            <a:grpSpLocks noChangeAspect="1"/>
          </p:cNvGrpSpPr>
          <p:nvPr/>
        </p:nvGrpSpPr>
        <p:grpSpPr>
          <a:xfrm>
            <a:off x="6581508" y="4581128"/>
            <a:ext cx="406707" cy="487591"/>
            <a:chOff x="47072" y="1340769"/>
            <a:chExt cx="913463" cy="913463"/>
          </a:xfrm>
        </p:grpSpPr>
        <p:sp>
          <p:nvSpPr>
            <p:cNvPr id="26" name="Ellipse 97"/>
            <p:cNvSpPr/>
            <p:nvPr/>
          </p:nvSpPr>
          <p:spPr>
            <a:xfrm>
              <a:off x="47072" y="1340769"/>
              <a:ext cx="913463" cy="9134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endParaRPr>
            </a:p>
          </p:txBody>
        </p:sp>
        <p:sp>
          <p:nvSpPr>
            <p:cNvPr id="27" name="Ellipse 98"/>
            <p:cNvSpPr/>
            <p:nvPr/>
          </p:nvSpPr>
          <p:spPr>
            <a:xfrm>
              <a:off x="47072" y="1340769"/>
              <a:ext cx="913463" cy="9134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endParaRPr>
            </a:p>
          </p:txBody>
        </p:sp>
        <p:sp>
          <p:nvSpPr>
            <p:cNvPr id="28" name="AutoShape 3"/>
            <p:cNvSpPr>
              <a:spLocks noChangeAspect="1" noChangeArrowheads="1" noTextEdit="1"/>
            </p:cNvSpPr>
            <p:nvPr/>
          </p:nvSpPr>
          <p:spPr bwMode="auto">
            <a:xfrm>
              <a:off x="147657" y="1447371"/>
              <a:ext cx="695246" cy="69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29" name="Freeform 5"/>
            <p:cNvSpPr>
              <a:spLocks/>
            </p:cNvSpPr>
            <p:nvPr/>
          </p:nvSpPr>
          <p:spPr bwMode="auto">
            <a:xfrm>
              <a:off x="296962" y="1565005"/>
              <a:ext cx="378540" cy="370999"/>
            </a:xfrm>
            <a:custGeom>
              <a:avLst/>
              <a:gdLst>
                <a:gd name="T0" fmla="*/ 106 w 106"/>
                <a:gd name="T1" fmla="*/ 49 h 104"/>
                <a:gd name="T2" fmla="*/ 106 w 106"/>
                <a:gd name="T3" fmla="*/ 49 h 104"/>
                <a:gd name="T4" fmla="*/ 106 w 106"/>
                <a:gd name="T5" fmla="*/ 49 h 104"/>
                <a:gd name="T6" fmla="*/ 106 w 106"/>
                <a:gd name="T7" fmla="*/ 48 h 104"/>
                <a:gd name="T8" fmla="*/ 105 w 106"/>
                <a:gd name="T9" fmla="*/ 47 h 104"/>
                <a:gd name="T10" fmla="*/ 89 w 106"/>
                <a:gd name="T11" fmla="*/ 43 h 104"/>
                <a:gd name="T12" fmla="*/ 67 w 106"/>
                <a:gd name="T13" fmla="*/ 43 h 104"/>
                <a:gd name="T14" fmla="*/ 70 w 106"/>
                <a:gd name="T15" fmla="*/ 23 h 104"/>
                <a:gd name="T16" fmla="*/ 62 w 106"/>
                <a:gd name="T17" fmla="*/ 1 h 104"/>
                <a:gd name="T18" fmla="*/ 54 w 106"/>
                <a:gd name="T19" fmla="*/ 3 h 104"/>
                <a:gd name="T20" fmla="*/ 52 w 106"/>
                <a:gd name="T21" fmla="*/ 24 h 104"/>
                <a:gd name="T22" fmla="*/ 34 w 106"/>
                <a:gd name="T23" fmla="*/ 48 h 104"/>
                <a:gd name="T24" fmla="*/ 22 w 106"/>
                <a:gd name="T25" fmla="*/ 51 h 104"/>
                <a:gd name="T26" fmla="*/ 0 w 106"/>
                <a:gd name="T27" fmla="*/ 51 h 104"/>
                <a:gd name="T28" fmla="*/ 0 w 106"/>
                <a:gd name="T29" fmla="*/ 95 h 104"/>
                <a:gd name="T30" fmla="*/ 19 w 106"/>
                <a:gd name="T31" fmla="*/ 95 h 104"/>
                <a:gd name="T32" fmla="*/ 32 w 106"/>
                <a:gd name="T33" fmla="*/ 99 h 104"/>
                <a:gd name="T34" fmla="*/ 55 w 106"/>
                <a:gd name="T35" fmla="*/ 104 h 104"/>
                <a:gd name="T36" fmla="*/ 77 w 106"/>
                <a:gd name="T37" fmla="*/ 104 h 104"/>
                <a:gd name="T38" fmla="*/ 77 w 106"/>
                <a:gd name="T39" fmla="*/ 104 h 104"/>
                <a:gd name="T40" fmla="*/ 86 w 106"/>
                <a:gd name="T41" fmla="*/ 104 h 104"/>
                <a:gd name="T42" fmla="*/ 95 w 106"/>
                <a:gd name="T43" fmla="*/ 94 h 104"/>
                <a:gd name="T44" fmla="*/ 94 w 106"/>
                <a:gd name="T45" fmla="*/ 91 h 104"/>
                <a:gd name="T46" fmla="*/ 101 w 106"/>
                <a:gd name="T47" fmla="*/ 80 h 104"/>
                <a:gd name="T48" fmla="*/ 97 w 106"/>
                <a:gd name="T49" fmla="*/ 75 h 104"/>
                <a:gd name="T50" fmla="*/ 98 w 106"/>
                <a:gd name="T51" fmla="*/ 75 h 104"/>
                <a:gd name="T52" fmla="*/ 105 w 106"/>
                <a:gd name="T53" fmla="*/ 64 h 104"/>
                <a:gd name="T54" fmla="*/ 100 w 106"/>
                <a:gd name="T55" fmla="*/ 59 h 104"/>
                <a:gd name="T56" fmla="*/ 106 w 106"/>
                <a:gd name="T57" fmla="*/ 4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6" h="104">
                  <a:moveTo>
                    <a:pt x="106" y="49"/>
                  </a:moveTo>
                  <a:cubicBezTo>
                    <a:pt x="106" y="49"/>
                    <a:pt x="106" y="49"/>
                    <a:pt x="106" y="49"/>
                  </a:cubicBezTo>
                  <a:cubicBezTo>
                    <a:pt x="106" y="49"/>
                    <a:pt x="106" y="49"/>
                    <a:pt x="106" y="49"/>
                  </a:cubicBezTo>
                  <a:cubicBezTo>
                    <a:pt x="106" y="48"/>
                    <a:pt x="106" y="48"/>
                    <a:pt x="106" y="48"/>
                  </a:cubicBezTo>
                  <a:cubicBezTo>
                    <a:pt x="106" y="48"/>
                    <a:pt x="106" y="47"/>
                    <a:pt x="105" y="47"/>
                  </a:cubicBezTo>
                  <a:cubicBezTo>
                    <a:pt x="103" y="43"/>
                    <a:pt x="93" y="43"/>
                    <a:pt x="89" y="43"/>
                  </a:cubicBezTo>
                  <a:cubicBezTo>
                    <a:pt x="83" y="43"/>
                    <a:pt x="67" y="43"/>
                    <a:pt x="67" y="43"/>
                  </a:cubicBezTo>
                  <a:cubicBezTo>
                    <a:pt x="67" y="36"/>
                    <a:pt x="70" y="33"/>
                    <a:pt x="70" y="23"/>
                  </a:cubicBezTo>
                  <a:cubicBezTo>
                    <a:pt x="70" y="13"/>
                    <a:pt x="65" y="3"/>
                    <a:pt x="62" y="1"/>
                  </a:cubicBezTo>
                  <a:cubicBezTo>
                    <a:pt x="59" y="0"/>
                    <a:pt x="54" y="2"/>
                    <a:pt x="54" y="3"/>
                  </a:cubicBezTo>
                  <a:cubicBezTo>
                    <a:pt x="54" y="7"/>
                    <a:pt x="54" y="19"/>
                    <a:pt x="52" y="24"/>
                  </a:cubicBezTo>
                  <a:cubicBezTo>
                    <a:pt x="44" y="37"/>
                    <a:pt x="40" y="44"/>
                    <a:pt x="34" y="48"/>
                  </a:cubicBezTo>
                  <a:cubicBezTo>
                    <a:pt x="30" y="50"/>
                    <a:pt x="27" y="51"/>
                    <a:pt x="22" y="51"/>
                  </a:cubicBezTo>
                  <a:cubicBezTo>
                    <a:pt x="0" y="51"/>
                    <a:pt x="0" y="51"/>
                    <a:pt x="0" y="51"/>
                  </a:cubicBezTo>
                  <a:cubicBezTo>
                    <a:pt x="0" y="95"/>
                    <a:pt x="0" y="95"/>
                    <a:pt x="0" y="95"/>
                  </a:cubicBezTo>
                  <a:cubicBezTo>
                    <a:pt x="19" y="95"/>
                    <a:pt x="19" y="95"/>
                    <a:pt x="19" y="95"/>
                  </a:cubicBezTo>
                  <a:cubicBezTo>
                    <a:pt x="21" y="95"/>
                    <a:pt x="28" y="96"/>
                    <a:pt x="32" y="99"/>
                  </a:cubicBezTo>
                  <a:cubicBezTo>
                    <a:pt x="37" y="102"/>
                    <a:pt x="53" y="104"/>
                    <a:pt x="55" y="104"/>
                  </a:cubicBezTo>
                  <a:cubicBezTo>
                    <a:pt x="77" y="104"/>
                    <a:pt x="77" y="104"/>
                    <a:pt x="77" y="104"/>
                  </a:cubicBezTo>
                  <a:cubicBezTo>
                    <a:pt x="77" y="104"/>
                    <a:pt x="77" y="104"/>
                    <a:pt x="77" y="104"/>
                  </a:cubicBezTo>
                  <a:cubicBezTo>
                    <a:pt x="86" y="104"/>
                    <a:pt x="86" y="104"/>
                    <a:pt x="86" y="104"/>
                  </a:cubicBezTo>
                  <a:cubicBezTo>
                    <a:pt x="90" y="104"/>
                    <a:pt x="96" y="102"/>
                    <a:pt x="95" y="94"/>
                  </a:cubicBezTo>
                  <a:cubicBezTo>
                    <a:pt x="95" y="92"/>
                    <a:pt x="95" y="91"/>
                    <a:pt x="94" y="91"/>
                  </a:cubicBezTo>
                  <a:cubicBezTo>
                    <a:pt x="97" y="91"/>
                    <a:pt x="101" y="87"/>
                    <a:pt x="101" y="80"/>
                  </a:cubicBezTo>
                  <a:cubicBezTo>
                    <a:pt x="101" y="78"/>
                    <a:pt x="99" y="76"/>
                    <a:pt x="97" y="75"/>
                  </a:cubicBezTo>
                  <a:cubicBezTo>
                    <a:pt x="98" y="75"/>
                    <a:pt x="98" y="75"/>
                    <a:pt x="98" y="75"/>
                  </a:cubicBezTo>
                  <a:cubicBezTo>
                    <a:pt x="101" y="75"/>
                    <a:pt x="105" y="72"/>
                    <a:pt x="105" y="64"/>
                  </a:cubicBezTo>
                  <a:cubicBezTo>
                    <a:pt x="105" y="61"/>
                    <a:pt x="102" y="60"/>
                    <a:pt x="100" y="59"/>
                  </a:cubicBezTo>
                  <a:cubicBezTo>
                    <a:pt x="103" y="58"/>
                    <a:pt x="106" y="56"/>
                    <a:pt x="106" y="49"/>
                  </a:cubicBezTo>
                </a:path>
              </a:pathLst>
            </a:custGeom>
            <a:solidFill>
              <a:srgbClr val="00AEC7"/>
            </a:solidFill>
            <a:ln>
              <a:noFill/>
            </a:ln>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30" name="Freeform 6"/>
            <p:cNvSpPr>
              <a:spLocks noEditPoints="1"/>
            </p:cNvSpPr>
            <p:nvPr/>
          </p:nvSpPr>
          <p:spPr bwMode="auto">
            <a:xfrm>
              <a:off x="147657" y="1444355"/>
              <a:ext cx="695246" cy="695246"/>
            </a:xfrm>
            <a:custGeom>
              <a:avLst/>
              <a:gdLst>
                <a:gd name="T0" fmla="*/ 177 w 195"/>
                <a:gd name="T1" fmla="*/ 98 h 195"/>
                <a:gd name="T2" fmla="*/ 97 w 195"/>
                <a:gd name="T3" fmla="*/ 178 h 195"/>
                <a:gd name="T4" fmla="*/ 17 w 195"/>
                <a:gd name="T5" fmla="*/ 98 h 195"/>
                <a:gd name="T6" fmla="*/ 97 w 195"/>
                <a:gd name="T7" fmla="*/ 18 h 195"/>
                <a:gd name="T8" fmla="*/ 177 w 195"/>
                <a:gd name="T9" fmla="*/ 98 h 195"/>
                <a:gd name="T10" fmla="*/ 195 w 195"/>
                <a:gd name="T11" fmla="*/ 98 h 195"/>
                <a:gd name="T12" fmla="*/ 97 w 195"/>
                <a:gd name="T13" fmla="*/ 0 h 195"/>
                <a:gd name="T14" fmla="*/ 0 w 195"/>
                <a:gd name="T15" fmla="*/ 98 h 195"/>
                <a:gd name="T16" fmla="*/ 97 w 195"/>
                <a:gd name="T17" fmla="*/ 195 h 195"/>
                <a:gd name="T18" fmla="*/ 195 w 195"/>
                <a:gd name="T19" fmla="*/ 9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 h="195">
                  <a:moveTo>
                    <a:pt x="177" y="98"/>
                  </a:moveTo>
                  <a:cubicBezTo>
                    <a:pt x="177" y="142"/>
                    <a:pt x="141" y="178"/>
                    <a:pt x="97" y="178"/>
                  </a:cubicBezTo>
                  <a:cubicBezTo>
                    <a:pt x="53" y="178"/>
                    <a:pt x="17" y="142"/>
                    <a:pt x="17" y="98"/>
                  </a:cubicBezTo>
                  <a:cubicBezTo>
                    <a:pt x="17" y="54"/>
                    <a:pt x="53" y="18"/>
                    <a:pt x="97" y="18"/>
                  </a:cubicBezTo>
                  <a:cubicBezTo>
                    <a:pt x="141" y="18"/>
                    <a:pt x="177" y="54"/>
                    <a:pt x="177" y="98"/>
                  </a:cubicBezTo>
                  <a:moveTo>
                    <a:pt x="195" y="98"/>
                  </a:moveTo>
                  <a:cubicBezTo>
                    <a:pt x="195" y="44"/>
                    <a:pt x="151" y="0"/>
                    <a:pt x="97" y="0"/>
                  </a:cubicBezTo>
                  <a:cubicBezTo>
                    <a:pt x="43" y="0"/>
                    <a:pt x="0" y="44"/>
                    <a:pt x="0" y="98"/>
                  </a:cubicBezTo>
                  <a:cubicBezTo>
                    <a:pt x="0" y="152"/>
                    <a:pt x="43" y="195"/>
                    <a:pt x="97" y="195"/>
                  </a:cubicBezTo>
                  <a:cubicBezTo>
                    <a:pt x="151" y="195"/>
                    <a:pt x="195" y="152"/>
                    <a:pt x="195" y="98"/>
                  </a:cubicBezTo>
                </a:path>
              </a:pathLst>
            </a:custGeom>
            <a:solidFill>
              <a:srgbClr val="00AEC7"/>
            </a:solidFill>
            <a:ln>
              <a:noFill/>
            </a:ln>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grpSp>
      <p:sp>
        <p:nvSpPr>
          <p:cNvPr id="31" name="Arrondir un rectangle avec un coin diagonal 103"/>
          <p:cNvSpPr/>
          <p:nvPr/>
        </p:nvSpPr>
        <p:spPr>
          <a:xfrm>
            <a:off x="425583" y="4734846"/>
            <a:ext cx="1828773" cy="1751074"/>
          </a:xfrm>
          <a:prstGeom prst="round2DiagRect">
            <a:avLst/>
          </a:prstGeom>
          <a:solidFill>
            <a:srgbClr val="00B1C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36000" tIns="0" rIns="91440" bIns="45720" numCol="1" spcCol="0" rtlCol="0" fromWordArt="0" anchor="t"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spcAft>
                <a:spcPts val="600"/>
              </a:spcAft>
              <a:buClr>
                <a:prstClr val="white">
                  <a:lumMod val="50000"/>
                </a:prstClr>
              </a:buClr>
            </a:pPr>
            <a:r>
              <a:rPr lang="en-US" b="1" dirty="0">
                <a:solidFill>
                  <a:prstClr val="white"/>
                </a:solidFill>
                <a:latin typeface="Arial" panose="020B0604020202020204" pitchFamily="34" charset="0"/>
                <a:cs typeface="Arial" panose="020B0604020202020204" pitchFamily="34" charset="0"/>
              </a:rPr>
              <a:t> </a:t>
            </a:r>
            <a:r>
              <a:rPr lang="en-US" b="1" dirty="0" smtClean="0">
                <a:solidFill>
                  <a:prstClr val="white"/>
                </a:solidFill>
                <a:latin typeface="Arial" panose="020B0604020202020204" pitchFamily="34" charset="0"/>
                <a:cs typeface="Arial" panose="020B0604020202020204" pitchFamily="34" charset="0"/>
              </a:rPr>
              <a:t>Le EPC </a:t>
            </a:r>
            <a:r>
              <a:rPr lang="en-US" b="1" dirty="0" err="1" smtClean="0">
                <a:solidFill>
                  <a:prstClr val="white"/>
                </a:solidFill>
                <a:latin typeface="Arial" panose="020B0604020202020204" pitchFamily="34" charset="0"/>
                <a:cs typeface="Arial" panose="020B0604020202020204" pitchFamily="34" charset="0"/>
              </a:rPr>
              <a:t>sono</a:t>
            </a:r>
            <a:r>
              <a:rPr lang="en-US" b="1" dirty="0" smtClean="0">
                <a:solidFill>
                  <a:prstClr val="white"/>
                </a:solidFill>
                <a:latin typeface="Arial" panose="020B0604020202020204" pitchFamily="34" charset="0"/>
                <a:cs typeface="Arial" panose="020B0604020202020204" pitchFamily="34" charset="0"/>
              </a:rPr>
              <a:t> </a:t>
            </a:r>
            <a:r>
              <a:rPr lang="en-US" b="1" dirty="0" err="1" smtClean="0">
                <a:solidFill>
                  <a:prstClr val="white"/>
                </a:solidFill>
                <a:latin typeface="Arial" panose="020B0604020202020204" pitchFamily="34" charset="0"/>
                <a:cs typeface="Arial" panose="020B0604020202020204" pitchFamily="34" charset="0"/>
              </a:rPr>
              <a:t>facili</a:t>
            </a:r>
            <a:r>
              <a:rPr lang="en-US" b="1" dirty="0" smtClean="0">
                <a:solidFill>
                  <a:prstClr val="white"/>
                </a:solidFill>
                <a:latin typeface="Arial" panose="020B0604020202020204" pitchFamily="34" charset="0"/>
                <a:cs typeface="Arial" panose="020B0604020202020204" pitchFamily="34" charset="0"/>
              </a:rPr>
              <a:t> </a:t>
            </a:r>
            <a:r>
              <a:rPr lang="en-US" b="1" dirty="0" err="1" smtClean="0">
                <a:solidFill>
                  <a:prstClr val="white"/>
                </a:solidFill>
                <a:latin typeface="Arial" panose="020B0604020202020204" pitchFamily="34" charset="0"/>
                <a:cs typeface="Arial" panose="020B0604020202020204" pitchFamily="34" charset="0"/>
              </a:rPr>
              <a:t>da</a:t>
            </a:r>
            <a:r>
              <a:rPr lang="en-US" b="1" dirty="0" smtClean="0">
                <a:solidFill>
                  <a:prstClr val="white"/>
                </a:solidFill>
                <a:latin typeface="Arial" panose="020B0604020202020204" pitchFamily="34" charset="0"/>
                <a:cs typeface="Arial" panose="020B0604020202020204" pitchFamily="34" charset="0"/>
              </a:rPr>
              <a:t> </a:t>
            </a:r>
            <a:r>
              <a:rPr lang="en-US" b="1" dirty="0" err="1" smtClean="0">
                <a:solidFill>
                  <a:prstClr val="white"/>
                </a:solidFill>
                <a:latin typeface="Arial" panose="020B0604020202020204" pitchFamily="34" charset="0"/>
                <a:cs typeface="Arial" panose="020B0604020202020204" pitchFamily="34" charset="0"/>
              </a:rPr>
              <a:t>implementare</a:t>
            </a:r>
            <a:endParaRPr lang="en-US" b="1" dirty="0" smtClean="0">
              <a:solidFill>
                <a:prstClr val="white"/>
              </a:solidFill>
              <a:latin typeface="Arial" panose="020B0604020202020204" pitchFamily="34" charset="0"/>
              <a:cs typeface="Arial" panose="020B0604020202020204" pitchFamily="34" charset="0"/>
            </a:endParaRPr>
          </a:p>
          <a:p>
            <a:pPr algn="ctr">
              <a:spcAft>
                <a:spcPts val="600"/>
              </a:spcAft>
              <a:buClr>
                <a:prstClr val="white">
                  <a:lumMod val="50000"/>
                </a:prstClr>
              </a:buClr>
            </a:pPr>
            <a:r>
              <a:rPr lang="en-US" sz="1100" b="1" dirty="0" err="1" smtClean="0">
                <a:solidFill>
                  <a:prstClr val="white"/>
                </a:solidFill>
                <a:latin typeface="Arial" panose="020B0604020202020204" pitchFamily="34" charset="0"/>
                <a:cs typeface="Arial" panose="020B0604020202020204" pitchFamily="34" charset="0"/>
              </a:rPr>
              <a:t>contrattualmente</a:t>
            </a:r>
            <a:r>
              <a:rPr lang="en-US" sz="1100" b="1" dirty="0" smtClean="0">
                <a:solidFill>
                  <a:prstClr val="white"/>
                </a:solidFill>
                <a:latin typeface="Arial" panose="020B0604020202020204" pitchFamily="34" charset="0"/>
                <a:cs typeface="Arial" panose="020B0604020202020204" pitchFamily="34" charset="0"/>
              </a:rPr>
              <a:t> e </a:t>
            </a:r>
            <a:r>
              <a:rPr lang="en-US" sz="1100" b="1" dirty="0" err="1" smtClean="0">
                <a:solidFill>
                  <a:prstClr val="white"/>
                </a:solidFill>
                <a:latin typeface="Arial" panose="020B0604020202020204" pitchFamily="34" charset="0"/>
                <a:cs typeface="Arial" panose="020B0604020202020204" pitchFamily="34" charset="0"/>
              </a:rPr>
              <a:t>operativamente</a:t>
            </a:r>
            <a:endParaRPr lang="en-US" sz="1100" b="1" dirty="0">
              <a:solidFill>
                <a:prstClr val="white"/>
              </a:solidFill>
              <a:latin typeface="Arial" panose="020B0604020202020204" pitchFamily="34" charset="0"/>
              <a:cs typeface="Arial" panose="020B0604020202020204" pitchFamily="34" charset="0"/>
            </a:endParaRPr>
          </a:p>
        </p:txBody>
      </p:sp>
      <p:pic>
        <p:nvPicPr>
          <p:cNvPr id="3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0011" y="2283621"/>
            <a:ext cx="3586604" cy="2101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51992" y="2283621"/>
            <a:ext cx="3504324" cy="210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e 104"/>
          <p:cNvGrpSpPr>
            <a:grpSpLocks noChangeAspect="1"/>
          </p:cNvGrpSpPr>
          <p:nvPr/>
        </p:nvGrpSpPr>
        <p:grpSpPr>
          <a:xfrm>
            <a:off x="238131" y="4582292"/>
            <a:ext cx="406707" cy="487591"/>
            <a:chOff x="7834759" y="2797921"/>
            <a:chExt cx="432000" cy="432000"/>
          </a:xfrm>
        </p:grpSpPr>
        <p:sp>
          <p:nvSpPr>
            <p:cNvPr id="35" name="Ellipse 105"/>
            <p:cNvSpPr/>
            <p:nvPr/>
          </p:nvSpPr>
          <p:spPr>
            <a:xfrm>
              <a:off x="7834759" y="2797921"/>
              <a:ext cx="432000" cy="432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endParaRPr>
            </a:p>
          </p:txBody>
        </p:sp>
        <p:grpSp>
          <p:nvGrpSpPr>
            <p:cNvPr id="36" name="Group 23"/>
            <p:cNvGrpSpPr>
              <a:grpSpLocks noChangeAspect="1"/>
            </p:cNvGrpSpPr>
            <p:nvPr/>
          </p:nvGrpSpPr>
          <p:grpSpPr bwMode="auto">
            <a:xfrm>
              <a:off x="7875672" y="2847732"/>
              <a:ext cx="346360" cy="346360"/>
              <a:chOff x="-613" y="2341"/>
              <a:chExt cx="545" cy="545"/>
            </a:xfrm>
            <a:solidFill>
              <a:schemeClr val="tx2"/>
            </a:solidFill>
          </p:grpSpPr>
          <p:sp>
            <p:nvSpPr>
              <p:cNvPr id="37" name="Freeform 24"/>
              <p:cNvSpPr>
                <a:spLocks noEditPoints="1"/>
              </p:cNvSpPr>
              <p:nvPr/>
            </p:nvSpPr>
            <p:spPr bwMode="auto">
              <a:xfrm>
                <a:off x="-613" y="2341"/>
                <a:ext cx="545" cy="545"/>
              </a:xfrm>
              <a:custGeom>
                <a:avLst/>
                <a:gdLst>
                  <a:gd name="T0" fmla="*/ 177 w 195"/>
                  <a:gd name="T1" fmla="*/ 97 h 195"/>
                  <a:gd name="T2" fmla="*/ 97 w 195"/>
                  <a:gd name="T3" fmla="*/ 177 h 195"/>
                  <a:gd name="T4" fmla="*/ 17 w 195"/>
                  <a:gd name="T5" fmla="*/ 97 h 195"/>
                  <a:gd name="T6" fmla="*/ 97 w 195"/>
                  <a:gd name="T7" fmla="*/ 17 h 195"/>
                  <a:gd name="T8" fmla="*/ 177 w 195"/>
                  <a:gd name="T9" fmla="*/ 97 h 195"/>
                  <a:gd name="T10" fmla="*/ 195 w 195"/>
                  <a:gd name="T11" fmla="*/ 97 h 195"/>
                  <a:gd name="T12" fmla="*/ 97 w 195"/>
                  <a:gd name="T13" fmla="*/ 0 h 195"/>
                  <a:gd name="T14" fmla="*/ 0 w 195"/>
                  <a:gd name="T15" fmla="*/ 97 h 195"/>
                  <a:gd name="T16" fmla="*/ 97 w 195"/>
                  <a:gd name="T17" fmla="*/ 195 h 195"/>
                  <a:gd name="T18" fmla="*/ 195 w 195"/>
                  <a:gd name="T19" fmla="*/ 9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 h="195">
                    <a:moveTo>
                      <a:pt x="177" y="97"/>
                    </a:moveTo>
                    <a:cubicBezTo>
                      <a:pt x="177" y="141"/>
                      <a:pt x="141" y="177"/>
                      <a:pt x="97" y="177"/>
                    </a:cubicBezTo>
                    <a:cubicBezTo>
                      <a:pt x="53" y="177"/>
                      <a:pt x="17" y="141"/>
                      <a:pt x="17" y="97"/>
                    </a:cubicBezTo>
                    <a:cubicBezTo>
                      <a:pt x="17" y="53"/>
                      <a:pt x="53" y="17"/>
                      <a:pt x="97" y="17"/>
                    </a:cubicBezTo>
                    <a:cubicBezTo>
                      <a:pt x="141" y="17"/>
                      <a:pt x="177" y="53"/>
                      <a:pt x="177" y="97"/>
                    </a:cubicBezTo>
                    <a:moveTo>
                      <a:pt x="195" y="97"/>
                    </a:moveTo>
                    <a:cubicBezTo>
                      <a:pt x="195" y="43"/>
                      <a:pt x="151" y="0"/>
                      <a:pt x="97" y="0"/>
                    </a:cubicBezTo>
                    <a:cubicBezTo>
                      <a:pt x="44" y="0"/>
                      <a:pt x="0" y="43"/>
                      <a:pt x="0" y="97"/>
                    </a:cubicBezTo>
                    <a:cubicBezTo>
                      <a:pt x="0" y="151"/>
                      <a:pt x="44" y="195"/>
                      <a:pt x="97" y="195"/>
                    </a:cubicBezTo>
                    <a:cubicBezTo>
                      <a:pt x="151" y="195"/>
                      <a:pt x="195" y="151"/>
                      <a:pt x="195" y="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38" name="Freeform 25"/>
              <p:cNvSpPr>
                <a:spLocks/>
              </p:cNvSpPr>
              <p:nvPr/>
            </p:nvSpPr>
            <p:spPr bwMode="auto">
              <a:xfrm>
                <a:off x="-487" y="2458"/>
                <a:ext cx="237" cy="305"/>
              </a:xfrm>
              <a:custGeom>
                <a:avLst/>
                <a:gdLst>
                  <a:gd name="T0" fmla="*/ 85 w 85"/>
                  <a:gd name="T1" fmla="*/ 21 h 109"/>
                  <a:gd name="T2" fmla="*/ 85 w 85"/>
                  <a:gd name="T3" fmla="*/ 7 h 109"/>
                  <a:gd name="T4" fmla="*/ 78 w 85"/>
                  <a:gd name="T5" fmla="*/ 0 h 109"/>
                  <a:gd name="T6" fmla="*/ 31 w 85"/>
                  <a:gd name="T7" fmla="*/ 0 h 109"/>
                  <a:gd name="T8" fmla="*/ 28 w 85"/>
                  <a:gd name="T9" fmla="*/ 1 h 109"/>
                  <a:gd name="T10" fmla="*/ 2 w 85"/>
                  <a:gd name="T11" fmla="*/ 28 h 109"/>
                  <a:gd name="T12" fmla="*/ 0 w 85"/>
                  <a:gd name="T13" fmla="*/ 32 h 109"/>
                  <a:gd name="T14" fmla="*/ 0 w 85"/>
                  <a:gd name="T15" fmla="*/ 101 h 109"/>
                  <a:gd name="T16" fmla="*/ 7 w 85"/>
                  <a:gd name="T17" fmla="*/ 109 h 109"/>
                  <a:gd name="T18" fmla="*/ 78 w 85"/>
                  <a:gd name="T19" fmla="*/ 109 h 109"/>
                  <a:gd name="T20" fmla="*/ 85 w 85"/>
                  <a:gd name="T21" fmla="*/ 101 h 109"/>
                  <a:gd name="T22" fmla="*/ 85 w 85"/>
                  <a:gd name="T23" fmla="*/ 73 h 109"/>
                  <a:gd name="T24" fmla="*/ 79 w 85"/>
                  <a:gd name="T25" fmla="*/ 73 h 109"/>
                  <a:gd name="T26" fmla="*/ 79 w 85"/>
                  <a:gd name="T27" fmla="*/ 101 h 109"/>
                  <a:gd name="T28" fmla="*/ 78 w 85"/>
                  <a:gd name="T29" fmla="*/ 103 h 109"/>
                  <a:gd name="T30" fmla="*/ 7 w 85"/>
                  <a:gd name="T31" fmla="*/ 103 h 109"/>
                  <a:gd name="T32" fmla="*/ 7 w 85"/>
                  <a:gd name="T33" fmla="*/ 102 h 109"/>
                  <a:gd name="T34" fmla="*/ 6 w 85"/>
                  <a:gd name="T35" fmla="*/ 101 h 109"/>
                  <a:gd name="T36" fmla="*/ 6 w 85"/>
                  <a:gd name="T37" fmla="*/ 35 h 109"/>
                  <a:gd name="T38" fmla="*/ 22 w 85"/>
                  <a:gd name="T39" fmla="*/ 35 h 109"/>
                  <a:gd name="T40" fmla="*/ 32 w 85"/>
                  <a:gd name="T41" fmla="*/ 30 h 109"/>
                  <a:gd name="T42" fmla="*/ 35 w 85"/>
                  <a:gd name="T43" fmla="*/ 19 h 109"/>
                  <a:gd name="T44" fmla="*/ 35 w 85"/>
                  <a:gd name="T45" fmla="*/ 6 h 109"/>
                  <a:gd name="T46" fmla="*/ 78 w 85"/>
                  <a:gd name="T47" fmla="*/ 6 h 109"/>
                  <a:gd name="T48" fmla="*/ 79 w 85"/>
                  <a:gd name="T49" fmla="*/ 6 h 109"/>
                  <a:gd name="T50" fmla="*/ 79 w 85"/>
                  <a:gd name="T51" fmla="*/ 7 h 109"/>
                  <a:gd name="T52" fmla="*/ 79 w 85"/>
                  <a:gd name="T53" fmla="*/ 21 h 109"/>
                  <a:gd name="T54" fmla="*/ 85 w 85"/>
                  <a:gd name="T55" fmla="*/ 2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109">
                    <a:moveTo>
                      <a:pt x="85" y="21"/>
                    </a:moveTo>
                    <a:cubicBezTo>
                      <a:pt x="85" y="7"/>
                      <a:pt x="85" y="7"/>
                      <a:pt x="85" y="7"/>
                    </a:cubicBezTo>
                    <a:cubicBezTo>
                      <a:pt x="85" y="3"/>
                      <a:pt x="82" y="0"/>
                      <a:pt x="78" y="0"/>
                    </a:cubicBezTo>
                    <a:cubicBezTo>
                      <a:pt x="31" y="0"/>
                      <a:pt x="31" y="0"/>
                      <a:pt x="31" y="0"/>
                    </a:cubicBezTo>
                    <a:cubicBezTo>
                      <a:pt x="30" y="0"/>
                      <a:pt x="29" y="1"/>
                      <a:pt x="28" y="1"/>
                    </a:cubicBezTo>
                    <a:cubicBezTo>
                      <a:pt x="24" y="6"/>
                      <a:pt x="7" y="23"/>
                      <a:pt x="2" y="28"/>
                    </a:cubicBezTo>
                    <a:cubicBezTo>
                      <a:pt x="1" y="29"/>
                      <a:pt x="0" y="29"/>
                      <a:pt x="0" y="32"/>
                    </a:cubicBezTo>
                    <a:cubicBezTo>
                      <a:pt x="0" y="101"/>
                      <a:pt x="0" y="101"/>
                      <a:pt x="0" y="101"/>
                    </a:cubicBezTo>
                    <a:cubicBezTo>
                      <a:pt x="0" y="105"/>
                      <a:pt x="3" y="109"/>
                      <a:pt x="7" y="109"/>
                    </a:cubicBezTo>
                    <a:cubicBezTo>
                      <a:pt x="78" y="109"/>
                      <a:pt x="78" y="109"/>
                      <a:pt x="78" y="109"/>
                    </a:cubicBezTo>
                    <a:cubicBezTo>
                      <a:pt x="82" y="109"/>
                      <a:pt x="85" y="105"/>
                      <a:pt x="85" y="101"/>
                    </a:cubicBezTo>
                    <a:cubicBezTo>
                      <a:pt x="85" y="73"/>
                      <a:pt x="85" y="73"/>
                      <a:pt x="85" y="73"/>
                    </a:cubicBezTo>
                    <a:cubicBezTo>
                      <a:pt x="79" y="73"/>
                      <a:pt x="79" y="73"/>
                      <a:pt x="79" y="73"/>
                    </a:cubicBezTo>
                    <a:cubicBezTo>
                      <a:pt x="79" y="101"/>
                      <a:pt x="79" y="101"/>
                      <a:pt x="79" y="101"/>
                    </a:cubicBezTo>
                    <a:cubicBezTo>
                      <a:pt x="79" y="102"/>
                      <a:pt x="79" y="103"/>
                      <a:pt x="78" y="103"/>
                    </a:cubicBezTo>
                    <a:cubicBezTo>
                      <a:pt x="7" y="103"/>
                      <a:pt x="7" y="103"/>
                      <a:pt x="7" y="103"/>
                    </a:cubicBezTo>
                    <a:cubicBezTo>
                      <a:pt x="7" y="103"/>
                      <a:pt x="7" y="102"/>
                      <a:pt x="7" y="102"/>
                    </a:cubicBezTo>
                    <a:cubicBezTo>
                      <a:pt x="6" y="102"/>
                      <a:pt x="6" y="102"/>
                      <a:pt x="6" y="101"/>
                    </a:cubicBezTo>
                    <a:cubicBezTo>
                      <a:pt x="6" y="35"/>
                      <a:pt x="6" y="35"/>
                      <a:pt x="6" y="35"/>
                    </a:cubicBezTo>
                    <a:cubicBezTo>
                      <a:pt x="22" y="35"/>
                      <a:pt x="22" y="35"/>
                      <a:pt x="22" y="35"/>
                    </a:cubicBezTo>
                    <a:cubicBezTo>
                      <a:pt x="27" y="35"/>
                      <a:pt x="30" y="33"/>
                      <a:pt x="32" y="30"/>
                    </a:cubicBezTo>
                    <a:cubicBezTo>
                      <a:pt x="34" y="27"/>
                      <a:pt x="35" y="23"/>
                      <a:pt x="35" y="19"/>
                    </a:cubicBezTo>
                    <a:cubicBezTo>
                      <a:pt x="35" y="6"/>
                      <a:pt x="35" y="6"/>
                      <a:pt x="35" y="6"/>
                    </a:cubicBezTo>
                    <a:cubicBezTo>
                      <a:pt x="78" y="6"/>
                      <a:pt x="78" y="6"/>
                      <a:pt x="78" y="6"/>
                    </a:cubicBezTo>
                    <a:cubicBezTo>
                      <a:pt x="78" y="6"/>
                      <a:pt x="79" y="6"/>
                      <a:pt x="79" y="6"/>
                    </a:cubicBezTo>
                    <a:cubicBezTo>
                      <a:pt x="79" y="7"/>
                      <a:pt x="79" y="7"/>
                      <a:pt x="79" y="7"/>
                    </a:cubicBezTo>
                    <a:cubicBezTo>
                      <a:pt x="79" y="21"/>
                      <a:pt x="79" y="21"/>
                      <a:pt x="79" y="21"/>
                    </a:cubicBezTo>
                    <a:lnTo>
                      <a:pt x="85"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39" name="Rectangle 26"/>
              <p:cNvSpPr>
                <a:spLocks noChangeArrowheads="1"/>
              </p:cNvSpPr>
              <p:nvPr/>
            </p:nvSpPr>
            <p:spPr bwMode="auto">
              <a:xfrm>
                <a:off x="-454" y="2579"/>
                <a:ext cx="137" cy="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40" name="Rectangle 27"/>
              <p:cNvSpPr>
                <a:spLocks noChangeArrowheads="1"/>
              </p:cNvSpPr>
              <p:nvPr/>
            </p:nvSpPr>
            <p:spPr bwMode="auto">
              <a:xfrm>
                <a:off x="-454" y="2623"/>
                <a:ext cx="107" cy="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41" name="Rectangle 28"/>
              <p:cNvSpPr>
                <a:spLocks noChangeArrowheads="1"/>
              </p:cNvSpPr>
              <p:nvPr/>
            </p:nvSpPr>
            <p:spPr bwMode="auto">
              <a:xfrm>
                <a:off x="-454" y="2671"/>
                <a:ext cx="84" cy="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42" name="Freeform 29"/>
              <p:cNvSpPr>
                <a:spLocks/>
              </p:cNvSpPr>
              <p:nvPr/>
            </p:nvSpPr>
            <p:spPr bwMode="auto">
              <a:xfrm>
                <a:off x="-224" y="2461"/>
                <a:ext cx="67" cy="64"/>
              </a:xfrm>
              <a:custGeom>
                <a:avLst/>
                <a:gdLst>
                  <a:gd name="T0" fmla="*/ 23 w 24"/>
                  <a:gd name="T1" fmla="*/ 9 h 23"/>
                  <a:gd name="T2" fmla="*/ 10 w 24"/>
                  <a:gd name="T3" fmla="*/ 0 h 23"/>
                  <a:gd name="T4" fmla="*/ 8 w 24"/>
                  <a:gd name="T5" fmla="*/ 1 h 23"/>
                  <a:gd name="T6" fmla="*/ 0 w 24"/>
                  <a:gd name="T7" fmla="*/ 12 h 23"/>
                  <a:gd name="T8" fmla="*/ 15 w 24"/>
                  <a:gd name="T9" fmla="*/ 23 h 23"/>
                  <a:gd name="T10" fmla="*/ 23 w 24"/>
                  <a:gd name="T11" fmla="*/ 11 h 23"/>
                  <a:gd name="T12" fmla="*/ 23 w 24"/>
                  <a:gd name="T13" fmla="*/ 9 h 23"/>
                </a:gdLst>
                <a:ahLst/>
                <a:cxnLst>
                  <a:cxn ang="0">
                    <a:pos x="T0" y="T1"/>
                  </a:cxn>
                  <a:cxn ang="0">
                    <a:pos x="T2" y="T3"/>
                  </a:cxn>
                  <a:cxn ang="0">
                    <a:pos x="T4" y="T5"/>
                  </a:cxn>
                  <a:cxn ang="0">
                    <a:pos x="T6" y="T7"/>
                  </a:cxn>
                  <a:cxn ang="0">
                    <a:pos x="T8" y="T9"/>
                  </a:cxn>
                  <a:cxn ang="0">
                    <a:pos x="T10" y="T11"/>
                  </a:cxn>
                  <a:cxn ang="0">
                    <a:pos x="T12" y="T13"/>
                  </a:cxn>
                </a:cxnLst>
                <a:rect l="0" t="0" r="r" b="b"/>
                <a:pathLst>
                  <a:path w="24" h="23">
                    <a:moveTo>
                      <a:pt x="23" y="9"/>
                    </a:moveTo>
                    <a:cubicBezTo>
                      <a:pt x="10" y="0"/>
                      <a:pt x="10" y="0"/>
                      <a:pt x="10" y="0"/>
                    </a:cubicBezTo>
                    <a:cubicBezTo>
                      <a:pt x="10" y="0"/>
                      <a:pt x="9" y="0"/>
                      <a:pt x="8" y="1"/>
                    </a:cubicBezTo>
                    <a:cubicBezTo>
                      <a:pt x="0" y="12"/>
                      <a:pt x="0" y="12"/>
                      <a:pt x="0" y="12"/>
                    </a:cubicBezTo>
                    <a:cubicBezTo>
                      <a:pt x="15" y="23"/>
                      <a:pt x="15" y="23"/>
                      <a:pt x="15" y="23"/>
                    </a:cubicBezTo>
                    <a:cubicBezTo>
                      <a:pt x="23" y="11"/>
                      <a:pt x="23" y="11"/>
                      <a:pt x="23" y="11"/>
                    </a:cubicBezTo>
                    <a:cubicBezTo>
                      <a:pt x="24" y="11"/>
                      <a:pt x="24" y="9"/>
                      <a:pt x="2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43" name="Freeform 30"/>
              <p:cNvSpPr>
                <a:spLocks/>
              </p:cNvSpPr>
              <p:nvPr/>
            </p:nvSpPr>
            <p:spPr bwMode="auto">
              <a:xfrm>
                <a:off x="-350" y="2693"/>
                <a:ext cx="25" cy="28"/>
              </a:xfrm>
              <a:custGeom>
                <a:avLst/>
                <a:gdLst>
                  <a:gd name="T0" fmla="*/ 1 w 9"/>
                  <a:gd name="T1" fmla="*/ 10 h 10"/>
                  <a:gd name="T2" fmla="*/ 9 w 9"/>
                  <a:gd name="T3" fmla="*/ 5 h 10"/>
                  <a:gd name="T4" fmla="*/ 2 w 9"/>
                  <a:gd name="T5" fmla="*/ 0 h 10"/>
                  <a:gd name="T6" fmla="*/ 0 w 9"/>
                  <a:gd name="T7" fmla="*/ 9 h 10"/>
                  <a:gd name="T8" fmla="*/ 1 w 9"/>
                  <a:gd name="T9" fmla="*/ 10 h 10"/>
                </a:gdLst>
                <a:ahLst/>
                <a:cxnLst>
                  <a:cxn ang="0">
                    <a:pos x="T0" y="T1"/>
                  </a:cxn>
                  <a:cxn ang="0">
                    <a:pos x="T2" y="T3"/>
                  </a:cxn>
                  <a:cxn ang="0">
                    <a:pos x="T4" y="T5"/>
                  </a:cxn>
                  <a:cxn ang="0">
                    <a:pos x="T6" y="T7"/>
                  </a:cxn>
                  <a:cxn ang="0">
                    <a:pos x="T8" y="T9"/>
                  </a:cxn>
                </a:cxnLst>
                <a:rect l="0" t="0" r="r" b="b"/>
                <a:pathLst>
                  <a:path w="9" h="10">
                    <a:moveTo>
                      <a:pt x="1" y="10"/>
                    </a:moveTo>
                    <a:cubicBezTo>
                      <a:pt x="9" y="5"/>
                      <a:pt x="9" y="5"/>
                      <a:pt x="9" y="5"/>
                    </a:cubicBezTo>
                    <a:cubicBezTo>
                      <a:pt x="2" y="0"/>
                      <a:pt x="2" y="0"/>
                      <a:pt x="2" y="0"/>
                    </a:cubicBezTo>
                    <a:cubicBezTo>
                      <a:pt x="0" y="9"/>
                      <a:pt x="0" y="9"/>
                      <a:pt x="0" y="9"/>
                    </a:cubicBezTo>
                    <a:cubicBezTo>
                      <a:pt x="0" y="10"/>
                      <a:pt x="0" y="10"/>
                      <a:pt x="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44" name="Freeform 31"/>
              <p:cNvSpPr>
                <a:spLocks noEditPoints="1"/>
              </p:cNvSpPr>
              <p:nvPr/>
            </p:nvSpPr>
            <p:spPr bwMode="auto">
              <a:xfrm>
                <a:off x="-342" y="2503"/>
                <a:ext cx="154" cy="199"/>
              </a:xfrm>
              <a:custGeom>
                <a:avLst/>
                <a:gdLst>
                  <a:gd name="T0" fmla="*/ 39 w 154"/>
                  <a:gd name="T1" fmla="*/ 159 h 199"/>
                  <a:gd name="T2" fmla="*/ 31 w 154"/>
                  <a:gd name="T3" fmla="*/ 154 h 199"/>
                  <a:gd name="T4" fmla="*/ 126 w 154"/>
                  <a:gd name="T5" fmla="*/ 20 h 199"/>
                  <a:gd name="T6" fmla="*/ 132 w 154"/>
                  <a:gd name="T7" fmla="*/ 25 h 199"/>
                  <a:gd name="T8" fmla="*/ 39 w 154"/>
                  <a:gd name="T9" fmla="*/ 159 h 199"/>
                  <a:gd name="T10" fmla="*/ 115 w 154"/>
                  <a:gd name="T11" fmla="*/ 0 h 199"/>
                  <a:gd name="T12" fmla="*/ 11 w 154"/>
                  <a:gd name="T13" fmla="*/ 145 h 199"/>
                  <a:gd name="T14" fmla="*/ 11 w 154"/>
                  <a:gd name="T15" fmla="*/ 148 h 199"/>
                  <a:gd name="T16" fmla="*/ 0 w 154"/>
                  <a:gd name="T17" fmla="*/ 182 h 199"/>
                  <a:gd name="T18" fmla="*/ 3 w 154"/>
                  <a:gd name="T19" fmla="*/ 185 h 199"/>
                  <a:gd name="T20" fmla="*/ 14 w 154"/>
                  <a:gd name="T21" fmla="*/ 154 h 199"/>
                  <a:gd name="T22" fmla="*/ 45 w 154"/>
                  <a:gd name="T23" fmla="*/ 173 h 199"/>
                  <a:gd name="T24" fmla="*/ 20 w 154"/>
                  <a:gd name="T25" fmla="*/ 196 h 199"/>
                  <a:gd name="T26" fmla="*/ 23 w 154"/>
                  <a:gd name="T27" fmla="*/ 199 h 199"/>
                  <a:gd name="T28" fmla="*/ 50 w 154"/>
                  <a:gd name="T29" fmla="*/ 176 h 199"/>
                  <a:gd name="T30" fmla="*/ 53 w 154"/>
                  <a:gd name="T31" fmla="*/ 173 h 199"/>
                  <a:gd name="T32" fmla="*/ 154 w 154"/>
                  <a:gd name="T33" fmla="*/ 28 h 199"/>
                  <a:gd name="T34" fmla="*/ 115 w 154"/>
                  <a:gd name="T3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199">
                    <a:moveTo>
                      <a:pt x="39" y="159"/>
                    </a:moveTo>
                    <a:lnTo>
                      <a:pt x="31" y="154"/>
                    </a:lnTo>
                    <a:lnTo>
                      <a:pt x="126" y="20"/>
                    </a:lnTo>
                    <a:lnTo>
                      <a:pt x="132" y="25"/>
                    </a:lnTo>
                    <a:lnTo>
                      <a:pt x="39" y="159"/>
                    </a:lnTo>
                    <a:close/>
                    <a:moveTo>
                      <a:pt x="115" y="0"/>
                    </a:moveTo>
                    <a:lnTo>
                      <a:pt x="11" y="145"/>
                    </a:lnTo>
                    <a:lnTo>
                      <a:pt x="11" y="148"/>
                    </a:lnTo>
                    <a:lnTo>
                      <a:pt x="0" y="182"/>
                    </a:lnTo>
                    <a:lnTo>
                      <a:pt x="3" y="185"/>
                    </a:lnTo>
                    <a:lnTo>
                      <a:pt x="14" y="154"/>
                    </a:lnTo>
                    <a:lnTo>
                      <a:pt x="45" y="173"/>
                    </a:lnTo>
                    <a:lnTo>
                      <a:pt x="20" y="196"/>
                    </a:lnTo>
                    <a:lnTo>
                      <a:pt x="23" y="199"/>
                    </a:lnTo>
                    <a:lnTo>
                      <a:pt x="50" y="176"/>
                    </a:lnTo>
                    <a:lnTo>
                      <a:pt x="53" y="173"/>
                    </a:lnTo>
                    <a:lnTo>
                      <a:pt x="154" y="28"/>
                    </a:lnTo>
                    <a:lnTo>
                      <a:pt x="1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grpSp>
      </p:grpSp>
      <p:sp>
        <p:nvSpPr>
          <p:cNvPr id="45" name="Titolo 1"/>
          <p:cNvSpPr txBox="1">
            <a:spLocks/>
          </p:cNvSpPr>
          <p:nvPr/>
        </p:nvSpPr>
        <p:spPr>
          <a:xfrm>
            <a:off x="248903" y="220488"/>
            <a:ext cx="8628643" cy="820912"/>
          </a:xfrm>
          <a:prstGeom prst="rect">
            <a:avLst/>
          </a:prstGeom>
        </p:spPr>
        <p:txBody>
          <a:bodyPr vert="horz" lIns="91440" tIns="45720" rIns="91440" bIns="45720" rtlCol="0" anchor="b" anchorCtr="0">
            <a:normAutofit/>
          </a:bodyPr>
          <a:lstStyle/>
          <a:p>
            <a:pPr lvl="0" algn="ctr">
              <a:spcBef>
                <a:spcPct val="0"/>
              </a:spcBef>
            </a:pPr>
            <a:r>
              <a:rPr lang="it-IT" sz="2500" dirty="0" smtClean="0">
                <a:solidFill>
                  <a:srgbClr val="1C839B"/>
                </a:solidFill>
                <a:latin typeface="Arial"/>
                <a:ea typeface="+mj-ea"/>
                <a:cs typeface="Arial"/>
              </a:rPr>
              <a:t>Sistema </a:t>
            </a:r>
            <a:r>
              <a:rPr lang="it-IT" sz="2500" dirty="0" err="1" smtClean="0">
                <a:solidFill>
                  <a:srgbClr val="1C839B"/>
                </a:solidFill>
                <a:latin typeface="Arial"/>
                <a:ea typeface="+mj-ea"/>
                <a:cs typeface="Arial"/>
              </a:rPr>
              <a:t>Hubgrade</a:t>
            </a:r>
            <a:r>
              <a:rPr lang="it-IT" sz="2500" dirty="0" smtClean="0">
                <a:solidFill>
                  <a:srgbClr val="1C839B"/>
                </a:solidFill>
                <a:latin typeface="Arial"/>
                <a:ea typeface="+mj-ea"/>
                <a:cs typeface="Arial"/>
              </a:rPr>
              <a:t> di </a:t>
            </a:r>
            <a:r>
              <a:rPr lang="it-IT" sz="2500" dirty="0" err="1" smtClean="0">
                <a:solidFill>
                  <a:srgbClr val="1C839B"/>
                </a:solidFill>
                <a:latin typeface="Arial"/>
                <a:ea typeface="+mj-ea"/>
                <a:cs typeface="Arial"/>
              </a:rPr>
              <a:t>Veolia</a:t>
            </a:r>
            <a:endParaRPr lang="it-IT" sz="2500" dirty="0">
              <a:solidFill>
                <a:srgbClr val="1C839B"/>
              </a:solidFill>
              <a:latin typeface="Arial"/>
              <a:ea typeface="+mj-ea"/>
              <a:cs typeface="Arial"/>
            </a:endParaRPr>
          </a:p>
        </p:txBody>
      </p:sp>
      <p:sp>
        <p:nvSpPr>
          <p:cNvPr id="46"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36</a:t>
            </a:fld>
            <a:endParaRPr lang="fr-FR" dirty="0"/>
          </a:p>
        </p:txBody>
      </p:sp>
    </p:spTree>
    <p:extLst>
      <p:ext uri="{BB962C8B-B14F-4D97-AF65-F5344CB8AC3E}">
        <p14:creationId xmlns:p14="http://schemas.microsoft.com/office/powerpoint/2010/main" val="6513563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263477" y="27296"/>
            <a:ext cx="8582025" cy="1195388"/>
          </a:xfrm>
          <a:prstGeom prst="rect">
            <a:avLst/>
          </a:prstGeom>
          <a:solidFill>
            <a:schemeClr val="bg1"/>
          </a:solidFill>
        </p:spPr>
        <p:txBody>
          <a:bodyPr anchor="b">
            <a:noAutofit/>
          </a:bodyPr>
          <a:lstStyle/>
          <a:p>
            <a:pPr algn="ctr"/>
            <a:r>
              <a:rPr lang="it-IT" sz="2500" i="1" dirty="0"/>
              <a:t>MIGLIORARE L’EFFICIENZA ENERGETICA ECONOMICA DELLA TRASFORMAZIONE (PRODUZIONE) DI ENERGIA </a:t>
            </a:r>
            <a:r>
              <a:rPr lang="it-IT" sz="2500" dirty="0"/>
              <a:t/>
            </a:r>
            <a:br>
              <a:rPr lang="it-IT" sz="2500" dirty="0"/>
            </a:br>
            <a:r>
              <a:rPr lang="it-IT" sz="2500" dirty="0" smtClean="0"/>
              <a:t>Case </a:t>
            </a:r>
            <a:r>
              <a:rPr lang="it-IT" sz="2500" dirty="0" err="1" smtClean="0"/>
              <a:t>history</a:t>
            </a:r>
            <a:r>
              <a:rPr lang="it-IT" sz="2500" dirty="0" smtClean="0"/>
              <a:t>: IRCCS </a:t>
            </a:r>
            <a:r>
              <a:rPr lang="it-IT" sz="2500" dirty="0"/>
              <a:t>San </a:t>
            </a:r>
            <a:r>
              <a:rPr lang="it-IT" sz="2500" dirty="0" smtClean="0"/>
              <a:t>Martino - Genova</a:t>
            </a:r>
            <a:endParaRPr lang="it-IT" sz="2500" dirty="0"/>
          </a:p>
        </p:txBody>
      </p:sp>
      <p:sp>
        <p:nvSpPr>
          <p:cNvPr id="6" name="CasellaDiTesto 5"/>
          <p:cNvSpPr txBox="1"/>
          <p:nvPr/>
        </p:nvSpPr>
        <p:spPr>
          <a:xfrm>
            <a:off x="2918717" y="1339592"/>
            <a:ext cx="5893813" cy="5262979"/>
          </a:xfrm>
          <a:prstGeom prst="rect">
            <a:avLst/>
          </a:prstGeom>
          <a:noFill/>
        </p:spPr>
        <p:txBody>
          <a:bodyPr wrap="square" rtlCol="0">
            <a:spAutoFit/>
          </a:bodyPr>
          <a:lstStyle/>
          <a:p>
            <a:r>
              <a:rPr lang="it-IT" sz="1200" b="1" dirty="0" smtClean="0">
                <a:solidFill>
                  <a:schemeClr val="tx1">
                    <a:lumMod val="65000"/>
                    <a:lumOff val="35000"/>
                  </a:schemeClr>
                </a:solidFill>
                <a:latin typeface="Arial"/>
                <a:cs typeface="Arial"/>
              </a:rPr>
              <a:t>Il committente</a:t>
            </a:r>
          </a:p>
          <a:p>
            <a:r>
              <a:rPr lang="it-IT" sz="1200" dirty="0" smtClean="0">
                <a:solidFill>
                  <a:schemeClr val="tx1">
                    <a:lumMod val="65000"/>
                    <a:lumOff val="35000"/>
                  </a:schemeClr>
                </a:solidFill>
                <a:latin typeface="Arial"/>
                <a:cs typeface="Arial"/>
              </a:rPr>
              <a:t>L’Azienda Ospedaliera S Martino di Genova occupa un’area di circa 300.000 mq nel centro di Genova, oltre 500 punti luce, 38 edifici per circa 270.000 mq.</a:t>
            </a:r>
          </a:p>
          <a:p>
            <a:r>
              <a:rPr lang="it-IT" sz="1200" dirty="0" smtClean="0">
                <a:solidFill>
                  <a:schemeClr val="tx1">
                    <a:lumMod val="65000"/>
                    <a:lumOff val="35000"/>
                  </a:schemeClr>
                </a:solidFill>
                <a:latin typeface="Arial"/>
                <a:cs typeface="Arial"/>
              </a:rPr>
              <a:t>Obiettivi principali del contratto sono la riduzione dei  consumi energetici e delle emissioni in atmosfera (CO2) attraverso gli interventi di trasformazione degli impianti e il ricorso ad energie alternative o assimilabili .</a:t>
            </a:r>
          </a:p>
          <a:p>
            <a:endParaRPr lang="it-IT" sz="1200" dirty="0" smtClean="0">
              <a:solidFill>
                <a:schemeClr val="tx1">
                  <a:lumMod val="65000"/>
                  <a:lumOff val="35000"/>
                </a:schemeClr>
              </a:solidFill>
              <a:latin typeface="Arial"/>
              <a:cs typeface="Arial"/>
            </a:endParaRPr>
          </a:p>
          <a:p>
            <a:r>
              <a:rPr lang="it-IT" sz="1200" b="1" dirty="0" smtClean="0">
                <a:solidFill>
                  <a:schemeClr val="tx1">
                    <a:lumMod val="65000"/>
                    <a:lumOff val="35000"/>
                  </a:schemeClr>
                </a:solidFill>
                <a:latin typeface="Arial"/>
                <a:cs typeface="Arial"/>
              </a:rPr>
              <a:t>La soluzione di Siram </a:t>
            </a:r>
          </a:p>
          <a:p>
            <a:r>
              <a:rPr lang="it-IT" sz="1200" dirty="0" smtClean="0">
                <a:solidFill>
                  <a:schemeClr val="tx1">
                    <a:lumMod val="65000"/>
                    <a:lumOff val="35000"/>
                  </a:schemeClr>
                </a:solidFill>
                <a:latin typeface="Arial"/>
                <a:cs typeface="Arial"/>
              </a:rPr>
              <a:t>Nel corso degli anni sono state ipotizzate diverse soluzioni progettuali; nel 2009 ebbe inizio la progettazione definitiva della trigenerazione da parte di Siram - come appaltatore del servizio- e  nel 2012, la costruzione della nuova centrale a partire da condizioni di minor fabbisogno termico ma di crescente fabbisogno elettrico.</a:t>
            </a:r>
          </a:p>
          <a:p>
            <a:endParaRPr lang="it-IT" sz="1200" dirty="0" smtClean="0">
              <a:solidFill>
                <a:schemeClr val="tx1">
                  <a:lumMod val="65000"/>
                  <a:lumOff val="35000"/>
                </a:schemeClr>
              </a:solidFill>
              <a:latin typeface="Arial"/>
              <a:cs typeface="Arial"/>
            </a:endParaRPr>
          </a:p>
          <a:p>
            <a:r>
              <a:rPr lang="it-IT" sz="1200" dirty="0" smtClean="0">
                <a:solidFill>
                  <a:schemeClr val="tx1">
                    <a:lumMod val="65000"/>
                    <a:lumOff val="35000"/>
                  </a:schemeClr>
                </a:solidFill>
                <a:latin typeface="Arial"/>
                <a:cs typeface="Arial"/>
              </a:rPr>
              <a:t>Due gruppi cogenerativi ciascuno di :</a:t>
            </a:r>
          </a:p>
          <a:p>
            <a:endParaRPr lang="it-IT" sz="1200" dirty="0" smtClean="0">
              <a:solidFill>
                <a:schemeClr val="tx1">
                  <a:lumMod val="65000"/>
                  <a:lumOff val="35000"/>
                </a:schemeClr>
              </a:solidFill>
              <a:latin typeface="Arial"/>
              <a:cs typeface="Arial"/>
            </a:endParaRPr>
          </a:p>
          <a:p>
            <a:pPr lvl="1">
              <a:buFont typeface="Arial" pitchFamily="34" charset="0"/>
              <a:buChar char="•"/>
            </a:pPr>
            <a:r>
              <a:rPr lang="it-IT" sz="1200" dirty="0" smtClean="0">
                <a:solidFill>
                  <a:schemeClr val="tx1">
                    <a:lumMod val="65000"/>
                    <a:lumOff val="35000"/>
                  </a:schemeClr>
                </a:solidFill>
                <a:latin typeface="Arial"/>
                <a:cs typeface="Arial"/>
              </a:rPr>
              <a:t> 1.516 kW potenza elettrica</a:t>
            </a:r>
          </a:p>
          <a:p>
            <a:pPr lvl="1">
              <a:buFont typeface="Arial" pitchFamily="34" charset="0"/>
              <a:buChar char="•"/>
            </a:pPr>
            <a:r>
              <a:rPr lang="it-IT" sz="1200" dirty="0" smtClean="0">
                <a:solidFill>
                  <a:schemeClr val="tx1">
                    <a:lumMod val="65000"/>
                    <a:lumOff val="35000"/>
                  </a:schemeClr>
                </a:solidFill>
                <a:latin typeface="Arial"/>
                <a:cs typeface="Arial"/>
              </a:rPr>
              <a:t>   858  kW potenza termica utile ai fumi</a:t>
            </a:r>
          </a:p>
          <a:p>
            <a:pPr lvl="1">
              <a:buFont typeface="Arial" pitchFamily="34" charset="0"/>
              <a:buChar char="•"/>
            </a:pPr>
            <a:r>
              <a:rPr lang="it-IT" sz="1200" dirty="0" smtClean="0">
                <a:solidFill>
                  <a:schemeClr val="tx1">
                    <a:lumMod val="65000"/>
                    <a:lumOff val="35000"/>
                  </a:schemeClr>
                </a:solidFill>
                <a:latin typeface="Arial"/>
                <a:cs typeface="Arial"/>
              </a:rPr>
              <a:t>   794  kW potenza termica utile acqua calda</a:t>
            </a:r>
          </a:p>
          <a:p>
            <a:endParaRPr lang="it-IT" sz="1200" dirty="0" smtClean="0">
              <a:solidFill>
                <a:schemeClr val="tx1">
                  <a:lumMod val="75000"/>
                  <a:lumOff val="25000"/>
                </a:schemeClr>
              </a:solidFill>
              <a:latin typeface="Arial" pitchFamily="34" charset="0"/>
              <a:cs typeface="Arial" pitchFamily="34" charset="0"/>
            </a:endParaRPr>
          </a:p>
          <a:p>
            <a:r>
              <a:rPr lang="it-IT" sz="1200" dirty="0" smtClean="0">
                <a:solidFill>
                  <a:schemeClr val="tx1">
                    <a:lumMod val="65000"/>
                    <a:lumOff val="35000"/>
                  </a:schemeClr>
                </a:solidFill>
                <a:latin typeface="Arial"/>
                <a:cs typeface="Arial"/>
              </a:rPr>
              <a:t>Collegamento dei gruppi cogenerativi alla rete vapore dell’Azienda Ospedaliera sul collettore della CT esistente , creazione di una nuova rete acqua calda di collegamento dalla  CT cogenerazione con i diversi Padiglioni; installazione di assorbitore, installazione di 2 torri evaporative e altre opere accessorie.</a:t>
            </a:r>
          </a:p>
          <a:p>
            <a:pPr lvl="0"/>
            <a:endParaRPr lang="it-IT" sz="1200" b="1" dirty="0" smtClean="0">
              <a:solidFill>
                <a:schemeClr val="tx1">
                  <a:lumMod val="75000"/>
                  <a:lumOff val="25000"/>
                </a:schemeClr>
              </a:solidFill>
            </a:endParaRPr>
          </a:p>
          <a:p>
            <a:pPr lvl="0"/>
            <a:r>
              <a:rPr lang="it-IT" sz="1200" b="1" dirty="0" smtClean="0">
                <a:solidFill>
                  <a:schemeClr val="tx1">
                    <a:lumMod val="65000"/>
                    <a:lumOff val="35000"/>
                  </a:schemeClr>
                </a:solidFill>
                <a:latin typeface="Arial"/>
                <a:cs typeface="Arial"/>
              </a:rPr>
              <a:t>Benefici per il cliente e la collettività</a:t>
            </a:r>
          </a:p>
          <a:p>
            <a:pPr lvl="0"/>
            <a:r>
              <a:rPr lang="it-IT" sz="1200" dirty="0" smtClean="0">
                <a:solidFill>
                  <a:schemeClr val="tx1">
                    <a:lumMod val="65000"/>
                    <a:lumOff val="35000"/>
                  </a:schemeClr>
                </a:solidFill>
                <a:latin typeface="Arial"/>
                <a:cs typeface="Arial"/>
              </a:rPr>
              <a:t>I benefici raggiunti  con l’impianto di trigenerazione sono riconducibili ad un risparmio di energia primaria del 27% rispetto allo stato iniziale e ad una riduzione delle emissioni CO</a:t>
            </a:r>
            <a:r>
              <a:rPr lang="it-IT" sz="1200" baseline="-25000" dirty="0" smtClean="0">
                <a:solidFill>
                  <a:schemeClr val="tx1">
                    <a:lumMod val="65000"/>
                    <a:lumOff val="35000"/>
                  </a:schemeClr>
                </a:solidFill>
                <a:latin typeface="Arial"/>
                <a:cs typeface="Arial"/>
              </a:rPr>
              <a:t>2</a:t>
            </a:r>
            <a:r>
              <a:rPr lang="it-IT" sz="1200" dirty="0" smtClean="0">
                <a:solidFill>
                  <a:schemeClr val="tx1">
                    <a:lumMod val="65000"/>
                    <a:lumOff val="35000"/>
                  </a:schemeClr>
                </a:solidFill>
                <a:latin typeface="Arial"/>
                <a:cs typeface="Arial"/>
              </a:rPr>
              <a:t> del 28%</a:t>
            </a:r>
          </a:p>
        </p:txBody>
      </p:sp>
      <p:sp>
        <p:nvSpPr>
          <p:cNvPr id="7" name="CasellaDiTesto 6"/>
          <p:cNvSpPr txBox="1"/>
          <p:nvPr/>
        </p:nvSpPr>
        <p:spPr>
          <a:xfrm>
            <a:off x="237475" y="1439863"/>
            <a:ext cx="2462864" cy="5278368"/>
          </a:xfrm>
          <a:prstGeom prst="rect">
            <a:avLst/>
          </a:prstGeom>
          <a:solidFill>
            <a:schemeClr val="bg1">
              <a:lumMod val="85000"/>
            </a:schemeClr>
          </a:solidFill>
          <a:ln>
            <a:solidFill>
              <a:schemeClr val="tx1"/>
            </a:solidFill>
          </a:ln>
        </p:spPr>
        <p:txBody>
          <a:bodyPr wrap="square" rtlCol="0">
            <a:spAutoFit/>
          </a:bodyPr>
          <a:lstStyle/>
          <a:p>
            <a:r>
              <a:rPr lang="it-IT" sz="1400" b="1" dirty="0" smtClean="0">
                <a:solidFill>
                  <a:schemeClr val="accent6">
                    <a:lumMod val="75000"/>
                  </a:schemeClr>
                </a:solidFill>
              </a:rPr>
              <a:t>CENTRALE </a:t>
            </a:r>
            <a:br>
              <a:rPr lang="it-IT" sz="1400" b="1" dirty="0" smtClean="0">
                <a:solidFill>
                  <a:schemeClr val="accent6">
                    <a:lumMod val="75000"/>
                  </a:schemeClr>
                </a:solidFill>
              </a:rPr>
            </a:br>
            <a:r>
              <a:rPr lang="it-IT" sz="1400" b="1" dirty="0" smtClean="0">
                <a:solidFill>
                  <a:schemeClr val="accent6">
                    <a:lumMod val="75000"/>
                  </a:schemeClr>
                </a:solidFill>
              </a:rPr>
              <a:t>DI TRIGENERAZIONE</a:t>
            </a:r>
          </a:p>
          <a:p>
            <a:endParaRPr lang="it-IT" sz="1400" dirty="0" smtClean="0"/>
          </a:p>
          <a:p>
            <a:r>
              <a:rPr lang="it-IT" sz="1000" b="1" dirty="0" smtClean="0"/>
              <a:t>SETTORE:</a:t>
            </a:r>
            <a:r>
              <a:rPr lang="it-IT" sz="1050" dirty="0" smtClean="0"/>
              <a:t> SANITÀ</a:t>
            </a:r>
          </a:p>
          <a:p>
            <a:endParaRPr lang="it-IT" sz="1050" b="1" dirty="0" smtClean="0"/>
          </a:p>
          <a:p>
            <a:r>
              <a:rPr lang="it-IT" sz="1000" b="1" dirty="0" smtClean="0"/>
              <a:t>CLIENTE:</a:t>
            </a:r>
            <a:r>
              <a:rPr lang="it-IT" sz="1050" b="1" dirty="0" smtClean="0"/>
              <a:t> </a:t>
            </a:r>
            <a:r>
              <a:rPr lang="it-IT" sz="1050" dirty="0" smtClean="0"/>
              <a:t>IRCCS Azienda Ospedaliera </a:t>
            </a:r>
          </a:p>
          <a:p>
            <a:r>
              <a:rPr lang="it-IT" sz="1050" dirty="0" smtClean="0"/>
              <a:t>Universitaria San Martino- Genova</a:t>
            </a:r>
          </a:p>
          <a:p>
            <a:endParaRPr lang="it-IT" sz="1050" dirty="0" smtClean="0"/>
          </a:p>
          <a:p>
            <a:r>
              <a:rPr lang="it-IT" sz="1000" b="1" dirty="0" smtClean="0"/>
              <a:t>SITO:</a:t>
            </a:r>
            <a:r>
              <a:rPr lang="it-IT" sz="1050" b="1" dirty="0" smtClean="0"/>
              <a:t> </a:t>
            </a:r>
            <a:r>
              <a:rPr lang="it-IT" sz="1050" dirty="0" smtClean="0"/>
              <a:t>immobili di proprietà o in uso delle AO, ASL, IRCSS ubicati in Regione Liguria</a:t>
            </a:r>
          </a:p>
          <a:p>
            <a:endParaRPr lang="it-IT" sz="1050" b="1" dirty="0" smtClean="0"/>
          </a:p>
          <a:p>
            <a:r>
              <a:rPr lang="it-IT" sz="1000" b="1" dirty="0" smtClean="0"/>
              <a:t>OGGETTO DEL CONTRATTO: </a:t>
            </a:r>
            <a:r>
              <a:rPr lang="it-IT" sz="1050" dirty="0" smtClean="0"/>
              <a:t>Gestione integrata degli impianti di produzione e distribuzione dell’energia elettrica e termica e fornitura dei vettori energetici</a:t>
            </a:r>
          </a:p>
          <a:p>
            <a:endParaRPr lang="it-IT" sz="1050" dirty="0" smtClean="0"/>
          </a:p>
          <a:p>
            <a:r>
              <a:rPr lang="it-IT" sz="1000" b="1" dirty="0" smtClean="0"/>
              <a:t>DURATA:</a:t>
            </a:r>
            <a:r>
              <a:rPr lang="it-IT" sz="1050" b="1" dirty="0" smtClean="0"/>
              <a:t> </a:t>
            </a:r>
            <a:r>
              <a:rPr lang="it-IT" sz="1050" dirty="0" smtClean="0"/>
              <a:t>8 anni</a:t>
            </a:r>
          </a:p>
          <a:p>
            <a:endParaRPr lang="it-IT" sz="1050" b="1" dirty="0" smtClean="0"/>
          </a:p>
          <a:p>
            <a:r>
              <a:rPr lang="it-IT" sz="1000" b="1" dirty="0" smtClean="0"/>
              <a:t>TEAM COINVOLTO:</a:t>
            </a:r>
            <a:r>
              <a:rPr lang="it-IT" sz="1050" b="1" dirty="0" smtClean="0"/>
              <a:t> </a:t>
            </a:r>
            <a:r>
              <a:rPr lang="it-IT" sz="1050" dirty="0" smtClean="0"/>
              <a:t>34 risorse</a:t>
            </a:r>
            <a:endParaRPr lang="it-IT" sz="1100" b="1" dirty="0"/>
          </a:p>
          <a:p>
            <a:endParaRPr lang="it-IT" sz="1100" b="1" dirty="0"/>
          </a:p>
          <a:p>
            <a:endParaRPr lang="it-IT" sz="1100" b="1" dirty="0" smtClean="0"/>
          </a:p>
          <a:p>
            <a:endParaRPr lang="it-IT" sz="1100" b="1" dirty="0" smtClean="0"/>
          </a:p>
          <a:p>
            <a:endParaRPr lang="it-IT" sz="1100" b="1" dirty="0"/>
          </a:p>
          <a:p>
            <a:endParaRPr lang="it-IT" sz="1100" b="1" dirty="0" smtClean="0"/>
          </a:p>
          <a:p>
            <a:pPr marL="342900" indent="-342900">
              <a:buFont typeface="+mj-lt"/>
              <a:buAutoNum type="arabicPeriod"/>
            </a:pPr>
            <a:endParaRPr lang="it-IT" dirty="0" smtClean="0"/>
          </a:p>
          <a:p>
            <a:pPr marL="342900" indent="-342900">
              <a:buFont typeface="+mj-lt"/>
              <a:buAutoNum type="arabicPeriod"/>
            </a:pPr>
            <a:endParaRPr lang="it-IT" dirty="0" smtClean="0"/>
          </a:p>
          <a:p>
            <a:pPr marL="342900" indent="-342900">
              <a:buFont typeface="+mj-lt"/>
              <a:buAutoNum type="arabicPeriod"/>
            </a:pPr>
            <a:endParaRPr lang="it-IT" dirty="0" smtClean="0"/>
          </a:p>
          <a:p>
            <a:pPr marL="342900" indent="-342900">
              <a:buFont typeface="+mj-lt"/>
              <a:buAutoNum type="arabicPeriod"/>
            </a:pPr>
            <a:endParaRPr lang="it-IT" dirty="0" smtClean="0"/>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294696" y="4798933"/>
            <a:ext cx="2348421" cy="1566624"/>
          </a:xfrm>
          <a:prstGeom prst="rect">
            <a:avLst/>
          </a:prstGeom>
          <a:noFill/>
        </p:spPr>
      </p:pic>
      <p:sp>
        <p:nvSpPr>
          <p:cNvPr id="9"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37</a:t>
            </a:fld>
            <a:endParaRPr lang="fr-FR" dirty="0"/>
          </a:p>
        </p:txBody>
      </p:sp>
    </p:spTree>
    <p:extLst>
      <p:ext uri="{BB962C8B-B14F-4D97-AF65-F5344CB8AC3E}">
        <p14:creationId xmlns:p14="http://schemas.microsoft.com/office/powerpoint/2010/main" val="15109089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547688" y="417513"/>
            <a:ext cx="8596312" cy="771525"/>
          </a:xfrm>
          <a:prstGeom prst="rect">
            <a:avLst/>
          </a:prstGeom>
        </p:spPr>
        <p:txBody>
          <a:bodyPr anchor="b">
            <a:noAutofit/>
          </a:bodyPr>
          <a:lstStyle/>
          <a:p>
            <a:pPr algn="ctr"/>
            <a:r>
              <a:rPr lang="it-IT" sz="2500" dirty="0" smtClean="0"/>
              <a:t>focus IRCCS San Martino - Genova</a:t>
            </a:r>
            <a:br>
              <a:rPr lang="it-IT" sz="2500" dirty="0" smtClean="0"/>
            </a:br>
            <a:r>
              <a:rPr lang="it-IT" sz="2500" dirty="0" smtClean="0"/>
              <a:t>sistema </a:t>
            </a:r>
            <a:r>
              <a:rPr lang="it-IT" sz="2500" dirty="0" err="1" smtClean="0"/>
              <a:t>cogenerativo</a:t>
            </a:r>
            <a:endParaRPr lang="it-IT" sz="2500" dirty="0"/>
          </a:p>
        </p:txBody>
      </p:sp>
      <p:pic>
        <p:nvPicPr>
          <p:cNvPr id="4" name="Picture 2" descr="\\bkp\PIPPO\2012\12-005 A.O. S. Martino di Genova\Foto\Foto 12.02.15\Centrale termica\DSCN45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1659" y="3461657"/>
            <a:ext cx="5334989" cy="3255418"/>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361095" y="1395843"/>
            <a:ext cx="8516451" cy="1923604"/>
          </a:xfrm>
          <a:prstGeom prst="rect">
            <a:avLst/>
          </a:prstGeom>
          <a:noFill/>
        </p:spPr>
        <p:txBody>
          <a:bodyPr wrap="square" rtlCol="0">
            <a:spAutoFit/>
          </a:bodyPr>
          <a:lstStyle/>
          <a:p>
            <a:pPr algn="ctr"/>
            <a:r>
              <a:rPr lang="it-IT" b="1" dirty="0" smtClean="0">
                <a:solidFill>
                  <a:schemeClr val="tx1">
                    <a:lumMod val="65000"/>
                    <a:lumOff val="35000"/>
                  </a:schemeClr>
                </a:solidFill>
                <a:latin typeface="Arial"/>
                <a:cs typeface="Arial"/>
              </a:rPr>
              <a:t>Centrale termica dell’IRCCS Azienda Ospedaliera Universitaria San Martino – IST: </a:t>
            </a:r>
            <a:r>
              <a:rPr lang="it-IT" b="1" u="sng" dirty="0" smtClean="0">
                <a:solidFill>
                  <a:schemeClr val="tx1">
                    <a:lumMod val="65000"/>
                    <a:lumOff val="35000"/>
                  </a:schemeClr>
                </a:solidFill>
                <a:latin typeface="Arial"/>
                <a:cs typeface="Arial"/>
              </a:rPr>
              <a:t>situazione attuale</a:t>
            </a:r>
          </a:p>
          <a:p>
            <a:pPr algn="ctr"/>
            <a:endParaRPr lang="it-IT" sz="800" dirty="0" smtClean="0">
              <a:latin typeface="Arial" pitchFamily="34" charset="0"/>
              <a:cs typeface="Arial" pitchFamily="34" charset="0"/>
            </a:endParaRPr>
          </a:p>
          <a:p>
            <a:pPr algn="just"/>
            <a:r>
              <a:rPr lang="it-IT" sz="1400" dirty="0" smtClean="0">
                <a:solidFill>
                  <a:schemeClr val="tx1">
                    <a:lumMod val="65000"/>
                    <a:lumOff val="35000"/>
                  </a:schemeClr>
                </a:solidFill>
                <a:latin typeface="Arial"/>
                <a:cs typeface="Arial"/>
              </a:rPr>
              <a:t>La centrale termica a servizio del complesso ospedaliero è di tipo convenzionale, con fluido vettore vapore, composta da 3 generatori di vapore surriscaldato, alimentati a gas naturale:</a:t>
            </a:r>
          </a:p>
          <a:p>
            <a:pPr algn="just"/>
            <a:endParaRPr lang="it-IT" sz="1100" dirty="0" smtClean="0">
              <a:latin typeface="Arial" pitchFamily="34" charset="0"/>
              <a:cs typeface="Arial" pitchFamily="34" charset="0"/>
            </a:endParaRPr>
          </a:p>
          <a:p>
            <a:pPr algn="just">
              <a:buFont typeface="Arial" pitchFamily="34" charset="0"/>
              <a:buChar char="•"/>
            </a:pPr>
            <a:r>
              <a:rPr lang="it-IT" sz="1100" dirty="0" smtClean="0">
                <a:solidFill>
                  <a:schemeClr val="tx1">
                    <a:lumMod val="75000"/>
                    <a:lumOff val="25000"/>
                  </a:schemeClr>
                </a:solidFill>
                <a:latin typeface="Arial" pitchFamily="34" charset="0"/>
                <a:cs typeface="Arial" pitchFamily="34" charset="0"/>
              </a:rPr>
              <a:t> </a:t>
            </a:r>
            <a:r>
              <a:rPr lang="it-IT" sz="1200" dirty="0" smtClean="0">
                <a:solidFill>
                  <a:schemeClr val="tx1">
                    <a:lumMod val="65000"/>
                    <a:lumOff val="35000"/>
                  </a:schemeClr>
                </a:solidFill>
                <a:latin typeface="Arial"/>
                <a:cs typeface="Arial"/>
              </a:rPr>
              <a:t>Generatore di vapore 1: </a:t>
            </a:r>
            <a:r>
              <a:rPr lang="it-IT" sz="1200" dirty="0" err="1" smtClean="0">
                <a:solidFill>
                  <a:schemeClr val="tx1">
                    <a:lumMod val="65000"/>
                    <a:lumOff val="35000"/>
                  </a:schemeClr>
                </a:solidFill>
                <a:latin typeface="Arial"/>
                <a:cs typeface="Arial"/>
              </a:rPr>
              <a:t>Pt</a:t>
            </a:r>
            <a:r>
              <a:rPr lang="it-IT" sz="1200" dirty="0" smtClean="0">
                <a:solidFill>
                  <a:schemeClr val="tx1">
                    <a:lumMod val="65000"/>
                    <a:lumOff val="35000"/>
                  </a:schemeClr>
                </a:solidFill>
                <a:latin typeface="Arial"/>
                <a:cs typeface="Arial"/>
              </a:rPr>
              <a:t> 11.027 kW, portata 15.000 kg/h</a:t>
            </a:r>
          </a:p>
          <a:p>
            <a:pPr algn="just">
              <a:buFont typeface="Arial" pitchFamily="34" charset="0"/>
              <a:buChar char="•"/>
            </a:pPr>
            <a:r>
              <a:rPr lang="it-IT" sz="1200" dirty="0" smtClean="0">
                <a:solidFill>
                  <a:schemeClr val="tx1">
                    <a:lumMod val="65000"/>
                    <a:lumOff val="35000"/>
                  </a:schemeClr>
                </a:solidFill>
                <a:latin typeface="Arial"/>
                <a:cs typeface="Arial"/>
              </a:rPr>
              <a:t> Generatore di vapore 2: </a:t>
            </a:r>
            <a:r>
              <a:rPr lang="it-IT" sz="1200" dirty="0" err="1" smtClean="0">
                <a:solidFill>
                  <a:schemeClr val="tx1">
                    <a:lumMod val="65000"/>
                    <a:lumOff val="35000"/>
                  </a:schemeClr>
                </a:solidFill>
                <a:latin typeface="Arial"/>
                <a:cs typeface="Arial"/>
              </a:rPr>
              <a:t>Pt</a:t>
            </a:r>
            <a:r>
              <a:rPr lang="it-IT" sz="1200" dirty="0" smtClean="0">
                <a:solidFill>
                  <a:schemeClr val="tx1">
                    <a:lumMod val="65000"/>
                    <a:lumOff val="35000"/>
                  </a:schemeClr>
                </a:solidFill>
                <a:latin typeface="Arial"/>
                <a:cs typeface="Arial"/>
              </a:rPr>
              <a:t> 15.380 kW, portata 21.000 kg/h</a:t>
            </a:r>
          </a:p>
          <a:p>
            <a:pPr algn="just">
              <a:buFont typeface="Arial" pitchFamily="34" charset="0"/>
              <a:buChar char="•"/>
            </a:pPr>
            <a:r>
              <a:rPr lang="it-IT" sz="1200" dirty="0" smtClean="0">
                <a:solidFill>
                  <a:schemeClr val="tx1">
                    <a:lumMod val="65000"/>
                    <a:lumOff val="35000"/>
                  </a:schemeClr>
                </a:solidFill>
                <a:latin typeface="Arial"/>
                <a:cs typeface="Arial"/>
              </a:rPr>
              <a:t> Generatore di vapore 3: </a:t>
            </a:r>
            <a:r>
              <a:rPr lang="it-IT" sz="1200" dirty="0" err="1" smtClean="0">
                <a:solidFill>
                  <a:schemeClr val="tx1">
                    <a:lumMod val="65000"/>
                    <a:lumOff val="35000"/>
                  </a:schemeClr>
                </a:solidFill>
                <a:latin typeface="Arial"/>
                <a:cs typeface="Arial"/>
              </a:rPr>
              <a:t>Pt</a:t>
            </a:r>
            <a:r>
              <a:rPr lang="it-IT" sz="1200" dirty="0" smtClean="0">
                <a:solidFill>
                  <a:schemeClr val="tx1">
                    <a:lumMod val="65000"/>
                    <a:lumOff val="35000"/>
                  </a:schemeClr>
                </a:solidFill>
                <a:latin typeface="Arial"/>
                <a:cs typeface="Arial"/>
              </a:rPr>
              <a:t> 14.535 kW, portata 18.000 kg/h</a:t>
            </a:r>
          </a:p>
        </p:txBody>
      </p:sp>
      <p:sp>
        <p:nvSpPr>
          <p:cNvPr id="6" name="CasellaDiTesto 5"/>
          <p:cNvSpPr txBox="1"/>
          <p:nvPr/>
        </p:nvSpPr>
        <p:spPr>
          <a:xfrm>
            <a:off x="404639" y="3807322"/>
            <a:ext cx="2915506" cy="2893100"/>
          </a:xfrm>
          <a:prstGeom prst="rect">
            <a:avLst/>
          </a:prstGeom>
          <a:noFill/>
        </p:spPr>
        <p:txBody>
          <a:bodyPr wrap="square" rtlCol="0">
            <a:spAutoFit/>
          </a:bodyPr>
          <a:lstStyle/>
          <a:p>
            <a:pPr algn="just">
              <a:defRPr/>
            </a:pPr>
            <a:r>
              <a:rPr lang="it-IT" sz="1400" dirty="0" smtClean="0">
                <a:solidFill>
                  <a:schemeClr val="tx1">
                    <a:lumMod val="65000"/>
                    <a:lumOff val="35000"/>
                  </a:schemeClr>
                </a:solidFill>
                <a:latin typeface="Arial"/>
                <a:cs typeface="Arial"/>
              </a:rPr>
              <a:t>Il vapore è utilizzato per usi tecnologici, quali umidificazione, cucina, e sterilizzazione; è inoltre possibile produrre acqua calda attraverso due scambiatori vapore-acqua installati in centrale termica e nelle sottocentrali di utenza.</a:t>
            </a:r>
          </a:p>
          <a:p>
            <a:pPr algn="just"/>
            <a:r>
              <a:rPr lang="it-IT" sz="1400" dirty="0" smtClean="0">
                <a:solidFill>
                  <a:schemeClr val="tx1">
                    <a:lumMod val="65000"/>
                    <a:lumOff val="35000"/>
                  </a:schemeClr>
                </a:solidFill>
                <a:latin typeface="Arial"/>
                <a:cs typeface="Arial"/>
              </a:rPr>
              <a:t>Il calore prodotto nella centrale termica sotto forma di vapore e acqua calda viene distribuito alle utenze attraverso una rete di teleriscaldamento.</a:t>
            </a:r>
          </a:p>
        </p:txBody>
      </p:sp>
      <p:sp>
        <p:nvSpPr>
          <p:cNvPr id="7"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38</a:t>
            </a:fld>
            <a:endParaRPr lang="fr-FR" dirty="0"/>
          </a:p>
        </p:txBody>
      </p:sp>
    </p:spTree>
    <p:extLst>
      <p:ext uri="{BB962C8B-B14F-4D97-AF65-F5344CB8AC3E}">
        <p14:creationId xmlns:p14="http://schemas.microsoft.com/office/powerpoint/2010/main" val="40103442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547688" y="417513"/>
            <a:ext cx="8596312" cy="771525"/>
          </a:xfrm>
          <a:prstGeom prst="rect">
            <a:avLst/>
          </a:prstGeom>
        </p:spPr>
        <p:txBody>
          <a:bodyPr anchor="b">
            <a:noAutofit/>
          </a:bodyPr>
          <a:lstStyle/>
          <a:p>
            <a:pPr algn="ctr"/>
            <a:r>
              <a:rPr lang="it-IT" sz="2500" dirty="0" smtClean="0"/>
              <a:t>focus IRCCS San Martino - Genova</a:t>
            </a:r>
            <a:br>
              <a:rPr lang="it-IT" sz="2500" dirty="0" smtClean="0"/>
            </a:br>
            <a:r>
              <a:rPr lang="it-IT" sz="2500" dirty="0" smtClean="0"/>
              <a:t>sistema </a:t>
            </a:r>
            <a:r>
              <a:rPr lang="it-IT" sz="2500" dirty="0" err="1" smtClean="0"/>
              <a:t>cogenerativo</a:t>
            </a:r>
            <a:endParaRPr lang="it-IT" sz="2500" dirty="0"/>
          </a:p>
        </p:txBody>
      </p:sp>
      <p:sp>
        <p:nvSpPr>
          <p:cNvPr id="7" name="CasellaDiTesto 6"/>
          <p:cNvSpPr txBox="1"/>
          <p:nvPr/>
        </p:nvSpPr>
        <p:spPr>
          <a:xfrm>
            <a:off x="361095" y="1295694"/>
            <a:ext cx="8583167" cy="3139321"/>
          </a:xfrm>
          <a:prstGeom prst="rect">
            <a:avLst/>
          </a:prstGeom>
          <a:noFill/>
        </p:spPr>
        <p:txBody>
          <a:bodyPr wrap="square" rtlCol="0">
            <a:spAutoFit/>
          </a:bodyPr>
          <a:lstStyle/>
          <a:p>
            <a:pPr algn="ctr"/>
            <a:r>
              <a:rPr lang="it-IT" b="1" dirty="0" smtClean="0">
                <a:solidFill>
                  <a:schemeClr val="tx1">
                    <a:lumMod val="65000"/>
                    <a:lumOff val="35000"/>
                  </a:schemeClr>
                </a:solidFill>
                <a:latin typeface="Arial"/>
                <a:cs typeface="Arial"/>
              </a:rPr>
              <a:t>Centrale termica dell’IRCCS Azienda Ospedaliera Universitaria </a:t>
            </a:r>
          </a:p>
          <a:p>
            <a:pPr algn="ctr"/>
            <a:r>
              <a:rPr lang="it-IT" b="1" dirty="0" smtClean="0">
                <a:solidFill>
                  <a:schemeClr val="tx1">
                    <a:lumMod val="65000"/>
                    <a:lumOff val="35000"/>
                  </a:schemeClr>
                </a:solidFill>
                <a:latin typeface="Arial"/>
                <a:cs typeface="Arial"/>
              </a:rPr>
              <a:t>San Martino – IST: </a:t>
            </a:r>
            <a:r>
              <a:rPr lang="it-IT" b="1" u="sng" dirty="0" smtClean="0">
                <a:solidFill>
                  <a:schemeClr val="tx1">
                    <a:lumMod val="65000"/>
                    <a:lumOff val="35000"/>
                  </a:schemeClr>
                </a:solidFill>
                <a:latin typeface="Arial"/>
                <a:cs typeface="Arial"/>
              </a:rPr>
              <a:t>interventi</a:t>
            </a:r>
          </a:p>
          <a:p>
            <a:pPr algn="ctr"/>
            <a:endParaRPr lang="it-IT" sz="900" dirty="0" smtClean="0">
              <a:latin typeface="Arial" pitchFamily="34" charset="0"/>
              <a:cs typeface="Arial" pitchFamily="34" charset="0"/>
            </a:endParaRPr>
          </a:p>
          <a:p>
            <a:pPr algn="just"/>
            <a:r>
              <a:rPr lang="it-IT" sz="1400" dirty="0" smtClean="0">
                <a:solidFill>
                  <a:schemeClr val="tx1">
                    <a:lumMod val="65000"/>
                    <a:lumOff val="35000"/>
                  </a:schemeClr>
                </a:solidFill>
                <a:latin typeface="Arial"/>
                <a:cs typeface="Arial"/>
              </a:rPr>
              <a:t>Realizzazione di una centrale di </a:t>
            </a:r>
            <a:r>
              <a:rPr lang="it-IT" sz="1400" dirty="0" err="1" smtClean="0">
                <a:solidFill>
                  <a:schemeClr val="tx1">
                    <a:lumMod val="65000"/>
                    <a:lumOff val="35000"/>
                  </a:schemeClr>
                </a:solidFill>
                <a:latin typeface="Arial"/>
                <a:cs typeface="Arial"/>
              </a:rPr>
              <a:t>trigenerazione</a:t>
            </a:r>
            <a:r>
              <a:rPr lang="it-IT" sz="1400" dirty="0" smtClean="0">
                <a:solidFill>
                  <a:schemeClr val="tx1">
                    <a:lumMod val="65000"/>
                    <a:lumOff val="35000"/>
                  </a:schemeClr>
                </a:solidFill>
                <a:latin typeface="Arial"/>
                <a:cs typeface="Arial"/>
              </a:rPr>
              <a:t> composta da:</a:t>
            </a:r>
          </a:p>
          <a:p>
            <a:pPr algn="just"/>
            <a:endParaRPr lang="it-IT" sz="800" dirty="0" smtClean="0">
              <a:solidFill>
                <a:schemeClr val="tx1">
                  <a:lumMod val="65000"/>
                  <a:lumOff val="35000"/>
                </a:schemeClr>
              </a:solidFill>
              <a:latin typeface="Arial"/>
              <a:cs typeface="Arial"/>
            </a:endParaRPr>
          </a:p>
          <a:p>
            <a:pPr algn="just">
              <a:buFont typeface="Wingdings" pitchFamily="2" charset="2"/>
              <a:buChar char="Ø"/>
            </a:pPr>
            <a:r>
              <a:rPr lang="it-IT" sz="1200" dirty="0" smtClean="0">
                <a:solidFill>
                  <a:schemeClr val="tx1">
                    <a:lumMod val="65000"/>
                    <a:lumOff val="35000"/>
                  </a:schemeClr>
                </a:solidFill>
                <a:latin typeface="Arial"/>
                <a:cs typeface="Arial"/>
              </a:rPr>
              <a:t> N.2 motori </a:t>
            </a:r>
            <a:r>
              <a:rPr lang="it-IT" sz="1200" dirty="0" err="1" smtClean="0">
                <a:solidFill>
                  <a:schemeClr val="tx1">
                    <a:lumMod val="65000"/>
                    <a:lumOff val="35000"/>
                  </a:schemeClr>
                </a:solidFill>
                <a:latin typeface="Arial"/>
                <a:cs typeface="Arial"/>
              </a:rPr>
              <a:t>cogenerativi</a:t>
            </a:r>
            <a:r>
              <a:rPr lang="it-IT" sz="1200" dirty="0" smtClean="0">
                <a:solidFill>
                  <a:schemeClr val="tx1">
                    <a:lumMod val="65000"/>
                    <a:lumOff val="35000"/>
                  </a:schemeClr>
                </a:solidFill>
                <a:latin typeface="Arial"/>
                <a:cs typeface="Arial"/>
              </a:rPr>
              <a:t> da 1.560 </a:t>
            </a:r>
            <a:r>
              <a:rPr lang="it-IT" sz="1200" dirty="0" err="1" smtClean="0">
                <a:solidFill>
                  <a:schemeClr val="tx1">
                    <a:lumMod val="65000"/>
                    <a:lumOff val="35000"/>
                  </a:schemeClr>
                </a:solidFill>
                <a:latin typeface="Arial"/>
                <a:cs typeface="Arial"/>
              </a:rPr>
              <a:t>kWe</a:t>
            </a:r>
            <a:r>
              <a:rPr lang="it-IT" sz="1200" dirty="0" smtClean="0">
                <a:solidFill>
                  <a:schemeClr val="tx1">
                    <a:lumMod val="65000"/>
                    <a:lumOff val="35000"/>
                  </a:schemeClr>
                </a:solidFill>
                <a:latin typeface="Arial"/>
                <a:cs typeface="Arial"/>
              </a:rPr>
              <a:t> e 1.580 </a:t>
            </a:r>
            <a:r>
              <a:rPr lang="it-IT" sz="1200" dirty="0" err="1" smtClean="0">
                <a:solidFill>
                  <a:schemeClr val="tx1">
                    <a:lumMod val="65000"/>
                    <a:lumOff val="35000"/>
                  </a:schemeClr>
                </a:solidFill>
                <a:latin typeface="Arial"/>
                <a:cs typeface="Arial"/>
              </a:rPr>
              <a:t>kWt</a:t>
            </a:r>
            <a:endParaRPr lang="it-IT" sz="1200" dirty="0" smtClean="0">
              <a:solidFill>
                <a:schemeClr val="tx1">
                  <a:lumMod val="65000"/>
                  <a:lumOff val="35000"/>
                </a:schemeClr>
              </a:solidFill>
              <a:latin typeface="Arial"/>
              <a:cs typeface="Arial"/>
            </a:endParaRPr>
          </a:p>
          <a:p>
            <a:pPr algn="just">
              <a:buFont typeface="Wingdings" pitchFamily="2" charset="2"/>
              <a:buChar char="Ø"/>
            </a:pPr>
            <a:r>
              <a:rPr lang="it-IT" sz="1200" dirty="0" smtClean="0">
                <a:solidFill>
                  <a:schemeClr val="tx1">
                    <a:lumMod val="65000"/>
                    <a:lumOff val="35000"/>
                  </a:schemeClr>
                </a:solidFill>
                <a:latin typeface="Arial"/>
                <a:cs typeface="Arial"/>
              </a:rPr>
              <a:t> N.1 gruppo frigorifero ad assorbimento da 1.280 </a:t>
            </a:r>
            <a:r>
              <a:rPr lang="it-IT" sz="1200" dirty="0" err="1" smtClean="0">
                <a:solidFill>
                  <a:schemeClr val="tx1">
                    <a:lumMod val="65000"/>
                    <a:lumOff val="35000"/>
                  </a:schemeClr>
                </a:solidFill>
                <a:latin typeface="Arial"/>
                <a:cs typeface="Arial"/>
              </a:rPr>
              <a:t>kWf</a:t>
            </a:r>
            <a:endParaRPr lang="it-IT" sz="1200" dirty="0" smtClean="0">
              <a:solidFill>
                <a:schemeClr val="tx1">
                  <a:lumMod val="65000"/>
                  <a:lumOff val="35000"/>
                </a:schemeClr>
              </a:solidFill>
              <a:latin typeface="Arial"/>
              <a:cs typeface="Arial"/>
            </a:endParaRPr>
          </a:p>
          <a:p>
            <a:pPr algn="just">
              <a:buFont typeface="Wingdings" pitchFamily="2" charset="2"/>
              <a:buChar char="Ø"/>
            </a:pPr>
            <a:r>
              <a:rPr lang="it-IT" sz="1200" dirty="0" smtClean="0">
                <a:solidFill>
                  <a:schemeClr val="tx1">
                    <a:lumMod val="65000"/>
                    <a:lumOff val="35000"/>
                  </a:schemeClr>
                </a:solidFill>
                <a:latin typeface="Arial"/>
                <a:cs typeface="Arial"/>
              </a:rPr>
              <a:t> N.1 caldaia a recupero da 1.307 </a:t>
            </a:r>
            <a:r>
              <a:rPr lang="it-IT" sz="1200" dirty="0" err="1" smtClean="0">
                <a:solidFill>
                  <a:schemeClr val="tx1">
                    <a:lumMod val="65000"/>
                    <a:lumOff val="35000"/>
                  </a:schemeClr>
                </a:solidFill>
                <a:latin typeface="Arial"/>
                <a:cs typeface="Arial"/>
              </a:rPr>
              <a:t>kWt</a:t>
            </a:r>
            <a:r>
              <a:rPr lang="it-IT" sz="1200" dirty="0" smtClean="0">
                <a:solidFill>
                  <a:schemeClr val="tx1">
                    <a:lumMod val="65000"/>
                    <a:lumOff val="35000"/>
                  </a:schemeClr>
                </a:solidFill>
                <a:latin typeface="Arial"/>
                <a:cs typeface="Arial"/>
              </a:rPr>
              <a:t> con post combustione</a:t>
            </a:r>
          </a:p>
          <a:p>
            <a:pPr lvl="1" algn="just"/>
            <a:endParaRPr lang="it-IT" sz="1100" dirty="0" smtClean="0">
              <a:solidFill>
                <a:schemeClr val="tx1">
                  <a:lumMod val="85000"/>
                  <a:lumOff val="15000"/>
                </a:schemeClr>
              </a:solidFill>
              <a:latin typeface="Arial" panose="020B0604020202020204" pitchFamily="34" charset="0"/>
            </a:endParaRPr>
          </a:p>
          <a:p>
            <a:pPr algn="just"/>
            <a:r>
              <a:rPr lang="it-IT" sz="1400" dirty="0" smtClean="0">
                <a:solidFill>
                  <a:schemeClr val="tx1">
                    <a:lumMod val="65000"/>
                    <a:lumOff val="35000"/>
                  </a:schemeClr>
                </a:solidFill>
                <a:latin typeface="Arial"/>
                <a:cs typeface="Arial"/>
              </a:rPr>
              <a:t>Il vapore prodotto nella caldaia a recupero (</a:t>
            </a:r>
            <a:r>
              <a:rPr lang="it-IT" sz="1400" u="sng" dirty="0" smtClean="0">
                <a:solidFill>
                  <a:schemeClr val="tx1">
                    <a:lumMod val="65000"/>
                    <a:lumOff val="35000"/>
                  </a:schemeClr>
                </a:solidFill>
                <a:latin typeface="Arial"/>
                <a:cs typeface="Arial"/>
              </a:rPr>
              <a:t>dotata di postcombustore</a:t>
            </a:r>
            <a:r>
              <a:rPr lang="it-IT" sz="1400" dirty="0" smtClean="0">
                <a:solidFill>
                  <a:schemeClr val="tx1">
                    <a:lumMod val="65000"/>
                    <a:lumOff val="35000"/>
                  </a:schemeClr>
                </a:solidFill>
                <a:latin typeface="Arial"/>
                <a:cs typeface="Arial"/>
              </a:rPr>
              <a:t>)</a:t>
            </a:r>
          </a:p>
          <a:p>
            <a:pPr algn="just"/>
            <a:r>
              <a:rPr lang="it-IT" sz="1400" dirty="0" smtClean="0">
                <a:solidFill>
                  <a:schemeClr val="tx1">
                    <a:lumMod val="65000"/>
                    <a:lumOff val="35000"/>
                  </a:schemeClr>
                </a:solidFill>
                <a:latin typeface="Arial"/>
                <a:cs typeface="Arial"/>
              </a:rPr>
              <a:t> e l’acqua calda del motore servono da integrazione alle reti di</a:t>
            </a:r>
          </a:p>
          <a:p>
            <a:pPr algn="just"/>
            <a:r>
              <a:rPr lang="it-IT" sz="1400" dirty="0" smtClean="0">
                <a:solidFill>
                  <a:schemeClr val="tx1">
                    <a:lumMod val="65000"/>
                    <a:lumOff val="35000"/>
                  </a:schemeClr>
                </a:solidFill>
                <a:latin typeface="Arial"/>
                <a:cs typeface="Arial"/>
              </a:rPr>
              <a:t> teleriscaldamento dell’ospedale. L’energia elettrica viene</a:t>
            </a:r>
          </a:p>
          <a:p>
            <a:pPr algn="just"/>
            <a:r>
              <a:rPr lang="it-IT" sz="1400" dirty="0" err="1" smtClean="0">
                <a:solidFill>
                  <a:schemeClr val="tx1">
                    <a:lumMod val="65000"/>
                    <a:lumOff val="35000"/>
                  </a:schemeClr>
                </a:solidFill>
                <a:latin typeface="Arial"/>
                <a:cs typeface="Arial"/>
              </a:rPr>
              <a:t>autoconsumata</a:t>
            </a:r>
            <a:r>
              <a:rPr lang="it-IT" sz="1400" dirty="0" smtClean="0">
                <a:solidFill>
                  <a:schemeClr val="tx1">
                    <a:lumMod val="65000"/>
                    <a:lumOff val="35000"/>
                  </a:schemeClr>
                </a:solidFill>
                <a:latin typeface="Arial"/>
                <a:cs typeface="Arial"/>
              </a:rPr>
              <a:t> dall’utenza.</a:t>
            </a:r>
          </a:p>
          <a:p>
            <a:pPr algn="just"/>
            <a:r>
              <a:rPr lang="it-IT" sz="1400" dirty="0" smtClean="0">
                <a:solidFill>
                  <a:schemeClr val="tx1">
                    <a:lumMod val="65000"/>
                    <a:lumOff val="35000"/>
                  </a:schemeClr>
                </a:solidFill>
                <a:latin typeface="Arial"/>
                <a:cs typeface="Arial"/>
              </a:rPr>
              <a:t>In estate, o nei periodi di scarsa richiesta termica, l’acqua calda</a:t>
            </a:r>
          </a:p>
          <a:p>
            <a:pPr algn="just"/>
            <a:r>
              <a:rPr lang="it-IT" sz="1400" dirty="0" smtClean="0">
                <a:solidFill>
                  <a:schemeClr val="tx1">
                    <a:lumMod val="65000"/>
                    <a:lumOff val="35000"/>
                  </a:schemeClr>
                </a:solidFill>
                <a:latin typeface="Arial"/>
                <a:cs typeface="Arial"/>
              </a:rPr>
              <a:t>del motore alimenta il gruppo ad assorbimento.</a:t>
            </a:r>
          </a:p>
        </p:txBody>
      </p:sp>
      <p:sp>
        <p:nvSpPr>
          <p:cNvPr id="10" name="CasellaDiTesto 9"/>
          <p:cNvSpPr txBox="1"/>
          <p:nvPr/>
        </p:nvSpPr>
        <p:spPr>
          <a:xfrm>
            <a:off x="1126072" y="4681182"/>
            <a:ext cx="3291064" cy="1538883"/>
          </a:xfrm>
          <a:prstGeom prst="rect">
            <a:avLst/>
          </a:prstGeom>
          <a:noFill/>
        </p:spPr>
        <p:txBody>
          <a:bodyPr wrap="square" rtlCol="0">
            <a:spAutoFit/>
          </a:bodyPr>
          <a:lstStyle/>
          <a:p>
            <a:pPr algn="just"/>
            <a:r>
              <a:rPr lang="it-IT" sz="1400" b="1" dirty="0" smtClean="0">
                <a:solidFill>
                  <a:schemeClr val="tx1">
                    <a:lumMod val="65000"/>
                    <a:lumOff val="35000"/>
                  </a:schemeClr>
                </a:solidFill>
                <a:latin typeface="Arial"/>
                <a:cs typeface="Arial"/>
              </a:rPr>
              <a:t>Particolarità del progetto:</a:t>
            </a:r>
          </a:p>
          <a:p>
            <a:pPr algn="just"/>
            <a:endParaRPr lang="it-IT" sz="800" b="1" dirty="0" smtClean="0">
              <a:solidFill>
                <a:schemeClr val="tx1">
                  <a:lumMod val="65000"/>
                  <a:lumOff val="35000"/>
                </a:schemeClr>
              </a:solidFill>
              <a:latin typeface="Arial"/>
              <a:cs typeface="Arial"/>
            </a:endParaRPr>
          </a:p>
          <a:p>
            <a:pPr>
              <a:buFont typeface="Arial" pitchFamily="34" charset="0"/>
              <a:buChar char="•"/>
            </a:pPr>
            <a:r>
              <a:rPr lang="it-IT" sz="1400" dirty="0" smtClean="0">
                <a:solidFill>
                  <a:schemeClr val="tx1">
                    <a:lumMod val="65000"/>
                    <a:lumOff val="35000"/>
                  </a:schemeClr>
                </a:solidFill>
                <a:latin typeface="Arial"/>
                <a:cs typeface="Arial"/>
              </a:rPr>
              <a:t> spazi molto ridotti</a:t>
            </a:r>
          </a:p>
          <a:p>
            <a:pPr>
              <a:buFont typeface="Arial" pitchFamily="34" charset="0"/>
              <a:buChar char="•"/>
            </a:pPr>
            <a:endParaRPr lang="it-IT" sz="800" dirty="0" smtClean="0">
              <a:solidFill>
                <a:schemeClr val="tx1">
                  <a:lumMod val="65000"/>
                  <a:lumOff val="35000"/>
                </a:schemeClr>
              </a:solidFill>
              <a:latin typeface="Arial"/>
              <a:cs typeface="Arial"/>
            </a:endParaRPr>
          </a:p>
          <a:p>
            <a:pPr>
              <a:buFont typeface="Arial" pitchFamily="34" charset="0"/>
              <a:buChar char="•"/>
            </a:pPr>
            <a:r>
              <a:rPr lang="it-IT" sz="1400" dirty="0" smtClean="0">
                <a:solidFill>
                  <a:schemeClr val="tx1">
                    <a:lumMod val="65000"/>
                    <a:lumOff val="35000"/>
                  </a:schemeClr>
                </a:solidFill>
                <a:latin typeface="Arial"/>
                <a:cs typeface="Arial"/>
              </a:rPr>
              <a:t> Nuova linea adduzione acqua calda</a:t>
            </a:r>
          </a:p>
          <a:p>
            <a:endParaRPr lang="it-IT" sz="800" dirty="0" smtClean="0">
              <a:solidFill>
                <a:schemeClr val="tx1">
                  <a:lumMod val="65000"/>
                  <a:lumOff val="35000"/>
                </a:schemeClr>
              </a:solidFill>
              <a:latin typeface="Arial"/>
              <a:cs typeface="Arial"/>
            </a:endParaRPr>
          </a:p>
          <a:p>
            <a:pPr>
              <a:buFont typeface="Arial" pitchFamily="34" charset="0"/>
              <a:buChar char="•"/>
            </a:pPr>
            <a:r>
              <a:rPr lang="it-IT" sz="1400" dirty="0" smtClean="0">
                <a:solidFill>
                  <a:schemeClr val="tx1">
                    <a:lumMod val="65000"/>
                    <a:lumOff val="35000"/>
                  </a:schemeClr>
                </a:solidFill>
                <a:latin typeface="Arial"/>
                <a:cs typeface="Arial"/>
              </a:rPr>
              <a:t> Importanza fondamentale del progetto personalizzato sul sito</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1366" y="2072667"/>
            <a:ext cx="2873233" cy="1962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0" y="4336459"/>
            <a:ext cx="3199865" cy="240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03442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8504" y="271288"/>
            <a:ext cx="8506993" cy="757412"/>
          </a:xfrm>
        </p:spPr>
        <p:txBody>
          <a:bodyPr/>
          <a:lstStyle/>
          <a:p>
            <a:pPr algn="ctr"/>
            <a:r>
              <a:rPr lang="it-IT" dirty="0" smtClean="0"/>
              <a:t>Gruppo Siram: organizzazione</a:t>
            </a:r>
            <a:endParaRPr lang="it-IT" dirty="0"/>
          </a:p>
        </p:txBody>
      </p:sp>
      <p:sp>
        <p:nvSpPr>
          <p:cNvPr id="6" name="Titolo 34"/>
          <p:cNvSpPr txBox="1">
            <a:spLocks/>
          </p:cNvSpPr>
          <p:nvPr/>
        </p:nvSpPr>
        <p:spPr>
          <a:xfrm>
            <a:off x="181280" y="2818476"/>
            <a:ext cx="4853752" cy="523510"/>
          </a:xfrm>
          <a:prstGeom prst="round2DiagRect">
            <a:avLst>
              <a:gd name="adj1" fmla="val 0"/>
              <a:gd name="adj2" fmla="val 20455"/>
            </a:avLst>
          </a:prstGeom>
          <a:solidFill>
            <a:schemeClr val="bg2"/>
          </a:solidFill>
        </p:spPr>
        <p:txBody>
          <a:bodyPr vert="horz" lIns="91440" tIns="45720" rIns="91440" bIns="45720" rtlCol="0" anchor="ctr">
            <a:normAutofit/>
          </a:bodyPr>
          <a:lstStyle>
            <a:lvl1pPr marL="271463" indent="0" algn="l" defTabSz="457200" rtl="0" eaLnBrk="1" latinLnBrk="0" hangingPunct="1">
              <a:spcBef>
                <a:spcPct val="0"/>
              </a:spcBef>
              <a:buNone/>
              <a:defRPr sz="2800" b="1" kern="1200">
                <a:solidFill>
                  <a:schemeClr val="bg1"/>
                </a:solidFill>
                <a:latin typeface="Arial" panose="020B0604020202020204" pitchFamily="34" charset="0"/>
                <a:ea typeface="+mj-ea"/>
                <a:cs typeface="+mj-cs"/>
              </a:defRPr>
            </a:lvl1pPr>
          </a:lstStyle>
          <a:p>
            <a:pPr algn="ctr">
              <a:lnSpc>
                <a:spcPct val="80000"/>
              </a:lnSpc>
              <a:spcBef>
                <a:spcPct val="35000"/>
              </a:spcBef>
            </a:pPr>
            <a:endParaRPr lang="it-IT"/>
          </a:p>
        </p:txBody>
      </p:sp>
      <p:sp>
        <p:nvSpPr>
          <p:cNvPr id="7" name="Titolo 34"/>
          <p:cNvSpPr txBox="1">
            <a:spLocks/>
          </p:cNvSpPr>
          <p:nvPr/>
        </p:nvSpPr>
        <p:spPr>
          <a:xfrm>
            <a:off x="5423175" y="2818476"/>
            <a:ext cx="1634372" cy="523510"/>
          </a:xfrm>
          <a:prstGeom prst="round2DiagRect">
            <a:avLst>
              <a:gd name="adj1" fmla="val 0"/>
              <a:gd name="adj2" fmla="val 20455"/>
            </a:avLst>
          </a:prstGeom>
          <a:solidFill>
            <a:schemeClr val="accent2"/>
          </a:solidFill>
        </p:spPr>
        <p:txBody>
          <a:bodyPr vert="horz" lIns="91440" tIns="45720" rIns="91440" bIns="45720" rtlCol="0" anchor="ctr">
            <a:normAutofit/>
          </a:bodyPr>
          <a:lstStyle>
            <a:lvl1pPr marL="271463" indent="0" algn="l" defTabSz="457200" rtl="0" eaLnBrk="1" latinLnBrk="0" hangingPunct="1">
              <a:spcBef>
                <a:spcPct val="0"/>
              </a:spcBef>
              <a:buNone/>
              <a:defRPr sz="2800" b="1" kern="1200">
                <a:solidFill>
                  <a:schemeClr val="bg1"/>
                </a:solidFill>
                <a:latin typeface="Arial" panose="020B0604020202020204" pitchFamily="34" charset="0"/>
                <a:ea typeface="+mj-ea"/>
                <a:cs typeface="+mj-cs"/>
              </a:defRPr>
            </a:lvl1pPr>
          </a:lstStyle>
          <a:p>
            <a:pPr algn="ctr">
              <a:lnSpc>
                <a:spcPct val="80000"/>
              </a:lnSpc>
              <a:spcBef>
                <a:spcPct val="35000"/>
              </a:spcBef>
            </a:pPr>
            <a:endParaRPr lang="it-IT"/>
          </a:p>
        </p:txBody>
      </p:sp>
      <p:sp>
        <p:nvSpPr>
          <p:cNvPr id="8" name="Titolo 34"/>
          <p:cNvSpPr txBox="1">
            <a:spLocks/>
          </p:cNvSpPr>
          <p:nvPr/>
        </p:nvSpPr>
        <p:spPr>
          <a:xfrm>
            <a:off x="7401685" y="2818476"/>
            <a:ext cx="1634372" cy="523510"/>
          </a:xfrm>
          <a:prstGeom prst="round2DiagRect">
            <a:avLst>
              <a:gd name="adj1" fmla="val 0"/>
              <a:gd name="adj2" fmla="val 20455"/>
            </a:avLst>
          </a:prstGeom>
          <a:solidFill>
            <a:schemeClr val="accent4"/>
          </a:solidFill>
        </p:spPr>
        <p:txBody>
          <a:bodyPr vert="horz" lIns="91440" tIns="45720" rIns="91440" bIns="45720" rtlCol="0" anchor="ctr">
            <a:normAutofit/>
          </a:bodyPr>
          <a:lstStyle>
            <a:lvl1pPr marL="271463" indent="0" algn="l" defTabSz="457200" rtl="0" eaLnBrk="1" latinLnBrk="0" hangingPunct="1">
              <a:spcBef>
                <a:spcPct val="0"/>
              </a:spcBef>
              <a:buNone/>
              <a:defRPr sz="2800" b="1" kern="1200">
                <a:solidFill>
                  <a:schemeClr val="bg1"/>
                </a:solidFill>
                <a:latin typeface="Arial" panose="020B0604020202020204" pitchFamily="34" charset="0"/>
                <a:ea typeface="+mj-ea"/>
                <a:cs typeface="+mj-cs"/>
              </a:defRPr>
            </a:lvl1pPr>
          </a:lstStyle>
          <a:p>
            <a:pPr algn="ctr">
              <a:lnSpc>
                <a:spcPct val="80000"/>
              </a:lnSpc>
              <a:spcBef>
                <a:spcPct val="35000"/>
              </a:spcBef>
            </a:pPr>
            <a:endParaRPr lang="it-IT"/>
          </a:p>
        </p:txBody>
      </p:sp>
      <p:sp>
        <p:nvSpPr>
          <p:cNvPr id="9" name="Rectangle 9"/>
          <p:cNvSpPr/>
          <p:nvPr/>
        </p:nvSpPr>
        <p:spPr>
          <a:xfrm>
            <a:off x="1571612" y="3968081"/>
            <a:ext cx="2193937" cy="272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algn="ctr">
              <a:lnSpc>
                <a:spcPct val="90000"/>
              </a:lnSpc>
              <a:spcBef>
                <a:spcPts val="400"/>
              </a:spcBef>
              <a:defRPr/>
            </a:pPr>
            <a:r>
              <a:rPr lang="it-IT" sz="1000" b="1" dirty="0" smtClean="0">
                <a:solidFill>
                  <a:schemeClr val="tx1">
                    <a:lumMod val="65000"/>
                    <a:lumOff val="35000"/>
                  </a:schemeClr>
                </a:solidFill>
                <a:latin typeface="Arial" charset="0"/>
                <a:cs typeface="Arial" charset="0"/>
              </a:rPr>
              <a:t>ESCO: servizi multitecnologici</a:t>
            </a:r>
          </a:p>
          <a:p>
            <a:pPr algn="ctr">
              <a:lnSpc>
                <a:spcPct val="90000"/>
              </a:lnSpc>
              <a:spcBef>
                <a:spcPts val="400"/>
              </a:spcBef>
              <a:defRPr/>
            </a:pPr>
            <a:r>
              <a:rPr lang="it-IT" sz="1000" b="1" dirty="0" smtClean="0">
                <a:solidFill>
                  <a:schemeClr val="tx1">
                    <a:lumMod val="65000"/>
                    <a:lumOff val="35000"/>
                  </a:schemeClr>
                </a:solidFill>
                <a:latin typeface="Arial" charset="0"/>
                <a:cs typeface="Arial" charset="0"/>
              </a:rPr>
              <a:t>per l’efficienza energetica</a:t>
            </a:r>
            <a:endParaRPr lang="it-IT" sz="1000" dirty="0">
              <a:solidFill>
                <a:schemeClr val="tx1">
                  <a:lumMod val="65000"/>
                  <a:lumOff val="35000"/>
                </a:schemeClr>
              </a:solidFill>
              <a:latin typeface="Arial" charset="0"/>
              <a:cs typeface="Arial" charset="0"/>
            </a:endParaRPr>
          </a:p>
        </p:txBody>
      </p:sp>
      <p:sp>
        <p:nvSpPr>
          <p:cNvPr id="10" name="Rectangle 9"/>
          <p:cNvSpPr/>
          <p:nvPr/>
        </p:nvSpPr>
        <p:spPr>
          <a:xfrm>
            <a:off x="5169951" y="3968081"/>
            <a:ext cx="2129330" cy="272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algn="ctr">
              <a:lnSpc>
                <a:spcPct val="90000"/>
              </a:lnSpc>
              <a:spcBef>
                <a:spcPts val="400"/>
              </a:spcBef>
              <a:defRPr/>
            </a:pPr>
            <a:r>
              <a:rPr lang="it-IT" sz="1000" b="1" dirty="0" smtClean="0">
                <a:solidFill>
                  <a:schemeClr val="tx1">
                    <a:lumMod val="65000"/>
                    <a:lumOff val="35000"/>
                  </a:schemeClr>
                </a:solidFill>
                <a:latin typeface="Arial" charset="0"/>
                <a:cs typeface="Arial" charset="0"/>
              </a:rPr>
              <a:t>Servizi tecnologici e manutenzione</a:t>
            </a:r>
          </a:p>
          <a:p>
            <a:pPr algn="ctr">
              <a:lnSpc>
                <a:spcPct val="90000"/>
              </a:lnSpc>
              <a:spcBef>
                <a:spcPts val="400"/>
              </a:spcBef>
              <a:defRPr/>
            </a:pPr>
            <a:r>
              <a:rPr lang="it-IT" sz="1000" b="1" dirty="0" smtClean="0">
                <a:solidFill>
                  <a:schemeClr val="tx1">
                    <a:lumMod val="65000"/>
                    <a:lumOff val="35000"/>
                  </a:schemeClr>
                </a:solidFill>
                <a:latin typeface="Arial" charset="0"/>
                <a:cs typeface="Arial" charset="0"/>
              </a:rPr>
              <a:t> </a:t>
            </a:r>
            <a:r>
              <a:rPr lang="it-IT" sz="1000" b="1" dirty="0">
                <a:solidFill>
                  <a:schemeClr val="tx1">
                    <a:lumMod val="65000"/>
                    <a:lumOff val="35000"/>
                  </a:schemeClr>
                </a:solidFill>
                <a:latin typeface="Arial" charset="0"/>
                <a:cs typeface="Arial" charset="0"/>
              </a:rPr>
              <a:t>impianti produttivi</a:t>
            </a:r>
            <a:endParaRPr lang="it-IT" sz="1000" dirty="0">
              <a:solidFill>
                <a:schemeClr val="tx1">
                  <a:lumMod val="65000"/>
                  <a:lumOff val="35000"/>
                </a:schemeClr>
              </a:solidFill>
              <a:latin typeface="Arial" charset="0"/>
              <a:cs typeface="Arial" charset="0"/>
            </a:endParaRPr>
          </a:p>
        </p:txBody>
      </p:sp>
      <p:sp>
        <p:nvSpPr>
          <p:cNvPr id="11" name="Rectangle 9"/>
          <p:cNvSpPr/>
          <p:nvPr/>
        </p:nvSpPr>
        <p:spPr>
          <a:xfrm>
            <a:off x="7235482" y="3968081"/>
            <a:ext cx="1923318" cy="272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algn="ctr">
              <a:lnSpc>
                <a:spcPct val="90000"/>
              </a:lnSpc>
              <a:spcBef>
                <a:spcPts val="400"/>
              </a:spcBef>
              <a:defRPr/>
            </a:pPr>
            <a:r>
              <a:rPr lang="it-IT" sz="1000" b="1" dirty="0" smtClean="0">
                <a:solidFill>
                  <a:schemeClr val="tx1">
                    <a:lumMod val="65000"/>
                    <a:lumOff val="35000"/>
                  </a:schemeClr>
                </a:solidFill>
                <a:latin typeface="Arial" charset="0"/>
                <a:cs typeface="Arial" charset="0"/>
              </a:rPr>
              <a:t>Servizi tecnologici per le </a:t>
            </a:r>
            <a:endParaRPr lang="it-IT" sz="1000" b="1" dirty="0">
              <a:solidFill>
                <a:schemeClr val="tx1">
                  <a:lumMod val="65000"/>
                  <a:lumOff val="35000"/>
                </a:schemeClr>
              </a:solidFill>
              <a:latin typeface="Arial" charset="0"/>
              <a:cs typeface="Arial" charset="0"/>
            </a:endParaRPr>
          </a:p>
          <a:p>
            <a:pPr algn="ctr">
              <a:lnSpc>
                <a:spcPct val="90000"/>
              </a:lnSpc>
              <a:spcBef>
                <a:spcPts val="400"/>
              </a:spcBef>
              <a:defRPr/>
            </a:pPr>
            <a:r>
              <a:rPr lang="it-IT" sz="1000" b="1" dirty="0" smtClean="0">
                <a:solidFill>
                  <a:schemeClr val="tx1">
                    <a:lumMod val="65000"/>
                    <a:lumOff val="35000"/>
                  </a:schemeClr>
                </a:solidFill>
                <a:latin typeface="Arial" charset="0"/>
                <a:cs typeface="Arial" charset="0"/>
              </a:rPr>
              <a:t>reti di telecomunicazione</a:t>
            </a:r>
            <a:endParaRPr lang="it-IT" sz="1000" dirty="0">
              <a:solidFill>
                <a:schemeClr val="tx1">
                  <a:lumMod val="65000"/>
                  <a:lumOff val="35000"/>
                </a:schemeClr>
              </a:solidFill>
              <a:latin typeface="Arial" charset="0"/>
              <a:cs typeface="Arial" charset="0"/>
            </a:endParaRPr>
          </a:p>
        </p:txBody>
      </p:sp>
      <p:sp>
        <p:nvSpPr>
          <p:cNvPr id="12" name="Rectangle 9"/>
          <p:cNvSpPr/>
          <p:nvPr/>
        </p:nvSpPr>
        <p:spPr>
          <a:xfrm>
            <a:off x="1776718" y="2913641"/>
            <a:ext cx="1691022" cy="272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algn="ctr">
              <a:lnSpc>
                <a:spcPct val="90000"/>
              </a:lnSpc>
              <a:spcBef>
                <a:spcPts val="400"/>
              </a:spcBef>
              <a:defRPr/>
            </a:pPr>
            <a:r>
              <a:rPr lang="it-IT" sz="2500" b="1" dirty="0" smtClean="0">
                <a:solidFill>
                  <a:schemeClr val="bg1"/>
                </a:solidFill>
                <a:latin typeface="Arial" charset="0"/>
                <a:cs typeface="Arial" charset="0"/>
              </a:rPr>
              <a:t>UdB Siram</a:t>
            </a:r>
            <a:endParaRPr lang="it-IT" sz="2500" dirty="0">
              <a:solidFill>
                <a:schemeClr val="bg1"/>
              </a:solidFill>
              <a:latin typeface="Arial" charset="0"/>
              <a:cs typeface="Arial" charset="0"/>
            </a:endParaRPr>
          </a:p>
        </p:txBody>
      </p:sp>
      <p:sp>
        <p:nvSpPr>
          <p:cNvPr id="13" name="Rectangle 9"/>
          <p:cNvSpPr/>
          <p:nvPr/>
        </p:nvSpPr>
        <p:spPr>
          <a:xfrm>
            <a:off x="5423175" y="2913641"/>
            <a:ext cx="1691022" cy="272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algn="ctr">
              <a:lnSpc>
                <a:spcPct val="90000"/>
              </a:lnSpc>
              <a:spcBef>
                <a:spcPts val="400"/>
              </a:spcBef>
              <a:defRPr/>
            </a:pPr>
            <a:r>
              <a:rPr lang="it-IT" sz="2500" b="1" smtClean="0">
                <a:solidFill>
                  <a:schemeClr val="bg1"/>
                </a:solidFill>
                <a:latin typeface="Arial" charset="0"/>
                <a:cs typeface="Arial" charset="0"/>
              </a:rPr>
              <a:t>Simav</a:t>
            </a:r>
            <a:endParaRPr lang="it-IT" sz="2500">
              <a:solidFill>
                <a:schemeClr val="bg1"/>
              </a:solidFill>
              <a:latin typeface="Arial" charset="0"/>
              <a:cs typeface="Arial" charset="0"/>
            </a:endParaRPr>
          </a:p>
        </p:txBody>
      </p:sp>
      <p:sp>
        <p:nvSpPr>
          <p:cNvPr id="14" name="Rectangle 9"/>
          <p:cNvSpPr/>
          <p:nvPr/>
        </p:nvSpPr>
        <p:spPr>
          <a:xfrm>
            <a:off x="7390162" y="2913641"/>
            <a:ext cx="1691022" cy="272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algn="ctr">
              <a:lnSpc>
                <a:spcPct val="90000"/>
              </a:lnSpc>
              <a:spcBef>
                <a:spcPts val="400"/>
              </a:spcBef>
              <a:defRPr/>
            </a:pPr>
            <a:r>
              <a:rPr lang="it-IT" sz="2500" b="1" smtClean="0">
                <a:solidFill>
                  <a:schemeClr val="bg1"/>
                </a:solidFill>
                <a:latin typeface="Arial" charset="0"/>
                <a:cs typeface="Arial" charset="0"/>
              </a:rPr>
              <a:t>Semitec</a:t>
            </a:r>
            <a:endParaRPr lang="it-IT" sz="2500">
              <a:solidFill>
                <a:schemeClr val="bg1"/>
              </a:solidFill>
              <a:latin typeface="Arial" charset="0"/>
              <a:cs typeface="Arial" charset="0"/>
            </a:endParaRPr>
          </a:p>
        </p:txBody>
      </p:sp>
      <p:sp>
        <p:nvSpPr>
          <p:cNvPr id="15" name="Freccia giù 14"/>
          <p:cNvSpPr/>
          <p:nvPr/>
        </p:nvSpPr>
        <p:spPr>
          <a:xfrm>
            <a:off x="2585659" y="3409305"/>
            <a:ext cx="187235" cy="496617"/>
          </a:xfrm>
          <a:prstGeom prst="downArrow">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Freccia giù 15"/>
          <p:cNvSpPr/>
          <p:nvPr/>
        </p:nvSpPr>
        <p:spPr>
          <a:xfrm>
            <a:off x="6146744" y="3409305"/>
            <a:ext cx="187235" cy="496617"/>
          </a:xfrm>
          <a:prstGeom prst="down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Freccia giù 16"/>
          <p:cNvSpPr/>
          <p:nvPr/>
        </p:nvSpPr>
        <p:spPr>
          <a:xfrm>
            <a:off x="8125254" y="3409305"/>
            <a:ext cx="187235" cy="496617"/>
          </a:xfrm>
          <a:prstGeom prst="down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8" name="Connettore 1 17"/>
          <p:cNvCxnSpPr/>
          <p:nvPr/>
        </p:nvCxnSpPr>
        <p:spPr>
          <a:xfrm>
            <a:off x="1727777" y="4421863"/>
            <a:ext cx="0" cy="59431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Connettore 1 18"/>
          <p:cNvCxnSpPr/>
          <p:nvPr/>
        </p:nvCxnSpPr>
        <p:spPr>
          <a:xfrm>
            <a:off x="2772894" y="4421863"/>
            <a:ext cx="0" cy="59431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 name="Connettore 1 19"/>
          <p:cNvCxnSpPr/>
          <p:nvPr/>
        </p:nvCxnSpPr>
        <p:spPr>
          <a:xfrm>
            <a:off x="3765549" y="4421863"/>
            <a:ext cx="0" cy="59431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a:off x="6322734" y="4421863"/>
            <a:ext cx="0" cy="59431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Connettore 1 21"/>
          <p:cNvCxnSpPr/>
          <p:nvPr/>
        </p:nvCxnSpPr>
        <p:spPr>
          <a:xfrm>
            <a:off x="8205473" y="4421863"/>
            <a:ext cx="0" cy="594313"/>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3" name="Figura a mano libera 22"/>
          <p:cNvSpPr/>
          <p:nvPr/>
        </p:nvSpPr>
        <p:spPr>
          <a:xfrm>
            <a:off x="718334" y="4421863"/>
            <a:ext cx="4094754" cy="659443"/>
          </a:xfrm>
          <a:custGeom>
            <a:avLst/>
            <a:gdLst>
              <a:gd name="connsiteX0" fmla="*/ 0 w 4094754"/>
              <a:gd name="connsiteY0" fmla="*/ 586172 h 659443"/>
              <a:gd name="connsiteX1" fmla="*/ 16282 w 4094754"/>
              <a:gd name="connsiteY1" fmla="*/ 0 h 659443"/>
              <a:gd name="connsiteX2" fmla="*/ 4094754 w 4094754"/>
              <a:gd name="connsiteY2" fmla="*/ 24424 h 659443"/>
              <a:gd name="connsiteX3" fmla="*/ 4086613 w 4094754"/>
              <a:gd name="connsiteY3" fmla="*/ 659443 h 659443"/>
              <a:gd name="connsiteX4" fmla="*/ 4086613 w 4094754"/>
              <a:gd name="connsiteY4" fmla="*/ 659443 h 659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754" h="659443">
                <a:moveTo>
                  <a:pt x="0" y="586172"/>
                </a:moveTo>
                <a:lnTo>
                  <a:pt x="16282" y="0"/>
                </a:lnTo>
                <a:lnTo>
                  <a:pt x="4094754" y="24424"/>
                </a:lnTo>
                <a:lnTo>
                  <a:pt x="4086613" y="659443"/>
                </a:lnTo>
                <a:lnTo>
                  <a:pt x="4086613" y="659443"/>
                </a:lnTo>
              </a:path>
            </a:pathLst>
          </a:custGeom>
          <a:noFill/>
          <a:ln>
            <a:solidFill>
              <a:schemeClr val="bg2"/>
            </a:solidFill>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25" name="Rectangle 9"/>
          <p:cNvSpPr/>
          <p:nvPr/>
        </p:nvSpPr>
        <p:spPr>
          <a:xfrm>
            <a:off x="144658" y="6038170"/>
            <a:ext cx="988896" cy="272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algn="ctr">
              <a:lnSpc>
                <a:spcPct val="90000"/>
              </a:lnSpc>
              <a:spcBef>
                <a:spcPts val="400"/>
              </a:spcBef>
              <a:defRPr/>
            </a:pPr>
            <a:r>
              <a:rPr lang="fr-FR" sz="900" b="1" dirty="0" err="1" smtClean="0">
                <a:solidFill>
                  <a:schemeClr val="tx1"/>
                </a:solidFill>
                <a:latin typeface="Arial" charset="0"/>
                <a:cs typeface="Arial" charset="0"/>
              </a:rPr>
              <a:t>Strutture</a:t>
            </a:r>
            <a:r>
              <a:rPr lang="fr-FR" sz="900" b="1" dirty="0" smtClean="0">
                <a:solidFill>
                  <a:schemeClr val="tx1"/>
                </a:solidFill>
                <a:latin typeface="Arial" charset="0"/>
                <a:cs typeface="Arial" charset="0"/>
              </a:rPr>
              <a:t> </a:t>
            </a:r>
            <a:r>
              <a:rPr lang="fr-FR" sz="900" b="1" dirty="0" err="1" smtClean="0">
                <a:solidFill>
                  <a:schemeClr val="tx1"/>
                </a:solidFill>
                <a:latin typeface="Arial" charset="0"/>
                <a:cs typeface="Arial" charset="0"/>
              </a:rPr>
              <a:t>sanitarie</a:t>
            </a:r>
            <a:endParaRPr lang="fr-FR" sz="900" dirty="0">
              <a:solidFill>
                <a:schemeClr val="tx1"/>
              </a:solidFill>
              <a:latin typeface="Arial" charset="0"/>
              <a:cs typeface="Arial" charset="0"/>
            </a:endParaRPr>
          </a:p>
        </p:txBody>
      </p:sp>
      <p:sp>
        <p:nvSpPr>
          <p:cNvPr id="26" name="Rectangle 9"/>
          <p:cNvSpPr/>
          <p:nvPr/>
        </p:nvSpPr>
        <p:spPr>
          <a:xfrm>
            <a:off x="1194579" y="6038170"/>
            <a:ext cx="988896" cy="272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algn="ctr">
              <a:lnSpc>
                <a:spcPct val="90000"/>
              </a:lnSpc>
              <a:spcBef>
                <a:spcPts val="400"/>
              </a:spcBef>
              <a:defRPr/>
            </a:pPr>
            <a:r>
              <a:rPr lang="fr-FR" sz="900" b="1" dirty="0" err="1" smtClean="0">
                <a:solidFill>
                  <a:schemeClr val="tx1"/>
                </a:solidFill>
                <a:latin typeface="Arial" charset="0"/>
                <a:cs typeface="Arial" charset="0"/>
              </a:rPr>
              <a:t>Enti</a:t>
            </a:r>
            <a:r>
              <a:rPr lang="fr-FR" sz="900" b="1" dirty="0" smtClean="0">
                <a:solidFill>
                  <a:schemeClr val="tx1"/>
                </a:solidFill>
                <a:latin typeface="Arial" charset="0"/>
                <a:cs typeface="Arial" charset="0"/>
              </a:rPr>
              <a:t> </a:t>
            </a:r>
            <a:r>
              <a:rPr lang="fr-FR" sz="900" b="1" dirty="0" err="1" smtClean="0">
                <a:solidFill>
                  <a:schemeClr val="tx1"/>
                </a:solidFill>
                <a:latin typeface="Arial" charset="0"/>
                <a:cs typeface="Arial" charset="0"/>
              </a:rPr>
              <a:t>Pubblici</a:t>
            </a:r>
            <a:endParaRPr lang="fr-FR" sz="900" dirty="0">
              <a:solidFill>
                <a:schemeClr val="tx1"/>
              </a:solidFill>
              <a:latin typeface="Arial" charset="0"/>
              <a:cs typeface="Arial" charset="0"/>
            </a:endParaRPr>
          </a:p>
        </p:txBody>
      </p:sp>
      <p:sp>
        <p:nvSpPr>
          <p:cNvPr id="27" name="Rectangle 9"/>
          <p:cNvSpPr/>
          <p:nvPr/>
        </p:nvSpPr>
        <p:spPr>
          <a:xfrm>
            <a:off x="2203795" y="6038170"/>
            <a:ext cx="988896" cy="272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algn="ctr">
              <a:lnSpc>
                <a:spcPct val="90000"/>
              </a:lnSpc>
              <a:spcBef>
                <a:spcPts val="400"/>
              </a:spcBef>
              <a:defRPr/>
            </a:pPr>
            <a:r>
              <a:rPr lang="fr-FR" sz="900" b="1" dirty="0" err="1" smtClean="0">
                <a:solidFill>
                  <a:schemeClr val="tx1"/>
                </a:solidFill>
                <a:latin typeface="Arial" charset="0"/>
                <a:cs typeface="Arial" charset="0"/>
              </a:rPr>
              <a:t>Terziario</a:t>
            </a:r>
            <a:endParaRPr lang="fr-FR" sz="900" dirty="0">
              <a:solidFill>
                <a:schemeClr val="tx1"/>
              </a:solidFill>
              <a:latin typeface="Arial" charset="0"/>
              <a:cs typeface="Arial" charset="0"/>
            </a:endParaRPr>
          </a:p>
        </p:txBody>
      </p:sp>
      <p:sp>
        <p:nvSpPr>
          <p:cNvPr id="28" name="Rectangle 9"/>
          <p:cNvSpPr/>
          <p:nvPr/>
        </p:nvSpPr>
        <p:spPr>
          <a:xfrm>
            <a:off x="3374897" y="6038170"/>
            <a:ext cx="988896" cy="272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algn="ctr">
              <a:lnSpc>
                <a:spcPct val="90000"/>
              </a:lnSpc>
              <a:spcBef>
                <a:spcPts val="400"/>
              </a:spcBef>
              <a:defRPr/>
            </a:pPr>
            <a:r>
              <a:rPr lang="fr-FR" sz="900" b="1" dirty="0" err="1" smtClean="0">
                <a:solidFill>
                  <a:schemeClr val="tx1"/>
                </a:solidFill>
                <a:latin typeface="Arial" charset="0"/>
                <a:cs typeface="Arial" charset="0"/>
              </a:rPr>
              <a:t>Residenziale</a:t>
            </a:r>
            <a:endParaRPr lang="fr-FR" sz="900" dirty="0">
              <a:solidFill>
                <a:schemeClr val="tx1"/>
              </a:solidFill>
              <a:latin typeface="Arial" charset="0"/>
              <a:cs typeface="Arial" charset="0"/>
            </a:endParaRPr>
          </a:p>
        </p:txBody>
      </p:sp>
      <p:sp>
        <p:nvSpPr>
          <p:cNvPr id="29" name="Rectangle 9"/>
          <p:cNvSpPr/>
          <p:nvPr/>
        </p:nvSpPr>
        <p:spPr>
          <a:xfrm>
            <a:off x="4434279" y="6038170"/>
            <a:ext cx="988896" cy="272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algn="ctr">
              <a:lnSpc>
                <a:spcPct val="90000"/>
              </a:lnSpc>
              <a:spcBef>
                <a:spcPts val="400"/>
              </a:spcBef>
              <a:defRPr/>
            </a:pPr>
            <a:r>
              <a:rPr lang="fr-FR" sz="900" b="1" dirty="0" err="1" smtClean="0">
                <a:solidFill>
                  <a:schemeClr val="tx1"/>
                </a:solidFill>
                <a:latin typeface="Arial" charset="0"/>
                <a:cs typeface="Arial" charset="0"/>
              </a:rPr>
              <a:t>Industria</a:t>
            </a:r>
            <a:endParaRPr lang="fr-FR" sz="900" dirty="0">
              <a:solidFill>
                <a:schemeClr val="tx1"/>
              </a:solidFill>
              <a:latin typeface="Arial" charset="0"/>
              <a:cs typeface="Arial" charset="0"/>
            </a:endParaRPr>
          </a:p>
        </p:txBody>
      </p:sp>
      <p:sp>
        <p:nvSpPr>
          <p:cNvPr id="30" name="Rectangle 9"/>
          <p:cNvSpPr/>
          <p:nvPr/>
        </p:nvSpPr>
        <p:spPr>
          <a:xfrm>
            <a:off x="7664246" y="6057307"/>
            <a:ext cx="1108787" cy="272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algn="ctr">
              <a:lnSpc>
                <a:spcPct val="90000"/>
              </a:lnSpc>
              <a:spcBef>
                <a:spcPts val="400"/>
              </a:spcBef>
              <a:defRPr/>
            </a:pPr>
            <a:r>
              <a:rPr lang="fr-FR" sz="900" b="1" dirty="0" err="1" smtClean="0">
                <a:solidFill>
                  <a:schemeClr val="tx1"/>
                </a:solidFill>
                <a:latin typeface="Arial" charset="0"/>
                <a:cs typeface="Arial" charset="0"/>
              </a:rPr>
              <a:t>Telecomunicazioni</a:t>
            </a:r>
            <a:endParaRPr lang="fr-FR" sz="900" dirty="0">
              <a:solidFill>
                <a:schemeClr val="tx1"/>
              </a:solidFill>
              <a:latin typeface="Arial" charset="0"/>
              <a:cs typeface="Arial" charset="0"/>
            </a:endParaRPr>
          </a:p>
        </p:txBody>
      </p:sp>
      <p:sp>
        <p:nvSpPr>
          <p:cNvPr id="31" name="Rectangle 9"/>
          <p:cNvSpPr/>
          <p:nvPr/>
        </p:nvSpPr>
        <p:spPr>
          <a:xfrm>
            <a:off x="5928187" y="6038170"/>
            <a:ext cx="1461975" cy="272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algn="ctr">
              <a:lnSpc>
                <a:spcPct val="90000"/>
              </a:lnSpc>
              <a:spcBef>
                <a:spcPts val="400"/>
              </a:spcBef>
              <a:defRPr/>
            </a:pPr>
            <a:r>
              <a:rPr lang="fr-FR" sz="900" b="1" dirty="0" err="1" smtClean="0">
                <a:solidFill>
                  <a:schemeClr val="tx1"/>
                </a:solidFill>
                <a:latin typeface="Arial" charset="0"/>
                <a:cs typeface="Arial" charset="0"/>
              </a:rPr>
              <a:t>Difesa</a:t>
            </a:r>
            <a:r>
              <a:rPr lang="fr-FR" sz="900" b="1" dirty="0" smtClean="0">
                <a:solidFill>
                  <a:schemeClr val="tx1"/>
                </a:solidFill>
                <a:latin typeface="Arial" charset="0"/>
                <a:cs typeface="Arial" charset="0"/>
              </a:rPr>
              <a:t>, </a:t>
            </a:r>
            <a:r>
              <a:rPr lang="fr-FR" sz="900" b="1" dirty="0" err="1" smtClean="0">
                <a:solidFill>
                  <a:schemeClr val="tx1"/>
                </a:solidFill>
                <a:latin typeface="Arial" charset="0"/>
                <a:cs typeface="Arial" charset="0"/>
              </a:rPr>
              <a:t>Infrastrutture</a:t>
            </a:r>
            <a:r>
              <a:rPr lang="fr-FR" sz="900" b="1" dirty="0" smtClean="0">
                <a:solidFill>
                  <a:schemeClr val="tx1"/>
                </a:solidFill>
                <a:latin typeface="Arial" charset="0"/>
                <a:cs typeface="Arial" charset="0"/>
              </a:rPr>
              <a:t>,</a:t>
            </a:r>
          </a:p>
          <a:p>
            <a:pPr algn="ctr">
              <a:lnSpc>
                <a:spcPct val="90000"/>
              </a:lnSpc>
              <a:spcBef>
                <a:spcPts val="400"/>
              </a:spcBef>
              <a:defRPr/>
            </a:pPr>
            <a:r>
              <a:rPr lang="fr-FR" sz="900" b="1" dirty="0" err="1" smtClean="0">
                <a:solidFill>
                  <a:schemeClr val="tx1"/>
                </a:solidFill>
                <a:latin typeface="Arial" charset="0"/>
                <a:cs typeface="Arial" charset="0"/>
              </a:rPr>
              <a:t>Aerospazio</a:t>
            </a:r>
            <a:endParaRPr lang="fr-FR" sz="900" dirty="0">
              <a:solidFill>
                <a:schemeClr val="tx1"/>
              </a:solidFill>
              <a:latin typeface="Arial" charset="0"/>
              <a:cs typeface="Arial" charset="0"/>
            </a:endParaRPr>
          </a:p>
        </p:txBody>
      </p:sp>
      <p:sp>
        <p:nvSpPr>
          <p:cNvPr id="34"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4</a:t>
            </a:fld>
            <a:endParaRPr lang="fr-FR" dirty="0"/>
          </a:p>
        </p:txBody>
      </p:sp>
      <p:sp>
        <p:nvSpPr>
          <p:cNvPr id="35" name="Figura a mano libera 34"/>
          <p:cNvSpPr/>
          <p:nvPr/>
        </p:nvSpPr>
        <p:spPr>
          <a:xfrm>
            <a:off x="318504" y="2367223"/>
            <a:ext cx="8506993" cy="398922"/>
          </a:xfrm>
          <a:custGeom>
            <a:avLst/>
            <a:gdLst>
              <a:gd name="connsiteX0" fmla="*/ 0 w 8506993"/>
              <a:gd name="connsiteY0" fmla="*/ 358215 h 398922"/>
              <a:gd name="connsiteX1" fmla="*/ 0 w 8506993"/>
              <a:gd name="connsiteY1" fmla="*/ 81412 h 398922"/>
              <a:gd name="connsiteX2" fmla="*/ 4192442 w 8506993"/>
              <a:gd name="connsiteY2" fmla="*/ 89554 h 398922"/>
              <a:gd name="connsiteX3" fmla="*/ 4298270 w 8506993"/>
              <a:gd name="connsiteY3" fmla="*/ 0 h 398922"/>
              <a:gd name="connsiteX4" fmla="*/ 4395958 w 8506993"/>
              <a:gd name="connsiteY4" fmla="*/ 97695 h 398922"/>
              <a:gd name="connsiteX5" fmla="*/ 8466290 w 8506993"/>
              <a:gd name="connsiteY5" fmla="*/ 113977 h 398922"/>
              <a:gd name="connsiteX6" fmla="*/ 8474431 w 8506993"/>
              <a:gd name="connsiteY6" fmla="*/ 398922 h 398922"/>
              <a:gd name="connsiteX7" fmla="*/ 8506993 w 8506993"/>
              <a:gd name="connsiteY7" fmla="*/ 374498 h 39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06993" h="398922">
                <a:moveTo>
                  <a:pt x="0" y="358215"/>
                </a:moveTo>
                <a:lnTo>
                  <a:pt x="0" y="81412"/>
                </a:lnTo>
                <a:lnTo>
                  <a:pt x="4192442" y="89554"/>
                </a:lnTo>
                <a:lnTo>
                  <a:pt x="4298270" y="0"/>
                </a:lnTo>
                <a:lnTo>
                  <a:pt x="4395958" y="97695"/>
                </a:lnTo>
                <a:lnTo>
                  <a:pt x="8466290" y="113977"/>
                </a:lnTo>
                <a:lnTo>
                  <a:pt x="8474431" y="398922"/>
                </a:lnTo>
                <a:lnTo>
                  <a:pt x="8506993" y="374498"/>
                </a:lnTo>
              </a:path>
            </a:pathLst>
          </a:custGeom>
          <a:noFill/>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pic>
        <p:nvPicPr>
          <p:cNvPr id="3" name="[38-NC-Pos]_Client_Hospital.png" descr="/I lavori della Barnaba/Siram/2016/template PPT/Siram/nuovo template_05_2016/allegati/[38]_Client_Hospital/Non-Circled (NC)/Positive/Bitmap/[38-NC-Pos]_Client_Hospital.png"/>
          <p:cNvPicPr>
            <a:picLocks noChangeAspect="1"/>
          </p:cNvPicPr>
          <p:nvPr/>
        </p:nvPicPr>
        <p:blipFill>
          <a:blip r:embed="rId2" r:link="rId3" cstate="email">
            <a:extLst>
              <a:ext uri="{28A0092B-C50C-407E-A947-70E740481C1C}">
                <a14:useLocalDpi xmlns:a14="http://schemas.microsoft.com/office/drawing/2010/main" val="0"/>
              </a:ext>
            </a:extLst>
          </a:blip>
          <a:stretch>
            <a:fillRect/>
          </a:stretch>
        </p:blipFill>
        <p:spPr>
          <a:xfrm>
            <a:off x="-122451" y="4817433"/>
            <a:ext cx="1430336" cy="1430336"/>
          </a:xfrm>
          <a:prstGeom prst="rect">
            <a:avLst/>
          </a:prstGeom>
        </p:spPr>
      </p:pic>
      <p:pic>
        <p:nvPicPr>
          <p:cNvPr id="36" name="[34-NC-Pos]_Client_Housing.png" descr="/I lavori della Barnaba/Siram/2016/template PPT/Siram/nuovo template_05_2016/allegati/[34]_Client_Housing/Non-Circled (NC)/Positive/Bitmap/[34-NC-Pos]_Client_Housing.png"/>
          <p:cNvPicPr>
            <a:picLocks noChangeAspect="1"/>
          </p:cNvPicPr>
          <p:nvPr/>
        </p:nvPicPr>
        <p:blipFill>
          <a:blip r:embed="rId4" r:link="rId5" cstate="email">
            <a:extLst>
              <a:ext uri="{28A0092B-C50C-407E-A947-70E740481C1C}">
                <a14:useLocalDpi xmlns:a14="http://schemas.microsoft.com/office/drawing/2010/main" val="0"/>
              </a:ext>
            </a:extLst>
          </a:blip>
          <a:stretch>
            <a:fillRect/>
          </a:stretch>
        </p:blipFill>
        <p:spPr>
          <a:xfrm>
            <a:off x="2941261" y="4694728"/>
            <a:ext cx="1562650" cy="1562650"/>
          </a:xfrm>
          <a:prstGeom prst="rect">
            <a:avLst/>
          </a:prstGeom>
        </p:spPr>
      </p:pic>
      <p:pic>
        <p:nvPicPr>
          <p:cNvPr id="37" name="[35-NC-Pos]_Client_Tertiary.png" descr="/I lavori della Barnaba/Siram/2016/template PPT/Siram/nuovo template_05_2016/allegati/[35]_Client_Tertiary/Non-Circled (NC)/Positive/Bitmap/[35-NC-Pos]_Client_Tertiary.png"/>
          <p:cNvPicPr>
            <a:picLocks noChangeAspect="1"/>
          </p:cNvPicPr>
          <p:nvPr/>
        </p:nvPicPr>
        <p:blipFill>
          <a:blip r:embed="rId6" r:link="rId7" cstate="email">
            <a:extLst>
              <a:ext uri="{28A0092B-C50C-407E-A947-70E740481C1C}">
                <a14:useLocalDpi xmlns:a14="http://schemas.microsoft.com/office/drawing/2010/main" val="0"/>
              </a:ext>
            </a:extLst>
          </a:blip>
          <a:stretch>
            <a:fillRect/>
          </a:stretch>
        </p:blipFill>
        <p:spPr>
          <a:xfrm>
            <a:off x="2018379" y="4607579"/>
            <a:ext cx="1422206" cy="1422206"/>
          </a:xfrm>
          <a:prstGeom prst="rect">
            <a:avLst/>
          </a:prstGeom>
        </p:spPr>
      </p:pic>
      <p:pic>
        <p:nvPicPr>
          <p:cNvPr id="38" name="[36-NC-Pos]_Client_industry.png" descr="/I lavori della Barnaba/Siram/2016/template PPT/Siram/nuovo template_05_2016/allegati/[36]_Client_Industry/Non-Circled (NC)/Positive/Bitmap/[36-NC-Pos]_Client_industry.png"/>
          <p:cNvPicPr>
            <a:picLocks noChangeAspect="1"/>
          </p:cNvPicPr>
          <p:nvPr/>
        </p:nvPicPr>
        <p:blipFill>
          <a:blip r:embed="rId8" r:link="rId9" cstate="email">
            <a:extLst>
              <a:ext uri="{28A0092B-C50C-407E-A947-70E740481C1C}">
                <a14:useLocalDpi xmlns:a14="http://schemas.microsoft.com/office/drawing/2010/main" val="0"/>
              </a:ext>
            </a:extLst>
          </a:blip>
          <a:stretch>
            <a:fillRect/>
          </a:stretch>
        </p:blipFill>
        <p:spPr>
          <a:xfrm>
            <a:off x="4184453" y="4861229"/>
            <a:ext cx="1331666" cy="1331666"/>
          </a:xfrm>
          <a:prstGeom prst="rect">
            <a:avLst/>
          </a:prstGeom>
        </p:spPr>
      </p:pic>
      <p:pic>
        <p:nvPicPr>
          <p:cNvPr id="39" name="[37-NC-Pos]_Client_Communities.png" descr="/I lavori della Barnaba/Siram/2016/template PPT/Siram/nuovo template_05_2016/allegati/[37]_Client_Communities/Non-Circled (NC)/Positive/Bitmap/[37-NC-Pos]_Client_Communities.png"/>
          <p:cNvPicPr>
            <a:picLocks noChangeAspect="1"/>
          </p:cNvPicPr>
          <p:nvPr/>
        </p:nvPicPr>
        <p:blipFill>
          <a:blip r:embed="rId10" r:link="rId11" cstate="email">
            <a:extLst>
              <a:ext uri="{28A0092B-C50C-407E-A947-70E740481C1C}">
                <a14:useLocalDpi xmlns:a14="http://schemas.microsoft.com/office/drawing/2010/main" val="0"/>
              </a:ext>
            </a:extLst>
          </a:blip>
          <a:stretch>
            <a:fillRect/>
          </a:stretch>
        </p:blipFill>
        <p:spPr>
          <a:xfrm>
            <a:off x="1050864" y="4806484"/>
            <a:ext cx="1353826" cy="1353826"/>
          </a:xfrm>
          <a:prstGeom prst="rect">
            <a:avLst/>
          </a:prstGeom>
        </p:spPr>
      </p:pic>
      <p:pic>
        <p:nvPicPr>
          <p:cNvPr id="32" name="Icona difesa infrastrutture aerospazio.png" descr="/I lavori della Barnaba/Siram/2016/template PPT/Siram/nuovo template_05_2016/immagini/Icona difesa infrastrutture aerospazio.png"/>
          <p:cNvPicPr>
            <a:picLocks noChangeAspect="1"/>
          </p:cNvPicPr>
          <p:nvPr/>
        </p:nvPicPr>
        <p:blipFill rotWithShape="1">
          <a:blip r:embed="rId12" r:link="rId13" cstate="email">
            <a:extLst>
              <a:ext uri="{28A0092B-C50C-407E-A947-70E740481C1C}">
                <a14:useLocalDpi xmlns:a14="http://schemas.microsoft.com/office/drawing/2010/main" val="0"/>
              </a:ext>
            </a:extLst>
          </a:blip>
          <a:srcRect/>
          <a:stretch/>
        </p:blipFill>
        <p:spPr>
          <a:xfrm>
            <a:off x="5714821" y="4995476"/>
            <a:ext cx="1540668" cy="889132"/>
          </a:xfrm>
          <a:prstGeom prst="rect">
            <a:avLst/>
          </a:prstGeom>
        </p:spPr>
      </p:pic>
      <p:pic>
        <p:nvPicPr>
          <p:cNvPr id="33" name="Icona telecomunicazioni.png" descr="/I lavori della Barnaba/Siram/2016/template PPT/Siram/nuovo template_05_2016/immagini/Icona telecomunicazioni.png"/>
          <p:cNvPicPr>
            <a:picLocks noChangeAspect="1"/>
          </p:cNvPicPr>
          <p:nvPr/>
        </p:nvPicPr>
        <p:blipFill>
          <a:blip r:embed="rId14" r:link="rId15" cstate="email">
            <a:extLst>
              <a:ext uri="{28A0092B-C50C-407E-A947-70E740481C1C}">
                <a14:useLocalDpi xmlns:a14="http://schemas.microsoft.com/office/drawing/2010/main" val="0"/>
              </a:ext>
            </a:extLst>
          </a:blip>
          <a:stretch>
            <a:fillRect/>
          </a:stretch>
        </p:blipFill>
        <p:spPr>
          <a:xfrm>
            <a:off x="7568905" y="4784586"/>
            <a:ext cx="1333228" cy="1333228"/>
          </a:xfrm>
          <a:prstGeom prst="rect">
            <a:avLst/>
          </a:prstGeom>
        </p:spPr>
      </p:pic>
      <p:pic>
        <p:nvPicPr>
          <p:cNvPr id="40" name="Picture 2"/>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3515326" y="1207181"/>
            <a:ext cx="2171819" cy="1298275"/>
          </a:xfrm>
          <a:prstGeom prst="rect">
            <a:avLst/>
          </a:prstGeom>
          <a:noFill/>
          <a:ln w="9525">
            <a:noFill/>
            <a:miter lim="800000"/>
            <a:headEnd/>
            <a:tailEnd/>
          </a:ln>
          <a:effectLst/>
        </p:spPr>
      </p:pic>
    </p:spTree>
    <p:extLst>
      <p:ext uri="{BB962C8B-B14F-4D97-AF65-F5344CB8AC3E}">
        <p14:creationId xmlns:p14="http://schemas.microsoft.com/office/powerpoint/2010/main" val="207530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547688" y="417513"/>
            <a:ext cx="8596312" cy="771525"/>
          </a:xfrm>
          <a:prstGeom prst="rect">
            <a:avLst/>
          </a:prstGeom>
        </p:spPr>
        <p:txBody>
          <a:bodyPr anchor="b">
            <a:noAutofit/>
          </a:bodyPr>
          <a:lstStyle/>
          <a:p>
            <a:pPr algn="ctr"/>
            <a:r>
              <a:rPr lang="it-IT" sz="2500" dirty="0" smtClean="0"/>
              <a:t>IRCCS San Martino - Genova</a:t>
            </a:r>
            <a:br>
              <a:rPr lang="it-IT" sz="2500" dirty="0" smtClean="0"/>
            </a:br>
            <a:r>
              <a:rPr lang="it-IT" sz="2500" dirty="0" smtClean="0"/>
              <a:t>focus: sistema </a:t>
            </a:r>
            <a:r>
              <a:rPr lang="it-IT" sz="2500" dirty="0" err="1" smtClean="0"/>
              <a:t>cogenerativo</a:t>
            </a:r>
            <a:endParaRPr lang="it-IT" sz="2500" dirty="0"/>
          </a:p>
        </p:txBody>
      </p:sp>
      <p:sp>
        <p:nvSpPr>
          <p:cNvPr id="4" name="CasellaDiTesto 3"/>
          <p:cNvSpPr txBox="1"/>
          <p:nvPr/>
        </p:nvSpPr>
        <p:spPr>
          <a:xfrm>
            <a:off x="272195" y="1354115"/>
            <a:ext cx="8583167" cy="646331"/>
          </a:xfrm>
          <a:prstGeom prst="rect">
            <a:avLst/>
          </a:prstGeom>
          <a:noFill/>
        </p:spPr>
        <p:txBody>
          <a:bodyPr wrap="square" rtlCol="0">
            <a:spAutoFit/>
          </a:bodyPr>
          <a:lstStyle/>
          <a:p>
            <a:pPr algn="ctr"/>
            <a:r>
              <a:rPr lang="it-IT" b="1" dirty="0" smtClean="0">
                <a:solidFill>
                  <a:schemeClr val="tx1">
                    <a:lumMod val="65000"/>
                    <a:lumOff val="35000"/>
                  </a:schemeClr>
                </a:solidFill>
                <a:latin typeface="Arial"/>
                <a:cs typeface="Arial"/>
              </a:rPr>
              <a:t>Centrale termica dell’IRCCS Azienda Ospedaliera Universitaria </a:t>
            </a:r>
          </a:p>
          <a:p>
            <a:pPr algn="ctr"/>
            <a:r>
              <a:rPr lang="it-IT" b="1" dirty="0" smtClean="0">
                <a:solidFill>
                  <a:schemeClr val="tx1">
                    <a:lumMod val="65000"/>
                    <a:lumOff val="35000"/>
                  </a:schemeClr>
                </a:solidFill>
                <a:latin typeface="Arial"/>
                <a:cs typeface="Arial"/>
              </a:rPr>
              <a:t>San Martino – IST: </a:t>
            </a:r>
            <a:r>
              <a:rPr lang="it-IT" b="1" u="sng" dirty="0" smtClean="0">
                <a:solidFill>
                  <a:schemeClr val="tx1">
                    <a:lumMod val="65000"/>
                    <a:lumOff val="35000"/>
                  </a:schemeClr>
                </a:solidFill>
                <a:latin typeface="Arial"/>
                <a:cs typeface="Arial"/>
              </a:rPr>
              <a:t>risultati attesi</a:t>
            </a:r>
          </a:p>
        </p:txBody>
      </p:sp>
      <p:pic>
        <p:nvPicPr>
          <p:cNvPr id="1025" name="Picture 1"/>
          <p:cNvPicPr>
            <a:picLocks noChangeAspect="1" noChangeArrowheads="1"/>
          </p:cNvPicPr>
          <p:nvPr/>
        </p:nvPicPr>
        <p:blipFill>
          <a:blip r:embed="rId3"/>
          <a:srcRect/>
          <a:stretch>
            <a:fillRect/>
          </a:stretch>
        </p:blipFill>
        <p:spPr bwMode="auto">
          <a:xfrm>
            <a:off x="3095584" y="2348352"/>
            <a:ext cx="5705762" cy="3373193"/>
          </a:xfrm>
          <a:prstGeom prst="rect">
            <a:avLst/>
          </a:prstGeom>
          <a:noFill/>
          <a:ln w="9525">
            <a:noFill/>
            <a:miter lim="800000"/>
            <a:headEnd/>
            <a:tailEnd/>
          </a:ln>
          <a:effectLst/>
        </p:spPr>
      </p:pic>
      <p:sp>
        <p:nvSpPr>
          <p:cNvPr id="24" name="CasellaDiTesto 23"/>
          <p:cNvSpPr txBox="1"/>
          <p:nvPr/>
        </p:nvSpPr>
        <p:spPr>
          <a:xfrm>
            <a:off x="3848100" y="5157250"/>
            <a:ext cx="3832860" cy="307777"/>
          </a:xfrm>
          <a:prstGeom prst="rect">
            <a:avLst/>
          </a:prstGeom>
          <a:noFill/>
        </p:spPr>
        <p:txBody>
          <a:bodyPr wrap="square" rtlCol="0">
            <a:spAutoFit/>
          </a:bodyPr>
          <a:lstStyle/>
          <a:p>
            <a:r>
              <a:rPr lang="it-IT" sz="1400" dirty="0" smtClean="0"/>
              <a:t>ANTE CHP                                                  POST CHP</a:t>
            </a:r>
            <a:endParaRPr lang="it-IT" sz="1400" dirty="0"/>
          </a:p>
        </p:txBody>
      </p:sp>
      <p:graphicFrame>
        <p:nvGraphicFramePr>
          <p:cNvPr id="32" name="Tabella 31"/>
          <p:cNvGraphicFramePr>
            <a:graphicFrameLocks noGrp="1"/>
          </p:cNvGraphicFramePr>
          <p:nvPr/>
        </p:nvGraphicFramePr>
        <p:xfrm>
          <a:off x="300479" y="2348352"/>
          <a:ext cx="2654300" cy="1287780"/>
        </p:xfrm>
        <a:graphic>
          <a:graphicData uri="http://schemas.openxmlformats.org/drawingml/2006/table">
            <a:tbl>
              <a:tblPr/>
              <a:tblGrid>
                <a:gridCol w="162313"/>
                <a:gridCol w="1269863"/>
                <a:gridCol w="611062"/>
                <a:gridCol w="611062"/>
              </a:tblGrid>
              <a:tr h="0">
                <a:tc gridSpan="4">
                  <a:txBody>
                    <a:bodyPr/>
                    <a:lstStyle/>
                    <a:p>
                      <a:pPr algn="ctr" fontAlgn="ctr"/>
                      <a:r>
                        <a:rPr lang="it-IT" sz="1100" b="0" i="0" u="none" strike="noStrike" dirty="0">
                          <a:solidFill>
                            <a:srgbClr val="000000"/>
                          </a:solidFill>
                          <a:latin typeface="Calibri"/>
                        </a:rPr>
                        <a:t>ENERGIA ELETTRICA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r>
              <a:tr h="182880">
                <a:tc>
                  <a:txBody>
                    <a:bodyPr/>
                    <a:lstStyle/>
                    <a:p>
                      <a:pPr algn="l" fontAlgn="b"/>
                      <a:r>
                        <a:rPr lang="it-IT" sz="11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it-IT" sz="1100" b="0" i="0" u="none" strike="noStrike">
                          <a:solidFill>
                            <a:srgbClr val="000000"/>
                          </a:solidFill>
                          <a:latin typeface="Calibri"/>
                        </a:rPr>
                        <a:t>ANTE CHP</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it-IT" sz="11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it-IT" sz="11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0500">
                <a:tc>
                  <a:txBody>
                    <a:bodyPr/>
                    <a:lstStyle/>
                    <a:p>
                      <a:pPr algn="l" fontAlgn="b"/>
                      <a:r>
                        <a:rPr lang="it-IT" sz="11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it-IT" sz="1100" b="0" i="0" u="none" strike="noStrike">
                          <a:solidFill>
                            <a:srgbClr val="000000"/>
                          </a:solidFill>
                          <a:latin typeface="Calibri"/>
                        </a:rPr>
                        <a:t>PRELEVATA DA RETE</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t-IT" sz="1100" b="0" i="0" u="none" strike="noStrike">
                          <a:solidFill>
                            <a:srgbClr val="000000"/>
                          </a:solidFill>
                          <a:latin typeface="Calibri"/>
                        </a:rPr>
                        <a:t>40.000</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t-IT" sz="1100" b="0" i="0" u="none" strike="noStrike">
                          <a:solidFill>
                            <a:srgbClr val="000000"/>
                          </a:solidFill>
                          <a:latin typeface="Calibri"/>
                        </a:rPr>
                        <a:t>MWhe</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90500">
                <a:tc>
                  <a:txBody>
                    <a:bodyPr/>
                    <a:lstStyle/>
                    <a:p>
                      <a:pPr algn="l" fontAlgn="b"/>
                      <a:r>
                        <a:rPr lang="it-IT" sz="11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it-IT" sz="11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it-IT" sz="11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it-IT" sz="11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880">
                <a:tc>
                  <a:txBody>
                    <a:bodyPr/>
                    <a:lstStyle/>
                    <a:p>
                      <a:pPr algn="l" fontAlgn="b"/>
                      <a:r>
                        <a:rPr lang="it-IT" sz="11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it-IT" sz="1100" b="0" i="0" u="none" strike="noStrike">
                          <a:solidFill>
                            <a:srgbClr val="000000"/>
                          </a:solidFill>
                          <a:latin typeface="Calibri"/>
                        </a:rPr>
                        <a:t>CON CHP</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it-IT" sz="11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it-IT" sz="11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82880">
                <a:tc>
                  <a:txBody>
                    <a:bodyPr/>
                    <a:lstStyle/>
                    <a:p>
                      <a:pPr algn="l" fontAlgn="b"/>
                      <a:r>
                        <a:rPr lang="it-IT" sz="11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1100" b="0" i="0" u="none" strike="noStrike">
                          <a:solidFill>
                            <a:srgbClr val="000000"/>
                          </a:solidFill>
                          <a:latin typeface="Calibri"/>
                        </a:rPr>
                        <a:t>PRELEVATA DA RETE</a:t>
                      </a:r>
                    </a:p>
                  </a:txBody>
                  <a:tcPr marL="0" marR="0" marT="0" marB="0" anchor="b">
                    <a:lnL>
                      <a:noFill/>
                    </a:lnL>
                    <a:lnR>
                      <a:noFill/>
                    </a:lnR>
                    <a:lnT>
                      <a:noFill/>
                    </a:lnT>
                    <a:lnB>
                      <a:noFill/>
                    </a:lnB>
                  </a:tcPr>
                </a:tc>
                <a:tc>
                  <a:txBody>
                    <a:bodyPr/>
                    <a:lstStyle/>
                    <a:p>
                      <a:pPr algn="r" fontAlgn="b"/>
                      <a:r>
                        <a:rPr lang="it-IT" sz="1100" b="0" i="0" u="none" strike="noStrike">
                          <a:solidFill>
                            <a:srgbClr val="000000"/>
                          </a:solidFill>
                          <a:latin typeface="Calibri"/>
                        </a:rPr>
                        <a:t>19.000</a:t>
                      </a:r>
                    </a:p>
                  </a:txBody>
                  <a:tcPr marL="0" marR="0" marT="0" marB="0" anchor="b">
                    <a:lnL>
                      <a:noFill/>
                    </a:lnL>
                    <a:lnR>
                      <a:noFill/>
                    </a:lnR>
                    <a:lnT>
                      <a:noFill/>
                    </a:lnT>
                    <a:lnB>
                      <a:noFill/>
                    </a:lnB>
                  </a:tcPr>
                </a:tc>
                <a:tc>
                  <a:txBody>
                    <a:bodyPr/>
                    <a:lstStyle/>
                    <a:p>
                      <a:pPr algn="r" fontAlgn="b"/>
                      <a:r>
                        <a:rPr lang="it-IT" sz="1100" b="0" i="0" u="none" strike="noStrike">
                          <a:solidFill>
                            <a:srgbClr val="000000"/>
                          </a:solidFill>
                          <a:latin typeface="Calibri"/>
                        </a:rPr>
                        <a:t>MWhe</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it-IT" sz="11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a:solidFill>
                            <a:srgbClr val="000000"/>
                          </a:solidFill>
                          <a:latin typeface="Calibri"/>
                        </a:rPr>
                        <a:t>AUTOPRODOTTA</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t-IT" sz="1100" b="0" i="0" u="none" strike="noStrike">
                          <a:solidFill>
                            <a:srgbClr val="000000"/>
                          </a:solidFill>
                          <a:latin typeface="Calibri"/>
                        </a:rPr>
                        <a:t>21.000</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t-IT" sz="1100" b="0" i="0" u="none" strike="noStrike" dirty="0" err="1">
                          <a:solidFill>
                            <a:srgbClr val="000000"/>
                          </a:solidFill>
                          <a:latin typeface="Calibri"/>
                        </a:rPr>
                        <a:t>MWhe</a:t>
                      </a:r>
                      <a:endParaRPr lang="it-IT" sz="1100" b="0" i="0" u="none" strike="noStrike" dirty="0">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7"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40</a:t>
            </a:fld>
            <a:endParaRPr lang="fr-FR" dirty="0"/>
          </a:p>
        </p:txBody>
      </p:sp>
    </p:spTree>
    <p:extLst>
      <p:ext uri="{BB962C8B-B14F-4D97-AF65-F5344CB8AC3E}">
        <p14:creationId xmlns:p14="http://schemas.microsoft.com/office/powerpoint/2010/main" val="40103442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547688" y="417513"/>
            <a:ext cx="8596312" cy="771525"/>
          </a:xfrm>
          <a:prstGeom prst="rect">
            <a:avLst/>
          </a:prstGeom>
        </p:spPr>
        <p:txBody>
          <a:bodyPr anchor="b">
            <a:noAutofit/>
          </a:bodyPr>
          <a:lstStyle/>
          <a:p>
            <a:pPr algn="ctr"/>
            <a:r>
              <a:rPr lang="it-IT" sz="2500" dirty="0" smtClean="0"/>
              <a:t>IRCCS San Martino - Genova</a:t>
            </a:r>
            <a:br>
              <a:rPr lang="it-IT" sz="2500" dirty="0" smtClean="0"/>
            </a:br>
            <a:r>
              <a:rPr lang="it-IT" sz="2500" dirty="0" smtClean="0"/>
              <a:t>focus: sistema </a:t>
            </a:r>
            <a:r>
              <a:rPr lang="it-IT" sz="2500" dirty="0" err="1" smtClean="0"/>
              <a:t>cogenerativo</a:t>
            </a:r>
            <a:endParaRPr lang="it-IT" sz="2500" dirty="0"/>
          </a:p>
        </p:txBody>
      </p:sp>
      <p:sp>
        <p:nvSpPr>
          <p:cNvPr id="4" name="CasellaDiTesto 3"/>
          <p:cNvSpPr txBox="1"/>
          <p:nvPr/>
        </p:nvSpPr>
        <p:spPr>
          <a:xfrm>
            <a:off x="272195" y="1354115"/>
            <a:ext cx="8583167" cy="646331"/>
          </a:xfrm>
          <a:prstGeom prst="rect">
            <a:avLst/>
          </a:prstGeom>
          <a:noFill/>
        </p:spPr>
        <p:txBody>
          <a:bodyPr wrap="square" rtlCol="0">
            <a:spAutoFit/>
          </a:bodyPr>
          <a:lstStyle/>
          <a:p>
            <a:pPr algn="ctr"/>
            <a:r>
              <a:rPr lang="it-IT" b="1" dirty="0" smtClean="0">
                <a:solidFill>
                  <a:schemeClr val="tx1">
                    <a:lumMod val="65000"/>
                    <a:lumOff val="35000"/>
                  </a:schemeClr>
                </a:solidFill>
                <a:latin typeface="Arial"/>
                <a:cs typeface="Arial"/>
              </a:rPr>
              <a:t>Centrale termica dell’IRCCS Azienda Ospedaliera Universitaria </a:t>
            </a:r>
          </a:p>
          <a:p>
            <a:pPr algn="ctr"/>
            <a:r>
              <a:rPr lang="it-IT" b="1" dirty="0" smtClean="0">
                <a:solidFill>
                  <a:schemeClr val="tx1">
                    <a:lumMod val="65000"/>
                    <a:lumOff val="35000"/>
                  </a:schemeClr>
                </a:solidFill>
                <a:latin typeface="Arial"/>
                <a:cs typeface="Arial"/>
              </a:rPr>
              <a:t>San Martino – IST: </a:t>
            </a:r>
            <a:r>
              <a:rPr lang="it-IT" b="1" u="sng" dirty="0" smtClean="0">
                <a:solidFill>
                  <a:schemeClr val="tx1">
                    <a:lumMod val="65000"/>
                    <a:lumOff val="35000"/>
                  </a:schemeClr>
                </a:solidFill>
                <a:latin typeface="Arial"/>
                <a:cs typeface="Arial"/>
              </a:rPr>
              <a:t>risultati attesi</a:t>
            </a:r>
          </a:p>
        </p:txBody>
      </p:sp>
      <p:sp>
        <p:nvSpPr>
          <p:cNvPr id="8" name="CasellaDiTesto 7"/>
          <p:cNvSpPr txBox="1"/>
          <p:nvPr/>
        </p:nvSpPr>
        <p:spPr>
          <a:xfrm>
            <a:off x="3848100" y="5372099"/>
            <a:ext cx="3584862" cy="307777"/>
          </a:xfrm>
          <a:prstGeom prst="rect">
            <a:avLst/>
          </a:prstGeom>
          <a:noFill/>
        </p:spPr>
        <p:txBody>
          <a:bodyPr wrap="square" rtlCol="0">
            <a:spAutoFit/>
          </a:bodyPr>
          <a:lstStyle/>
          <a:p>
            <a:r>
              <a:rPr lang="it-IT" sz="1400" dirty="0" smtClean="0"/>
              <a:t>ANTE CHP                                              POST CHP</a:t>
            </a:r>
            <a:endParaRPr lang="it-IT" sz="1400" dirty="0"/>
          </a:p>
        </p:txBody>
      </p:sp>
      <p:pic>
        <p:nvPicPr>
          <p:cNvPr id="67585" name="Picture 1"/>
          <p:cNvPicPr>
            <a:picLocks noChangeAspect="1" noChangeArrowheads="1"/>
          </p:cNvPicPr>
          <p:nvPr/>
        </p:nvPicPr>
        <p:blipFill>
          <a:blip r:embed="rId2"/>
          <a:srcRect/>
          <a:stretch>
            <a:fillRect/>
          </a:stretch>
        </p:blipFill>
        <p:spPr bwMode="auto">
          <a:xfrm>
            <a:off x="3131458" y="2344769"/>
            <a:ext cx="5735202" cy="3668713"/>
          </a:xfrm>
          <a:prstGeom prst="rect">
            <a:avLst/>
          </a:prstGeom>
          <a:noFill/>
          <a:ln w="9525">
            <a:noFill/>
            <a:miter lim="800000"/>
            <a:headEnd/>
            <a:tailEnd/>
          </a:ln>
          <a:effectLst/>
        </p:spPr>
      </p:pic>
      <p:sp>
        <p:nvSpPr>
          <p:cNvPr id="11" name="CasellaDiTesto 10"/>
          <p:cNvSpPr txBox="1"/>
          <p:nvPr/>
        </p:nvSpPr>
        <p:spPr>
          <a:xfrm>
            <a:off x="3848100" y="5331426"/>
            <a:ext cx="3832860" cy="307777"/>
          </a:xfrm>
          <a:prstGeom prst="rect">
            <a:avLst/>
          </a:prstGeom>
          <a:noFill/>
        </p:spPr>
        <p:txBody>
          <a:bodyPr wrap="square" rtlCol="0">
            <a:spAutoFit/>
          </a:bodyPr>
          <a:lstStyle/>
          <a:p>
            <a:r>
              <a:rPr lang="it-IT" sz="1400" dirty="0" smtClean="0"/>
              <a:t>ANTE CHP                                                  POST CHP</a:t>
            </a:r>
            <a:endParaRPr lang="it-IT" sz="1400" dirty="0"/>
          </a:p>
        </p:txBody>
      </p:sp>
      <p:graphicFrame>
        <p:nvGraphicFramePr>
          <p:cNvPr id="13" name="Tabella 12"/>
          <p:cNvGraphicFramePr>
            <a:graphicFrameLocks noGrp="1"/>
          </p:cNvGraphicFramePr>
          <p:nvPr/>
        </p:nvGraphicFramePr>
        <p:xfrm>
          <a:off x="304798" y="2344769"/>
          <a:ext cx="2705101" cy="1432560"/>
        </p:xfrm>
        <a:graphic>
          <a:graphicData uri="http://schemas.openxmlformats.org/drawingml/2006/table">
            <a:tbl>
              <a:tblPr/>
              <a:tblGrid>
                <a:gridCol w="117613"/>
                <a:gridCol w="1512168"/>
                <a:gridCol w="537660"/>
                <a:gridCol w="537660"/>
              </a:tblGrid>
              <a:tr h="0">
                <a:tc gridSpan="4">
                  <a:txBody>
                    <a:bodyPr/>
                    <a:lstStyle/>
                    <a:p>
                      <a:pPr algn="ctr" fontAlgn="ctr"/>
                      <a:r>
                        <a:rPr lang="it-IT" sz="1100" b="0" i="0" u="none" strike="noStrike">
                          <a:solidFill>
                            <a:srgbClr val="000000"/>
                          </a:solidFill>
                          <a:latin typeface="Calibri"/>
                        </a:rPr>
                        <a:t>ENERGIA TERMICA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r>
              <a:tr h="182880">
                <a:tc>
                  <a:txBody>
                    <a:bodyPr/>
                    <a:lstStyle/>
                    <a:p>
                      <a:pPr algn="l" fontAlgn="b"/>
                      <a:r>
                        <a:rPr lang="it-IT" sz="11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it-IT" sz="1100" b="0" i="0" u="none" strike="noStrike">
                          <a:solidFill>
                            <a:srgbClr val="000000"/>
                          </a:solidFill>
                          <a:latin typeface="Calibri"/>
                        </a:rPr>
                        <a:t>ANTE CHP</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it-IT" sz="11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it-IT" sz="11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0500">
                <a:tc>
                  <a:txBody>
                    <a:bodyPr/>
                    <a:lstStyle/>
                    <a:p>
                      <a:pPr algn="l" fontAlgn="b"/>
                      <a:r>
                        <a:rPr lang="it-IT" sz="11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it-IT" sz="1100" b="0" i="0" u="none" strike="noStrike">
                          <a:solidFill>
                            <a:srgbClr val="000000"/>
                          </a:solidFill>
                          <a:latin typeface="Calibri"/>
                        </a:rPr>
                        <a:t>FABBISOGNO TOTALE</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t-IT" sz="1100" b="0" i="0" u="none" strike="noStrike">
                          <a:solidFill>
                            <a:srgbClr val="000000"/>
                          </a:solidFill>
                          <a:latin typeface="Calibri"/>
                        </a:rPr>
                        <a:t>30.000</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t-IT" sz="1100" b="0" i="0" u="none" strike="noStrike">
                          <a:solidFill>
                            <a:srgbClr val="000000"/>
                          </a:solidFill>
                          <a:latin typeface="Calibri"/>
                        </a:rPr>
                        <a:t>MWht</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90500">
                <a:tc>
                  <a:txBody>
                    <a:bodyPr/>
                    <a:lstStyle/>
                    <a:p>
                      <a:pPr algn="l" fontAlgn="b"/>
                      <a:r>
                        <a:rPr lang="it-IT" sz="11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it-IT" sz="11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880">
                <a:tc>
                  <a:txBody>
                    <a:bodyPr/>
                    <a:lstStyle/>
                    <a:p>
                      <a:pPr algn="l" fontAlgn="b"/>
                      <a:r>
                        <a:rPr lang="it-IT" sz="11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it-IT" sz="1100" b="0" i="0" u="none" strike="noStrike">
                          <a:solidFill>
                            <a:srgbClr val="000000"/>
                          </a:solidFill>
                          <a:latin typeface="Calibri"/>
                        </a:rPr>
                        <a:t>CON CHP</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it-IT" sz="11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it-IT" sz="11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82880">
                <a:tc>
                  <a:txBody>
                    <a:bodyPr/>
                    <a:lstStyle/>
                    <a:p>
                      <a:pPr algn="l" fontAlgn="b"/>
                      <a:r>
                        <a:rPr lang="it-IT" sz="11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1100" b="0" i="0" u="none" strike="noStrike">
                          <a:solidFill>
                            <a:srgbClr val="000000"/>
                          </a:solidFill>
                          <a:latin typeface="Calibri"/>
                        </a:rPr>
                        <a:t>RECUPERATO DA CHP</a:t>
                      </a:r>
                    </a:p>
                  </a:txBody>
                  <a:tcPr marL="0" marR="0" marT="0" marB="0" anchor="b">
                    <a:lnL>
                      <a:noFill/>
                    </a:lnL>
                    <a:lnR>
                      <a:noFill/>
                    </a:lnR>
                    <a:lnT>
                      <a:noFill/>
                    </a:lnT>
                    <a:lnB>
                      <a:noFill/>
                    </a:lnB>
                  </a:tcPr>
                </a:tc>
                <a:tc>
                  <a:txBody>
                    <a:bodyPr/>
                    <a:lstStyle/>
                    <a:p>
                      <a:pPr algn="r" fontAlgn="b"/>
                      <a:r>
                        <a:rPr lang="it-IT" sz="1100" b="0" i="0" u="none" strike="noStrike">
                          <a:solidFill>
                            <a:srgbClr val="000000"/>
                          </a:solidFill>
                          <a:latin typeface="Calibri"/>
                        </a:rPr>
                        <a:t>20.000</a:t>
                      </a:r>
                    </a:p>
                  </a:txBody>
                  <a:tcPr marL="0" marR="0" marT="0" marB="0" anchor="b">
                    <a:lnL>
                      <a:noFill/>
                    </a:lnL>
                    <a:lnR>
                      <a:noFill/>
                    </a:lnR>
                    <a:lnT>
                      <a:noFill/>
                    </a:lnT>
                    <a:lnB>
                      <a:noFill/>
                    </a:lnB>
                  </a:tcPr>
                </a:tc>
                <a:tc>
                  <a:txBody>
                    <a:bodyPr/>
                    <a:lstStyle/>
                    <a:p>
                      <a:pPr algn="r" fontAlgn="b"/>
                      <a:r>
                        <a:rPr lang="it-IT" sz="1100" b="0" i="0" u="none" strike="noStrike">
                          <a:solidFill>
                            <a:srgbClr val="000000"/>
                          </a:solidFill>
                          <a:latin typeface="Calibri"/>
                        </a:rPr>
                        <a:t>MWht</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it-IT" sz="11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it-IT" sz="1100" b="0" i="0" u="none" strike="noStrike">
                          <a:solidFill>
                            <a:srgbClr val="000000"/>
                          </a:solidFill>
                          <a:latin typeface="Calibri"/>
                        </a:rPr>
                        <a:t>INTEGRAZIONI DA CALDAIE</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t-IT" sz="1100" b="0" i="0" u="none" strike="noStrike">
                          <a:solidFill>
                            <a:srgbClr val="000000"/>
                          </a:solidFill>
                          <a:latin typeface="Calibri"/>
                        </a:rPr>
                        <a:t>10.000</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t-IT" sz="1100" b="0" i="0" u="none" strike="noStrike" dirty="0" err="1">
                          <a:solidFill>
                            <a:srgbClr val="000000"/>
                          </a:solidFill>
                          <a:latin typeface="Calibri"/>
                        </a:rPr>
                        <a:t>MWht</a:t>
                      </a:r>
                      <a:endParaRPr lang="it-IT" sz="1100" b="0" i="0" u="none" strike="noStrike" dirty="0">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9"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41</a:t>
            </a:fld>
            <a:endParaRPr lang="fr-FR" dirty="0"/>
          </a:p>
        </p:txBody>
      </p:sp>
    </p:spTree>
    <p:extLst>
      <p:ext uri="{BB962C8B-B14F-4D97-AF65-F5344CB8AC3E}">
        <p14:creationId xmlns:p14="http://schemas.microsoft.com/office/powerpoint/2010/main" val="40103442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idx="4294967295"/>
          </p:nvPr>
        </p:nvSpPr>
        <p:spPr>
          <a:xfrm>
            <a:off x="704850" y="4430713"/>
            <a:ext cx="8439150" cy="2222500"/>
          </a:xfrm>
        </p:spPr>
        <p:txBody>
          <a:bodyPr>
            <a:normAutofit fontScale="90000"/>
          </a:bodyPr>
          <a:lstStyle/>
          <a:p>
            <a:r>
              <a:rPr lang="it-IT" sz="4000" dirty="0" smtClean="0"/>
              <a:t/>
            </a:r>
            <a:br>
              <a:rPr lang="it-IT" sz="4000" dirty="0" smtClean="0"/>
            </a:br>
            <a:r>
              <a:rPr lang="it-IT" sz="4000" dirty="0" smtClean="0"/>
              <a:t/>
            </a:r>
            <a:br>
              <a:rPr lang="it-IT" sz="4000" dirty="0" smtClean="0"/>
            </a:br>
            <a:r>
              <a:rPr lang="it-IT" sz="4000" dirty="0" smtClean="0"/>
              <a:t/>
            </a:r>
            <a:br>
              <a:rPr lang="it-IT" sz="4000" dirty="0" smtClean="0"/>
            </a:br>
            <a:r>
              <a:rPr lang="it-IT" sz="4000" dirty="0" smtClean="0"/>
              <a:t> </a:t>
            </a:r>
            <a:br>
              <a:rPr lang="it-IT" sz="4000" dirty="0" smtClean="0"/>
            </a:br>
            <a:r>
              <a:rPr lang="it-IT" sz="4000" dirty="0" smtClean="0"/>
              <a:t/>
            </a:r>
            <a:br>
              <a:rPr lang="it-IT" sz="4000" dirty="0" smtClean="0"/>
            </a:br>
            <a:r>
              <a:rPr lang="it-IT" sz="4000" dirty="0" smtClean="0"/>
              <a:t/>
            </a:r>
            <a:br>
              <a:rPr lang="it-IT" sz="4000" dirty="0" smtClean="0"/>
            </a:br>
            <a:r>
              <a:rPr lang="it-IT" sz="2400" dirty="0" smtClean="0">
                <a:hlinkClick r:id="rId3"/>
              </a:rPr>
              <a:t>slamura@siram.it</a:t>
            </a:r>
            <a:r>
              <a:rPr lang="it-IT" sz="2400" dirty="0" smtClean="0"/>
              <a:t/>
            </a:r>
            <a:br>
              <a:rPr lang="it-IT" sz="2400" dirty="0" smtClean="0"/>
            </a:br>
            <a:r>
              <a:rPr lang="it-IT" sz="2400" dirty="0" smtClean="0">
                <a:hlinkClick r:id="rId4"/>
              </a:rPr>
              <a:t>sergio.lamura@polimi.it</a:t>
            </a:r>
            <a:endParaRPr lang="it-IT" sz="2400" dirty="0" smtClean="0"/>
          </a:p>
        </p:txBody>
      </p:sp>
      <p:pic>
        <p:nvPicPr>
          <p:cNvPr id="4098" name="Picture 2"/>
          <p:cNvPicPr>
            <a:picLocks noChangeAspect="1" noChangeArrowheads="1"/>
          </p:cNvPicPr>
          <p:nvPr/>
        </p:nvPicPr>
        <p:blipFill>
          <a:blip r:embed="rId5" cstate="print"/>
          <a:srcRect/>
          <a:stretch>
            <a:fillRect/>
          </a:stretch>
        </p:blipFill>
        <p:spPr bwMode="auto">
          <a:xfrm>
            <a:off x="3072561" y="3781355"/>
            <a:ext cx="2981325" cy="1533525"/>
          </a:xfrm>
          <a:prstGeom prst="rect">
            <a:avLst/>
          </a:prstGeom>
          <a:noFill/>
          <a:ln w="9525">
            <a:noFill/>
            <a:miter lim="800000"/>
            <a:headEnd/>
            <a:tailEnd/>
          </a:ln>
        </p:spPr>
      </p:pic>
      <p:sp>
        <p:nvSpPr>
          <p:cNvPr id="4" name="Titolo 1"/>
          <p:cNvSpPr txBox="1">
            <a:spLocks/>
          </p:cNvSpPr>
          <p:nvPr/>
        </p:nvSpPr>
        <p:spPr>
          <a:xfrm>
            <a:off x="2368789" y="227178"/>
            <a:ext cx="1407544" cy="520700"/>
          </a:xfrm>
          <a:prstGeom prst="rect">
            <a:avLst/>
          </a:prstGeom>
        </p:spPr>
        <p:txBody>
          <a:bodyPr>
            <a:noAutofit/>
          </a:bodyPr>
          <a:lstStyle>
            <a:lvl1pPr algn="l" defTabSz="457200" rtl="0" eaLnBrk="1" latinLnBrk="0" hangingPunct="1">
              <a:spcBef>
                <a:spcPct val="0"/>
              </a:spcBef>
              <a:buNone/>
              <a:defRPr sz="2800" kern="1200">
                <a:solidFill>
                  <a:srgbClr val="1C839B"/>
                </a:solidFill>
                <a:latin typeface="Arial"/>
                <a:ea typeface="+mj-ea"/>
                <a:cs typeface="Arial"/>
              </a:defRPr>
            </a:lvl1pPr>
          </a:lstStyle>
          <a:p>
            <a:pPr algn="ctr"/>
            <a:r>
              <a:rPr lang="it-IT" sz="2500" dirty="0" smtClean="0"/>
              <a:t>Gruppo</a:t>
            </a:r>
            <a:endParaRPr lang="it-IT" sz="2500" dirty="0"/>
          </a:p>
        </p:txBody>
      </p:sp>
      <p:pic>
        <p:nvPicPr>
          <p:cNvPr id="5"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9244" y="1329120"/>
            <a:ext cx="3036950" cy="1789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25616"/>
          <a:stretch/>
        </p:blipFill>
        <p:spPr bwMode="auto">
          <a:xfrm flipH="1">
            <a:off x="3644841" y="1329120"/>
            <a:ext cx="2855658" cy="1789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0356" r="-20356"/>
          <a:stretch/>
        </p:blipFill>
        <p:spPr bwMode="auto">
          <a:xfrm flipH="1">
            <a:off x="5676900" y="1329120"/>
            <a:ext cx="3035299" cy="1789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3659425" y="98740"/>
            <a:ext cx="2171819" cy="1298275"/>
          </a:xfrm>
          <a:prstGeom prst="rect">
            <a:avLst/>
          </a:prstGeom>
          <a:noFill/>
          <a:ln w="9525">
            <a:noFill/>
            <a:miter lim="800000"/>
            <a:headEnd/>
            <a:tailEnd/>
          </a:ln>
          <a:effectLst/>
        </p:spPr>
      </p:pic>
    </p:spTree>
    <p:extLst>
      <p:ext uri="{BB962C8B-B14F-4D97-AF65-F5344CB8AC3E}">
        <p14:creationId xmlns:p14="http://schemas.microsoft.com/office/powerpoint/2010/main" val="19852405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p:cNvSpPr/>
          <p:nvPr/>
        </p:nvSpPr>
        <p:spPr>
          <a:xfrm>
            <a:off x="6093822" y="5274761"/>
            <a:ext cx="2837804" cy="1447800"/>
          </a:xfrm>
          <a:prstGeom prst="rect">
            <a:avLst/>
          </a:prstGeom>
          <a:solidFill>
            <a:srgbClr val="00AE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71456" defTabSz="457189"/>
            <a:endParaRPr lang="it-IT">
              <a:solidFill>
                <a:prstClr val="white"/>
              </a:solidFill>
              <a:latin typeface="Arial" panose="020B0604020202020204" pitchFamily="34" charset="0"/>
            </a:endParaRPr>
          </a:p>
        </p:txBody>
      </p:sp>
      <p:sp>
        <p:nvSpPr>
          <p:cNvPr id="23" name="Rectangle 6"/>
          <p:cNvSpPr/>
          <p:nvPr/>
        </p:nvSpPr>
        <p:spPr>
          <a:xfrm>
            <a:off x="2362878" y="5274777"/>
            <a:ext cx="3642460" cy="1447800"/>
          </a:xfrm>
          <a:prstGeom prst="rect">
            <a:avLst/>
          </a:prstGeom>
          <a:solidFill>
            <a:srgbClr val="00AE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71456" defTabSz="457189"/>
            <a:endParaRPr lang="it-IT">
              <a:solidFill>
                <a:prstClr val="white"/>
              </a:solidFill>
              <a:latin typeface="Arial" panose="020B0604020202020204" pitchFamily="34" charset="0"/>
            </a:endParaRPr>
          </a:p>
        </p:txBody>
      </p:sp>
      <p:pic>
        <p:nvPicPr>
          <p:cNvPr id="25" name="CittàMappa_PPT_2016.png" descr="/I lavori della Barnaba/Siram/2016/template PPT/Siram/nuovo template_05_2016/CittàMappa_PPT_2016.png"/>
          <p:cNvPicPr>
            <a:picLocks noChangeAspect="1"/>
          </p:cNvPicPr>
          <p:nvPr/>
        </p:nvPicPr>
        <p:blipFill>
          <a:blip r:embed="rId2" r:link="rId3" cstate="email">
            <a:extLst>
              <a:ext uri="{28A0092B-C50C-407E-A947-70E740481C1C}">
                <a14:useLocalDpi xmlns:a14="http://schemas.microsoft.com/office/drawing/2010/main" val="0"/>
              </a:ext>
            </a:extLst>
          </a:blip>
          <a:srcRect t="3876"/>
          <a:stretch>
            <a:fillRect/>
          </a:stretch>
        </p:blipFill>
        <p:spPr>
          <a:xfrm>
            <a:off x="248902" y="1353312"/>
            <a:ext cx="8640000" cy="3766583"/>
          </a:xfrm>
          <a:prstGeom prst="rect">
            <a:avLst/>
          </a:prstGeom>
        </p:spPr>
      </p:pic>
      <p:sp>
        <p:nvSpPr>
          <p:cNvPr id="8" name="Content Placeholder 5"/>
          <p:cNvSpPr>
            <a:spLocks noGrp="1"/>
          </p:cNvSpPr>
          <p:nvPr>
            <p:ph sz="half" idx="4294967295"/>
          </p:nvPr>
        </p:nvSpPr>
        <p:spPr>
          <a:xfrm>
            <a:off x="6307138" y="5310188"/>
            <a:ext cx="2836862" cy="1303337"/>
          </a:xfrm>
          <a:prstGeom prst="rect">
            <a:avLst/>
          </a:prstGeom>
        </p:spPr>
        <p:txBody>
          <a:bodyPr>
            <a:noAutofit/>
          </a:bodyPr>
          <a:lstStyle/>
          <a:p>
            <a:pPr marL="0" indent="0">
              <a:lnSpc>
                <a:spcPct val="70000"/>
              </a:lnSpc>
              <a:spcBef>
                <a:spcPct val="50000"/>
              </a:spcBef>
              <a:buNone/>
            </a:pPr>
            <a:r>
              <a:rPr lang="it-IT" sz="1300" b="1" dirty="0">
                <a:solidFill>
                  <a:schemeClr val="bg1"/>
                </a:solidFill>
                <a:latin typeface="Arial" charset="0"/>
                <a:cs typeface="Arial" charset="0"/>
              </a:rPr>
              <a:t>POTENZA GESTITA</a:t>
            </a:r>
          </a:p>
          <a:p>
            <a:pPr marL="0" indent="0">
              <a:lnSpc>
                <a:spcPct val="50000"/>
              </a:lnSpc>
              <a:spcBef>
                <a:spcPct val="50000"/>
              </a:spcBef>
              <a:buNone/>
            </a:pPr>
            <a:endParaRPr lang="it-IT" sz="800" b="1" dirty="0">
              <a:solidFill>
                <a:schemeClr val="bg1"/>
              </a:solidFill>
              <a:ea typeface="ヒラギノ角ゴ Pro W3"/>
              <a:cs typeface="ヒラギノ角ゴ Pro W3"/>
            </a:endParaRPr>
          </a:p>
          <a:p>
            <a:pPr marL="0" indent="0">
              <a:lnSpc>
                <a:spcPct val="50000"/>
              </a:lnSpc>
              <a:spcBef>
                <a:spcPct val="50000"/>
              </a:spcBef>
              <a:buNone/>
            </a:pPr>
            <a:r>
              <a:rPr lang="it-IT" sz="1300" b="1" dirty="0">
                <a:solidFill>
                  <a:schemeClr val="bg1"/>
                </a:solidFill>
                <a:ea typeface="ヒラギノ角ゴ Pro W3"/>
                <a:cs typeface="ヒラギノ角ゴ Pro W3"/>
              </a:rPr>
              <a:t>3.200 MW </a:t>
            </a:r>
            <a:r>
              <a:rPr lang="it-IT" sz="1100" dirty="0">
                <a:solidFill>
                  <a:schemeClr val="bg1"/>
                </a:solidFill>
                <a:ea typeface="ヒラギノ角ゴ Pro W3"/>
                <a:cs typeface="ヒラギノ角ゴ Pro W3"/>
              </a:rPr>
              <a:t>potenza termica calda </a:t>
            </a:r>
          </a:p>
          <a:p>
            <a:pPr marL="0" indent="0">
              <a:lnSpc>
                <a:spcPct val="50000"/>
              </a:lnSpc>
              <a:spcBef>
                <a:spcPct val="50000"/>
              </a:spcBef>
              <a:buNone/>
            </a:pPr>
            <a:r>
              <a:rPr lang="it-IT" sz="1300" b="1" dirty="0">
                <a:solidFill>
                  <a:schemeClr val="bg1"/>
                </a:solidFill>
                <a:ea typeface="ヒラギノ角ゴ Pro W3"/>
                <a:cs typeface="ヒラギノ角ゴ Pro W3"/>
              </a:rPr>
              <a:t>1.300 MW </a:t>
            </a:r>
            <a:r>
              <a:rPr lang="it-IT" sz="1100" dirty="0">
                <a:solidFill>
                  <a:schemeClr val="bg1"/>
                </a:solidFill>
                <a:ea typeface="ヒラギノ角ゴ Pro W3"/>
                <a:cs typeface="ヒラギノ角ゴ Pro W3"/>
              </a:rPr>
              <a:t>potenza termica fredda </a:t>
            </a:r>
          </a:p>
          <a:p>
            <a:pPr marL="0" indent="0">
              <a:lnSpc>
                <a:spcPct val="50000"/>
              </a:lnSpc>
              <a:spcBef>
                <a:spcPct val="50000"/>
              </a:spcBef>
              <a:buNone/>
            </a:pPr>
            <a:r>
              <a:rPr lang="it-IT" sz="1300" b="1" dirty="0" smtClean="0">
                <a:solidFill>
                  <a:schemeClr val="bg1"/>
                </a:solidFill>
                <a:ea typeface="ヒラギノ角ゴ Pro W3"/>
                <a:cs typeface="ヒラギノ角ゴ Pro W3"/>
              </a:rPr>
              <a:t>     85 </a:t>
            </a:r>
            <a:r>
              <a:rPr lang="it-IT" sz="1300" b="1" dirty="0">
                <a:solidFill>
                  <a:schemeClr val="bg1"/>
                </a:solidFill>
                <a:ea typeface="ヒラギノ角ゴ Pro W3"/>
                <a:cs typeface="ヒラギノ角ゴ Pro W3"/>
              </a:rPr>
              <a:t>MW </a:t>
            </a:r>
            <a:r>
              <a:rPr lang="it-IT" sz="1100" dirty="0">
                <a:solidFill>
                  <a:schemeClr val="bg1"/>
                </a:solidFill>
                <a:ea typeface="ヒラギノ角ゴ Pro W3"/>
                <a:cs typeface="ヒラギノ角ゴ Pro W3"/>
              </a:rPr>
              <a:t>potenza di cogenerazione</a:t>
            </a:r>
          </a:p>
          <a:p>
            <a:pPr marL="0" indent="0">
              <a:lnSpc>
                <a:spcPct val="50000"/>
              </a:lnSpc>
              <a:spcBef>
                <a:spcPct val="50000"/>
              </a:spcBef>
              <a:buNone/>
            </a:pPr>
            <a:r>
              <a:rPr lang="it-IT" sz="1300" b="1" dirty="0" smtClean="0">
                <a:solidFill>
                  <a:schemeClr val="bg1"/>
                </a:solidFill>
                <a:ea typeface="ヒラギノ角ゴ Pro W3"/>
                <a:cs typeface="ヒラギノ角ゴ Pro W3"/>
              </a:rPr>
              <a:t>   240 </a:t>
            </a:r>
            <a:r>
              <a:rPr lang="it-IT" sz="1300" b="1" dirty="0">
                <a:solidFill>
                  <a:schemeClr val="bg1"/>
                </a:solidFill>
                <a:ea typeface="ヒラギノ角ゴ Pro W3"/>
                <a:cs typeface="ヒラギノ角ゴ Pro W3"/>
              </a:rPr>
              <a:t>MW </a:t>
            </a:r>
            <a:r>
              <a:rPr lang="it-IT" sz="1100" dirty="0">
                <a:solidFill>
                  <a:schemeClr val="bg1"/>
                </a:solidFill>
                <a:ea typeface="ヒラギノ角ゴ Pro W3"/>
                <a:cs typeface="ヒラギノ角ゴ Pro W3"/>
              </a:rPr>
              <a:t>potenza di gruppi elettrogeni </a:t>
            </a:r>
            <a:endParaRPr lang="it-IT" sz="1100" dirty="0" smtClean="0">
              <a:solidFill>
                <a:schemeClr val="bg1"/>
              </a:solidFill>
              <a:ea typeface="ヒラギノ角ゴ Pro W3"/>
              <a:cs typeface="ヒラギノ角ゴ Pro W3"/>
            </a:endParaRPr>
          </a:p>
          <a:p>
            <a:pPr marL="0" indent="0">
              <a:lnSpc>
                <a:spcPct val="50000"/>
              </a:lnSpc>
              <a:spcBef>
                <a:spcPct val="50000"/>
              </a:spcBef>
              <a:buNone/>
            </a:pPr>
            <a:r>
              <a:rPr lang="it-IT" sz="1300" b="1" dirty="0" smtClean="0">
                <a:solidFill>
                  <a:schemeClr val="bg1"/>
                </a:solidFill>
                <a:ea typeface="ヒラギノ角ゴ Pro W3"/>
                <a:cs typeface="ヒラギノ角ゴ Pro W3"/>
              </a:rPr>
              <a:t>       4 MW </a:t>
            </a:r>
            <a:r>
              <a:rPr lang="it-IT" sz="1100" dirty="0" smtClean="0">
                <a:solidFill>
                  <a:schemeClr val="bg1"/>
                </a:solidFill>
                <a:ea typeface="ヒラギノ角ゴ Pro W3"/>
                <a:cs typeface="ヒラギノ角ゴ Pro W3"/>
              </a:rPr>
              <a:t>potenza  impianti fotovoltaici</a:t>
            </a:r>
          </a:p>
          <a:p>
            <a:pPr marL="0" indent="0">
              <a:lnSpc>
                <a:spcPct val="50000"/>
              </a:lnSpc>
              <a:spcBef>
                <a:spcPct val="50000"/>
              </a:spcBef>
              <a:buNone/>
            </a:pPr>
            <a:endParaRPr lang="it-IT" sz="1100" dirty="0">
              <a:solidFill>
                <a:schemeClr val="bg1"/>
              </a:solidFill>
              <a:ea typeface="ヒラギノ角ゴ Pro W3"/>
              <a:cs typeface="ヒラギノ角ゴ Pro W3"/>
            </a:endParaRPr>
          </a:p>
        </p:txBody>
      </p:sp>
      <p:sp>
        <p:nvSpPr>
          <p:cNvPr id="2" name="Titolo 1"/>
          <p:cNvSpPr>
            <a:spLocks noGrp="1"/>
          </p:cNvSpPr>
          <p:nvPr>
            <p:ph type="title" idx="4294967295"/>
          </p:nvPr>
        </p:nvSpPr>
        <p:spPr>
          <a:xfrm>
            <a:off x="0" y="271463"/>
            <a:ext cx="8628063" cy="757237"/>
          </a:xfrm>
          <a:prstGeom prst="rect">
            <a:avLst/>
          </a:prstGeom>
        </p:spPr>
        <p:txBody>
          <a:bodyPr/>
          <a:lstStyle/>
          <a:p>
            <a:pPr algn="ctr"/>
            <a:r>
              <a:rPr lang="it-IT" dirty="0" smtClean="0"/>
              <a:t>Gruppo Siram: dati chiave </a:t>
            </a:r>
            <a:endParaRPr lang="it-IT" dirty="0"/>
          </a:p>
        </p:txBody>
      </p:sp>
      <p:sp>
        <p:nvSpPr>
          <p:cNvPr id="9" name="Rectangle 9"/>
          <p:cNvSpPr/>
          <p:nvPr/>
        </p:nvSpPr>
        <p:spPr>
          <a:xfrm>
            <a:off x="1900257" y="1657668"/>
            <a:ext cx="1580517" cy="272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defTabSz="457189">
              <a:lnSpc>
                <a:spcPct val="90000"/>
              </a:lnSpc>
              <a:spcBef>
                <a:spcPts val="400"/>
              </a:spcBef>
              <a:defRPr/>
            </a:pPr>
            <a:r>
              <a:rPr lang="it-IT" sz="1000" b="1" dirty="0">
                <a:solidFill>
                  <a:srgbClr val="00B1C7"/>
                </a:solidFill>
                <a:latin typeface="Arial" charset="0"/>
                <a:cs typeface="Arial" charset="0"/>
              </a:rPr>
              <a:t>24.000 </a:t>
            </a:r>
            <a:r>
              <a:rPr lang="it-IT" sz="1000" dirty="0">
                <a:solidFill>
                  <a:prstClr val="black"/>
                </a:solidFill>
                <a:latin typeface="Arial" charset="0"/>
                <a:cs typeface="Arial" charset="0"/>
              </a:rPr>
              <a:t>siti radio </a:t>
            </a:r>
            <a:br>
              <a:rPr lang="it-IT" sz="1000" dirty="0">
                <a:solidFill>
                  <a:prstClr val="black"/>
                </a:solidFill>
                <a:latin typeface="Arial" charset="0"/>
                <a:cs typeface="Arial" charset="0"/>
              </a:rPr>
            </a:br>
            <a:r>
              <a:rPr lang="it-IT" sz="1000" dirty="0">
                <a:solidFill>
                  <a:prstClr val="black"/>
                </a:solidFill>
                <a:latin typeface="Arial" charset="0"/>
                <a:cs typeface="Arial" charset="0"/>
              </a:rPr>
              <a:t>di telecomunicazione</a:t>
            </a:r>
          </a:p>
        </p:txBody>
      </p:sp>
      <p:sp>
        <p:nvSpPr>
          <p:cNvPr id="10" name="Rectangle 9"/>
          <p:cNvSpPr/>
          <p:nvPr/>
        </p:nvSpPr>
        <p:spPr>
          <a:xfrm>
            <a:off x="1673215" y="2290181"/>
            <a:ext cx="870479" cy="5769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algn="r" defTabSz="457189">
              <a:lnSpc>
                <a:spcPct val="90000"/>
              </a:lnSpc>
              <a:spcBef>
                <a:spcPts val="400"/>
              </a:spcBef>
              <a:defRPr/>
            </a:pPr>
            <a:r>
              <a:rPr lang="it-IT" sz="1000" b="1" dirty="0">
                <a:solidFill>
                  <a:srgbClr val="00B1C7"/>
                </a:solidFill>
                <a:latin typeface="Arial" charset="0"/>
                <a:cs typeface="Arial" charset="0"/>
              </a:rPr>
              <a:t>1.900 </a:t>
            </a:r>
            <a:r>
              <a:rPr lang="it-IT" sz="1000" dirty="0">
                <a:solidFill>
                  <a:prstClr val="black"/>
                </a:solidFill>
                <a:latin typeface="Arial" charset="0"/>
                <a:cs typeface="Arial" charset="0"/>
              </a:rPr>
              <a:t>istituti </a:t>
            </a:r>
            <a:br>
              <a:rPr lang="it-IT" sz="1000" dirty="0">
                <a:solidFill>
                  <a:prstClr val="black"/>
                </a:solidFill>
                <a:latin typeface="Arial" charset="0"/>
                <a:cs typeface="Arial" charset="0"/>
              </a:rPr>
            </a:br>
            <a:r>
              <a:rPr lang="it-IT" sz="1000" dirty="0">
                <a:solidFill>
                  <a:prstClr val="black"/>
                </a:solidFill>
                <a:latin typeface="Arial" charset="0"/>
                <a:cs typeface="Arial" charset="0"/>
              </a:rPr>
              <a:t>di formazione </a:t>
            </a:r>
            <a:br>
              <a:rPr lang="it-IT" sz="1000" dirty="0">
                <a:solidFill>
                  <a:prstClr val="black"/>
                </a:solidFill>
                <a:latin typeface="Arial" charset="0"/>
                <a:cs typeface="Arial" charset="0"/>
              </a:rPr>
            </a:br>
            <a:r>
              <a:rPr lang="it-IT" sz="1000" dirty="0">
                <a:solidFill>
                  <a:prstClr val="black"/>
                </a:solidFill>
                <a:latin typeface="Arial" charset="0"/>
                <a:cs typeface="Arial" charset="0"/>
              </a:rPr>
              <a:t>e ricerca</a:t>
            </a:r>
          </a:p>
        </p:txBody>
      </p:sp>
      <p:sp>
        <p:nvSpPr>
          <p:cNvPr id="11" name="Rectangle 9"/>
          <p:cNvSpPr/>
          <p:nvPr/>
        </p:nvSpPr>
        <p:spPr>
          <a:xfrm>
            <a:off x="6291419" y="2296124"/>
            <a:ext cx="1279313" cy="272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defTabSz="457189">
              <a:lnSpc>
                <a:spcPct val="90000"/>
              </a:lnSpc>
              <a:spcBef>
                <a:spcPts val="400"/>
              </a:spcBef>
              <a:defRPr/>
            </a:pPr>
            <a:r>
              <a:rPr lang="it-IT" sz="1000" b="1" dirty="0">
                <a:solidFill>
                  <a:srgbClr val="00B1C7"/>
                </a:solidFill>
                <a:latin typeface="Arial" charset="0"/>
                <a:cs typeface="Arial" charset="0"/>
              </a:rPr>
              <a:t>64 </a:t>
            </a:r>
            <a:r>
              <a:rPr lang="it-IT" sz="1000" dirty="0" smtClean="0">
                <a:solidFill>
                  <a:prstClr val="black"/>
                </a:solidFill>
                <a:latin typeface="Arial" charset="0"/>
                <a:cs typeface="Arial" charset="0"/>
              </a:rPr>
              <a:t>stabilimenti e siti</a:t>
            </a:r>
            <a:endParaRPr lang="it-IT" sz="1000" dirty="0">
              <a:solidFill>
                <a:prstClr val="black"/>
              </a:solidFill>
              <a:latin typeface="Arial" charset="0"/>
              <a:cs typeface="Arial" charset="0"/>
            </a:endParaRPr>
          </a:p>
        </p:txBody>
      </p:sp>
      <p:sp>
        <p:nvSpPr>
          <p:cNvPr id="12" name="Rectangle 9"/>
          <p:cNvSpPr/>
          <p:nvPr/>
        </p:nvSpPr>
        <p:spPr>
          <a:xfrm>
            <a:off x="1155731" y="3620622"/>
            <a:ext cx="870479" cy="272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defTabSz="457189">
              <a:lnSpc>
                <a:spcPct val="90000"/>
              </a:lnSpc>
              <a:spcBef>
                <a:spcPts val="400"/>
              </a:spcBef>
              <a:defRPr/>
            </a:pPr>
            <a:r>
              <a:rPr lang="it-IT" sz="1000" b="1" dirty="0">
                <a:solidFill>
                  <a:srgbClr val="00B1C7"/>
                </a:solidFill>
                <a:latin typeface="Arial" charset="0"/>
                <a:cs typeface="Arial" charset="0"/>
              </a:rPr>
              <a:t>1.200 </a:t>
            </a:r>
            <a:r>
              <a:rPr lang="it-IT" sz="1000" dirty="0">
                <a:solidFill>
                  <a:prstClr val="black"/>
                </a:solidFill>
                <a:latin typeface="Arial" charset="0"/>
                <a:cs typeface="Arial" charset="0"/>
              </a:rPr>
              <a:t>immobili</a:t>
            </a:r>
          </a:p>
        </p:txBody>
      </p:sp>
      <p:sp>
        <p:nvSpPr>
          <p:cNvPr id="13" name="Rectangle 9"/>
          <p:cNvSpPr/>
          <p:nvPr/>
        </p:nvSpPr>
        <p:spPr>
          <a:xfrm>
            <a:off x="2630637" y="4824935"/>
            <a:ext cx="870479" cy="272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algn="r" defTabSz="457189">
              <a:lnSpc>
                <a:spcPct val="90000"/>
              </a:lnSpc>
              <a:spcBef>
                <a:spcPts val="400"/>
              </a:spcBef>
              <a:defRPr/>
            </a:pPr>
            <a:r>
              <a:rPr lang="it-IT" sz="1000" b="1" dirty="0">
                <a:solidFill>
                  <a:srgbClr val="00B1C7"/>
                </a:solidFill>
                <a:latin typeface="Arial" charset="0"/>
                <a:cs typeface="Arial" charset="0"/>
              </a:rPr>
              <a:t>400 </a:t>
            </a:r>
            <a:r>
              <a:rPr lang="it-IT" sz="1000" dirty="0">
                <a:solidFill>
                  <a:prstClr val="black"/>
                </a:solidFill>
                <a:latin typeface="Arial" charset="0"/>
                <a:cs typeface="Arial" charset="0"/>
              </a:rPr>
              <a:t>edifici</a:t>
            </a:r>
          </a:p>
        </p:txBody>
      </p:sp>
      <p:sp>
        <p:nvSpPr>
          <p:cNvPr id="14" name="Rectangle 9"/>
          <p:cNvSpPr/>
          <p:nvPr/>
        </p:nvSpPr>
        <p:spPr>
          <a:xfrm>
            <a:off x="5116073" y="4842097"/>
            <a:ext cx="1549929" cy="361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defTabSz="457189">
              <a:spcBef>
                <a:spcPts val="400"/>
              </a:spcBef>
              <a:defRPr/>
            </a:pPr>
            <a:r>
              <a:rPr lang="it-IT" sz="1000" b="1" dirty="0">
                <a:solidFill>
                  <a:srgbClr val="00B1C7"/>
                </a:solidFill>
                <a:latin typeface="Arial" charset="0"/>
                <a:cs typeface="Arial" charset="0"/>
              </a:rPr>
              <a:t>42.000 </a:t>
            </a:r>
            <a:r>
              <a:rPr lang="it-IT" sz="1000" dirty="0">
                <a:solidFill>
                  <a:prstClr val="black"/>
                </a:solidFill>
                <a:latin typeface="Arial" charset="0"/>
                <a:cs typeface="Arial" charset="0"/>
              </a:rPr>
              <a:t>posti letto </a:t>
            </a:r>
            <a:br>
              <a:rPr lang="it-IT" sz="1000" dirty="0">
                <a:solidFill>
                  <a:prstClr val="black"/>
                </a:solidFill>
                <a:latin typeface="Arial" charset="0"/>
                <a:cs typeface="Arial" charset="0"/>
              </a:rPr>
            </a:br>
            <a:r>
              <a:rPr lang="it-IT" sz="1000" b="1" dirty="0">
                <a:solidFill>
                  <a:srgbClr val="00B1C7"/>
                </a:solidFill>
                <a:latin typeface="Arial" charset="0"/>
                <a:cs typeface="Arial" charset="0"/>
              </a:rPr>
              <a:t>1.200 </a:t>
            </a:r>
            <a:r>
              <a:rPr lang="it-IT" sz="1000" dirty="0">
                <a:solidFill>
                  <a:prstClr val="black"/>
                </a:solidFill>
                <a:latin typeface="Arial" charset="0"/>
                <a:cs typeface="Arial" charset="0"/>
              </a:rPr>
              <a:t>strutture sanitare</a:t>
            </a:r>
          </a:p>
        </p:txBody>
      </p:sp>
      <p:sp>
        <p:nvSpPr>
          <p:cNvPr id="15" name="CasellaDiTesto 14"/>
          <p:cNvSpPr txBox="1"/>
          <p:nvPr/>
        </p:nvSpPr>
        <p:spPr>
          <a:xfrm>
            <a:off x="6582704" y="4028459"/>
            <a:ext cx="1071244" cy="246221"/>
          </a:xfrm>
          <a:prstGeom prst="rect">
            <a:avLst/>
          </a:prstGeom>
          <a:noFill/>
        </p:spPr>
        <p:txBody>
          <a:bodyPr wrap="square" lIns="0" rtlCol="0">
            <a:spAutoFit/>
          </a:bodyPr>
          <a:lstStyle/>
          <a:p>
            <a:pPr defTabSz="457189"/>
            <a:r>
              <a:rPr lang="it-IT" sz="1000" b="1" dirty="0">
                <a:solidFill>
                  <a:srgbClr val="00B1C7"/>
                </a:solidFill>
                <a:latin typeface="Arial" pitchFamily="34" charset="0"/>
                <a:cs typeface="Arial" pitchFamily="34" charset="0"/>
              </a:rPr>
              <a:t>1000</a:t>
            </a:r>
            <a:r>
              <a:rPr lang="it-IT" sz="1000" b="1" dirty="0">
                <a:solidFill>
                  <a:prstClr val="black"/>
                </a:solidFill>
                <a:latin typeface="Arial" pitchFamily="34" charset="0"/>
                <a:cs typeface="Arial" pitchFamily="34" charset="0"/>
              </a:rPr>
              <a:t> </a:t>
            </a:r>
            <a:r>
              <a:rPr lang="it-IT" sz="1000" dirty="0">
                <a:solidFill>
                  <a:prstClr val="black"/>
                </a:solidFill>
                <a:latin typeface="Arial" pitchFamily="34" charset="0"/>
                <a:cs typeface="Arial" pitchFamily="34" charset="0"/>
              </a:rPr>
              <a:t>siti</a:t>
            </a:r>
          </a:p>
        </p:txBody>
      </p:sp>
      <p:sp>
        <p:nvSpPr>
          <p:cNvPr id="16" name="Ovale 15"/>
          <p:cNvSpPr/>
          <p:nvPr/>
        </p:nvSpPr>
        <p:spPr>
          <a:xfrm>
            <a:off x="565740" y="6426957"/>
            <a:ext cx="180259" cy="191408"/>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189"/>
            <a:endParaRPr lang="it-IT">
              <a:solidFill>
                <a:prstClr val="black"/>
              </a:solidFill>
            </a:endParaRPr>
          </a:p>
        </p:txBody>
      </p:sp>
      <p:sp>
        <p:nvSpPr>
          <p:cNvPr id="17" name="Rectangle 6"/>
          <p:cNvSpPr/>
          <p:nvPr/>
        </p:nvSpPr>
        <p:spPr>
          <a:xfrm>
            <a:off x="194376" y="5274359"/>
            <a:ext cx="2070538" cy="1447800"/>
          </a:xfrm>
          <a:prstGeom prst="rect">
            <a:avLst/>
          </a:prstGeom>
          <a:solidFill>
            <a:srgbClr val="00AE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71456" defTabSz="457189"/>
            <a:endParaRPr lang="it-IT">
              <a:solidFill>
                <a:prstClr val="white"/>
              </a:solidFill>
              <a:latin typeface="Arial" panose="020B0604020202020204" pitchFamily="34" charset="0"/>
            </a:endParaRPr>
          </a:p>
        </p:txBody>
      </p:sp>
      <p:sp>
        <p:nvSpPr>
          <p:cNvPr id="18" name="Rectangle 9"/>
          <p:cNvSpPr/>
          <p:nvPr/>
        </p:nvSpPr>
        <p:spPr>
          <a:xfrm>
            <a:off x="247770" y="5326911"/>
            <a:ext cx="1969321" cy="8359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t"/>
          <a:lstStyle/>
          <a:p>
            <a:pPr defTabSz="457189">
              <a:lnSpc>
                <a:spcPct val="90000"/>
              </a:lnSpc>
              <a:spcBef>
                <a:spcPts val="400"/>
              </a:spcBef>
              <a:defRPr/>
            </a:pPr>
            <a:r>
              <a:rPr lang="it-IT" sz="1300" b="1" dirty="0" smtClean="0">
                <a:solidFill>
                  <a:prstClr val="white"/>
                </a:solidFill>
                <a:latin typeface="Arial" charset="0"/>
                <a:cs typeface="Arial" charset="0"/>
              </a:rPr>
              <a:t>TELERISCALDAMENTO</a:t>
            </a:r>
          </a:p>
          <a:p>
            <a:pPr defTabSz="457189">
              <a:lnSpc>
                <a:spcPct val="90000"/>
              </a:lnSpc>
              <a:spcBef>
                <a:spcPts val="400"/>
              </a:spcBef>
              <a:defRPr/>
            </a:pPr>
            <a:endParaRPr lang="it-IT" sz="600" b="1" dirty="0">
              <a:solidFill>
                <a:prstClr val="white"/>
              </a:solidFill>
              <a:latin typeface="Arial" charset="0"/>
              <a:cs typeface="Arial" charset="0"/>
            </a:endParaRPr>
          </a:p>
          <a:p>
            <a:pPr defTabSz="457189">
              <a:lnSpc>
                <a:spcPct val="90000"/>
              </a:lnSpc>
              <a:spcBef>
                <a:spcPts val="400"/>
              </a:spcBef>
              <a:defRPr/>
            </a:pPr>
            <a:r>
              <a:rPr lang="it-IT" sz="1300" b="1" dirty="0">
                <a:solidFill>
                  <a:prstClr val="white"/>
                </a:solidFill>
                <a:latin typeface="Arial" charset="0"/>
                <a:cs typeface="Arial" charset="0"/>
              </a:rPr>
              <a:t>6 reti TLR </a:t>
            </a:r>
          </a:p>
          <a:p>
            <a:pPr defTabSz="457189">
              <a:lnSpc>
                <a:spcPct val="90000"/>
              </a:lnSpc>
              <a:spcBef>
                <a:spcPts val="400"/>
              </a:spcBef>
              <a:defRPr/>
            </a:pPr>
            <a:r>
              <a:rPr lang="it-IT" sz="1100" dirty="0">
                <a:solidFill>
                  <a:prstClr val="white"/>
                </a:solidFill>
                <a:latin typeface="Arial" charset="0"/>
                <a:cs typeface="Arial" charset="0"/>
              </a:rPr>
              <a:t>per un totale di</a:t>
            </a:r>
            <a:r>
              <a:rPr lang="it-IT" sz="1100" b="1" dirty="0">
                <a:solidFill>
                  <a:prstClr val="white"/>
                </a:solidFill>
                <a:latin typeface="Arial" charset="0"/>
                <a:cs typeface="Arial" charset="0"/>
              </a:rPr>
              <a:t> </a:t>
            </a:r>
            <a:r>
              <a:rPr lang="it-IT" sz="1300" b="1" dirty="0">
                <a:solidFill>
                  <a:prstClr val="white"/>
                </a:solidFill>
                <a:latin typeface="Arial" charset="0"/>
                <a:cs typeface="Arial" charset="0"/>
              </a:rPr>
              <a:t>50 km </a:t>
            </a:r>
            <a:r>
              <a:rPr lang="it-IT" sz="1100" dirty="0">
                <a:solidFill>
                  <a:prstClr val="white"/>
                </a:solidFill>
                <a:latin typeface="Arial" charset="0"/>
                <a:cs typeface="Arial" charset="0"/>
              </a:rPr>
              <a:t>di rete</a:t>
            </a:r>
          </a:p>
        </p:txBody>
      </p:sp>
      <p:sp>
        <p:nvSpPr>
          <p:cNvPr id="20" name="Content Placeholder 5"/>
          <p:cNvSpPr txBox="1">
            <a:spLocks/>
          </p:cNvSpPr>
          <p:nvPr/>
        </p:nvSpPr>
        <p:spPr bwMode="auto">
          <a:xfrm>
            <a:off x="2370499" y="5316280"/>
            <a:ext cx="3634839" cy="13069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179388" indent="-179388" algn="l" defTabSz="457200" rtl="0" eaLnBrk="0" fontAlgn="base" hangingPunct="0">
              <a:spcBef>
                <a:spcPct val="20000"/>
              </a:spcBef>
              <a:spcAft>
                <a:spcPct val="0"/>
              </a:spcAft>
              <a:buClr>
                <a:srgbClr val="9C9E9F"/>
              </a:buClr>
              <a:buSzPct val="70000"/>
              <a:buFontTx/>
              <a:buBlip>
                <a:blip r:embed="rId4"/>
              </a:buBlip>
              <a:defRPr lang="fr-FR" sz="1800" b="0" kern="1200">
                <a:solidFill>
                  <a:schemeClr val="tx1"/>
                </a:solidFill>
                <a:latin typeface="Arial" panose="020B0604020202020204" pitchFamily="34" charset="0"/>
                <a:ea typeface="+mn-ea"/>
                <a:cs typeface="+mn-cs"/>
              </a:defRPr>
            </a:lvl1pPr>
            <a:lvl2pPr marL="450850" indent="-179388" algn="l" defTabSz="457200" rtl="0" eaLnBrk="0" fontAlgn="base" hangingPunct="0">
              <a:spcBef>
                <a:spcPct val="20000"/>
              </a:spcBef>
              <a:spcAft>
                <a:spcPct val="0"/>
              </a:spcAft>
              <a:buClr>
                <a:srgbClr val="E2001A"/>
              </a:buClr>
              <a:buSzPct val="70000"/>
              <a:buFontTx/>
              <a:buBlip>
                <a:blip r:embed="rId5"/>
              </a:buBlip>
              <a:defRPr lang="fr-FR" sz="1400" b="0" i="1" kern="1200">
                <a:solidFill>
                  <a:srgbClr val="E2001A"/>
                </a:solidFill>
                <a:latin typeface="Arial" panose="020B0604020202020204" pitchFamily="34" charset="0"/>
                <a:ea typeface="+mn-ea"/>
                <a:cs typeface="+mn-cs"/>
              </a:defRPr>
            </a:lvl2pPr>
            <a:lvl3pPr marL="631825" indent="-180975" algn="l" defTabSz="457200" rtl="0" eaLnBrk="0" fontAlgn="base" hangingPunct="0">
              <a:spcBef>
                <a:spcPct val="20000"/>
              </a:spcBef>
              <a:spcAft>
                <a:spcPct val="0"/>
              </a:spcAft>
              <a:buClr>
                <a:srgbClr val="E2001A"/>
              </a:buClr>
              <a:buSzPct val="50000"/>
              <a:buFontTx/>
              <a:buBlip>
                <a:blip r:embed="rId5"/>
              </a:buBlip>
              <a:defRPr lang="fr-FR" sz="1100" b="0" kern="1200">
                <a:solidFill>
                  <a:schemeClr val="tx1"/>
                </a:solidFill>
                <a:latin typeface="Arial" panose="020B0604020202020204" pitchFamily="34" charset="0"/>
                <a:ea typeface="+mn-ea"/>
                <a:cs typeface="+mn-cs"/>
              </a:defRPr>
            </a:lvl3pPr>
            <a:lvl4pPr marL="1600200" indent="-228600" algn="l" defTabSz="457200" rtl="0" eaLnBrk="0" fontAlgn="base" hangingPunct="0">
              <a:spcBef>
                <a:spcPct val="20000"/>
              </a:spcBef>
              <a:spcAft>
                <a:spcPct val="0"/>
              </a:spcAft>
              <a:buFont typeface="Arial" charset="0"/>
              <a:buChar char="–"/>
              <a:defRPr lang="fr-FR" sz="1200" b="0" kern="1200">
                <a:solidFill>
                  <a:schemeClr val="tx1"/>
                </a:solidFill>
                <a:latin typeface="Arial" panose="020B0604020202020204" pitchFamily="34" charset="0"/>
                <a:ea typeface="+mn-ea"/>
                <a:cs typeface="+mn-cs"/>
              </a:defRPr>
            </a:lvl4pPr>
            <a:lvl5pPr marL="2057400" indent="-228600" algn="l" defTabSz="457200" rtl="0" eaLnBrk="0" fontAlgn="base" hangingPunct="0">
              <a:spcBef>
                <a:spcPct val="20000"/>
              </a:spcBef>
              <a:spcAft>
                <a:spcPct val="0"/>
              </a:spcAft>
              <a:buFont typeface="Arial" charset="0"/>
              <a:buChar char="»"/>
              <a:defRPr lang="fr-FR" sz="1200" b="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70000"/>
              </a:lnSpc>
              <a:spcBef>
                <a:spcPct val="50000"/>
              </a:spcBef>
              <a:buNone/>
            </a:pPr>
            <a:r>
              <a:rPr lang="it-IT" sz="1300" b="1" dirty="0" smtClean="0">
                <a:solidFill>
                  <a:prstClr val="white"/>
                </a:solidFill>
                <a:latin typeface="Arial" charset="0"/>
                <a:cs typeface="Arial" charset="0"/>
              </a:rPr>
              <a:t>CONSUMO / PRODUZIONE RINNOVABILI</a:t>
            </a:r>
            <a:endParaRPr lang="it-IT" sz="1300" b="1" dirty="0">
              <a:solidFill>
                <a:prstClr val="white"/>
              </a:solidFill>
              <a:latin typeface="Arial" charset="0"/>
              <a:cs typeface="Arial" charset="0"/>
            </a:endParaRPr>
          </a:p>
          <a:p>
            <a:pPr marL="0" indent="0">
              <a:lnSpc>
                <a:spcPct val="70000"/>
              </a:lnSpc>
              <a:spcBef>
                <a:spcPct val="50000"/>
              </a:spcBef>
              <a:buNone/>
            </a:pPr>
            <a:endParaRPr lang="it-IT" sz="800" b="1" dirty="0">
              <a:solidFill>
                <a:prstClr val="white"/>
              </a:solidFill>
              <a:latin typeface="Arial" charset="0"/>
              <a:cs typeface="Arial" charset="0"/>
            </a:endParaRPr>
          </a:p>
          <a:p>
            <a:pPr marL="0" indent="0">
              <a:lnSpc>
                <a:spcPct val="50000"/>
              </a:lnSpc>
              <a:spcBef>
                <a:spcPct val="50000"/>
              </a:spcBef>
              <a:buNone/>
            </a:pPr>
            <a:r>
              <a:rPr lang="it-IT" sz="1300" b="1" dirty="0" smtClean="0">
                <a:solidFill>
                  <a:prstClr val="white"/>
                </a:solidFill>
                <a:ea typeface="ヒラギノ角ゴ Pro W3"/>
                <a:cs typeface="ヒラギノ角ゴ Pro W3"/>
              </a:rPr>
              <a:t>118.000 MWh</a:t>
            </a:r>
            <a:r>
              <a:rPr lang="it-IT" sz="1100" dirty="0" smtClean="0">
                <a:solidFill>
                  <a:prstClr val="white"/>
                </a:solidFill>
                <a:ea typeface="ヒラギノ角ゴ Pro W3"/>
                <a:cs typeface="ヒラギノ角ゴ Pro W3"/>
              </a:rPr>
              <a:t> </a:t>
            </a:r>
            <a:r>
              <a:rPr lang="it-IT" sz="1100" dirty="0">
                <a:solidFill>
                  <a:prstClr val="white"/>
                </a:solidFill>
                <a:ea typeface="ヒラギノ角ゴ Pro W3"/>
                <a:cs typeface="ヒラギノ角ゴ Pro W3"/>
              </a:rPr>
              <a:t>energia </a:t>
            </a:r>
            <a:r>
              <a:rPr lang="it-IT" sz="1100" dirty="0" smtClean="0">
                <a:solidFill>
                  <a:prstClr val="white"/>
                </a:solidFill>
                <a:ea typeface="ヒラギノ角ゴ Pro W3"/>
                <a:cs typeface="ヒラギノ角ゴ Pro W3"/>
              </a:rPr>
              <a:t>termica </a:t>
            </a:r>
            <a:r>
              <a:rPr lang="it-IT" sz="1100" dirty="0">
                <a:solidFill>
                  <a:prstClr val="white"/>
                </a:solidFill>
                <a:ea typeface="ヒラギノ角ゴ Pro W3"/>
                <a:cs typeface="ヒラギノ角ゴ Pro W3"/>
              </a:rPr>
              <a:t>prodotta  da </a:t>
            </a:r>
            <a:r>
              <a:rPr lang="it-IT" sz="1100" dirty="0" err="1" smtClean="0">
                <a:solidFill>
                  <a:prstClr val="white"/>
                </a:solidFill>
                <a:ea typeface="ヒラギノ角ゴ Pro W3"/>
                <a:cs typeface="ヒラギノ角ゴ Pro W3"/>
              </a:rPr>
              <a:t>cog</a:t>
            </a:r>
            <a:r>
              <a:rPr lang="it-IT" sz="1100" dirty="0" err="1">
                <a:solidFill>
                  <a:prstClr val="white"/>
                </a:solidFill>
                <a:ea typeface="ヒラギノ角ゴ Pro W3"/>
                <a:cs typeface="ヒラギノ角ゴ Pro W3"/>
              </a:rPr>
              <a:t>.</a:t>
            </a:r>
            <a:endParaRPr lang="it-IT" sz="1100" dirty="0">
              <a:solidFill>
                <a:prstClr val="white"/>
              </a:solidFill>
              <a:ea typeface="ヒラギノ角ゴ Pro W3"/>
              <a:cs typeface="ヒラギノ角ゴ Pro W3"/>
            </a:endParaRPr>
          </a:p>
          <a:p>
            <a:pPr marL="0" indent="0">
              <a:lnSpc>
                <a:spcPct val="50000"/>
              </a:lnSpc>
              <a:spcBef>
                <a:spcPct val="50000"/>
              </a:spcBef>
              <a:buNone/>
            </a:pPr>
            <a:r>
              <a:rPr lang="it-IT" sz="1300" b="1" dirty="0" smtClean="0">
                <a:solidFill>
                  <a:prstClr val="white"/>
                </a:solidFill>
                <a:ea typeface="ヒラギノ角ゴ Pro W3"/>
                <a:cs typeface="ヒラギノ角ゴ Pro W3"/>
              </a:rPr>
              <a:t>131.000 MWh </a:t>
            </a:r>
            <a:r>
              <a:rPr lang="it-IT" sz="1100" dirty="0" smtClean="0">
                <a:solidFill>
                  <a:prstClr val="white"/>
                </a:solidFill>
                <a:ea typeface="ヒラギノ角ゴ Pro W3"/>
                <a:cs typeface="ヒラギノ角ゴ Pro W3"/>
              </a:rPr>
              <a:t>energia elettrica prodotta  da </a:t>
            </a:r>
            <a:r>
              <a:rPr lang="it-IT" sz="1100" dirty="0" err="1" smtClean="0">
                <a:solidFill>
                  <a:prstClr val="white"/>
                </a:solidFill>
                <a:ea typeface="ヒラギノ角ゴ Pro W3"/>
                <a:cs typeface="ヒラギノ角ゴ Pro W3"/>
              </a:rPr>
              <a:t>cog</a:t>
            </a:r>
            <a:r>
              <a:rPr lang="it-IT" sz="1100" dirty="0" smtClean="0">
                <a:solidFill>
                  <a:prstClr val="white"/>
                </a:solidFill>
                <a:ea typeface="ヒラギノ角ゴ Pro W3"/>
                <a:cs typeface="ヒラギノ角ゴ Pro W3"/>
              </a:rPr>
              <a:t>.</a:t>
            </a:r>
          </a:p>
          <a:p>
            <a:pPr marL="0" indent="0">
              <a:lnSpc>
                <a:spcPct val="50000"/>
              </a:lnSpc>
              <a:spcBef>
                <a:spcPct val="50000"/>
              </a:spcBef>
              <a:buNone/>
            </a:pPr>
            <a:r>
              <a:rPr lang="it-IT" sz="1300" b="1" dirty="0" smtClean="0">
                <a:solidFill>
                  <a:prstClr val="white"/>
                </a:solidFill>
                <a:ea typeface="ヒラギノ角ゴ Pro W3"/>
                <a:cs typeface="ヒラギノ角ゴ Pro W3"/>
              </a:rPr>
              <a:t>    1.000 </a:t>
            </a:r>
            <a:r>
              <a:rPr lang="it-IT" sz="1300" b="1" dirty="0">
                <a:solidFill>
                  <a:prstClr val="white"/>
                </a:solidFill>
                <a:ea typeface="ヒラギノ角ゴ Pro W3"/>
                <a:cs typeface="ヒラギノ角ゴ Pro W3"/>
              </a:rPr>
              <a:t>ton </a:t>
            </a:r>
            <a:r>
              <a:rPr lang="it-IT" sz="1100" dirty="0" smtClean="0">
                <a:solidFill>
                  <a:prstClr val="white"/>
                </a:solidFill>
                <a:ea typeface="ヒラギノ角ゴ Pro W3"/>
                <a:cs typeface="ヒラギノ角ゴ Pro W3"/>
              </a:rPr>
              <a:t>biomasse </a:t>
            </a:r>
            <a:r>
              <a:rPr lang="it-IT" sz="1100" dirty="0">
                <a:solidFill>
                  <a:prstClr val="white"/>
                </a:solidFill>
                <a:ea typeface="ヒラギノ角ゴ Pro W3"/>
                <a:cs typeface="ヒラギノ角ゴ Pro W3"/>
              </a:rPr>
              <a:t>legnose utilizzate</a:t>
            </a:r>
          </a:p>
          <a:p>
            <a:pPr marL="0" indent="0">
              <a:lnSpc>
                <a:spcPct val="50000"/>
              </a:lnSpc>
              <a:spcBef>
                <a:spcPct val="50000"/>
              </a:spcBef>
              <a:buNone/>
            </a:pPr>
            <a:r>
              <a:rPr lang="it-IT" sz="1300" b="1" dirty="0" smtClean="0">
                <a:solidFill>
                  <a:prstClr val="white"/>
                </a:solidFill>
                <a:ea typeface="ヒラギノ角ゴ Pro W3"/>
                <a:cs typeface="ヒラギノ角ゴ Pro W3"/>
              </a:rPr>
              <a:t>    4.600 MWh </a:t>
            </a:r>
            <a:r>
              <a:rPr lang="it-IT" sz="1100" dirty="0" smtClean="0">
                <a:solidFill>
                  <a:prstClr val="white"/>
                </a:solidFill>
                <a:ea typeface="ヒラギノ角ゴ Pro W3"/>
                <a:cs typeface="ヒラギノ角ゴ Pro W3"/>
              </a:rPr>
              <a:t>energia elettrica prodotti dal FV</a:t>
            </a:r>
            <a:endParaRPr lang="it-IT" sz="1100" dirty="0">
              <a:solidFill>
                <a:prstClr val="white"/>
              </a:solidFill>
              <a:ea typeface="ヒラギノ角ゴ Pro W3"/>
              <a:cs typeface="ヒラギノ角ゴ Pro W3"/>
            </a:endParaRPr>
          </a:p>
        </p:txBody>
      </p:sp>
      <p:sp>
        <p:nvSpPr>
          <p:cNvPr id="21" name="CasellaDiTesto 20"/>
          <p:cNvSpPr txBox="1"/>
          <p:nvPr/>
        </p:nvSpPr>
        <p:spPr>
          <a:xfrm>
            <a:off x="6866334" y="1796626"/>
            <a:ext cx="251992" cy="261610"/>
          </a:xfrm>
          <a:prstGeom prst="rect">
            <a:avLst/>
          </a:prstGeom>
          <a:noFill/>
        </p:spPr>
        <p:txBody>
          <a:bodyPr wrap="none" rtlCol="0">
            <a:spAutoFit/>
          </a:bodyPr>
          <a:lstStyle/>
          <a:p>
            <a:r>
              <a:rPr lang="it-IT" sz="1100" dirty="0" smtClean="0"/>
              <a:t>, </a:t>
            </a:r>
            <a:endParaRPr lang="it-IT" sz="1100" dirty="0"/>
          </a:p>
        </p:txBody>
      </p:sp>
    </p:spTree>
    <p:extLst>
      <p:ext uri="{BB962C8B-B14F-4D97-AF65-F5344CB8AC3E}">
        <p14:creationId xmlns:p14="http://schemas.microsoft.com/office/powerpoint/2010/main" val="3615012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314579" y="2481646"/>
            <a:ext cx="6837864" cy="3994078"/>
          </a:xfrm>
          <a:prstGeom prst="rect">
            <a:avLst/>
          </a:prstGeom>
          <a:noFill/>
          <a:ln w="9525">
            <a:noFill/>
            <a:miter lim="800000"/>
            <a:headEnd/>
            <a:tailEnd/>
          </a:ln>
        </p:spPr>
      </p:pic>
      <p:sp>
        <p:nvSpPr>
          <p:cNvPr id="18" name="Titolo 1"/>
          <p:cNvSpPr>
            <a:spLocks noGrp="1"/>
          </p:cNvSpPr>
          <p:nvPr>
            <p:ph type="title" idx="4294967295"/>
          </p:nvPr>
        </p:nvSpPr>
        <p:spPr>
          <a:xfrm>
            <a:off x="758825" y="266700"/>
            <a:ext cx="8385175" cy="955675"/>
          </a:xfrm>
          <a:prstGeom prst="rect">
            <a:avLst/>
          </a:prstGeom>
        </p:spPr>
        <p:txBody>
          <a:bodyPr>
            <a:normAutofit/>
          </a:bodyPr>
          <a:lstStyle/>
          <a:p>
            <a:pPr algn="ctr"/>
            <a:r>
              <a:rPr lang="it-IT" altLang="fr-FR" dirty="0" smtClean="0">
                <a:cs typeface="Arial" panose="020B0604020202020204" pitchFamily="34" charset="0"/>
              </a:rPr>
              <a:t>Un Gruppo internazionale, </a:t>
            </a:r>
            <a:br>
              <a:rPr lang="it-IT" altLang="fr-FR" dirty="0" smtClean="0">
                <a:cs typeface="Arial" panose="020B0604020202020204" pitchFamily="34" charset="0"/>
              </a:rPr>
            </a:br>
            <a:r>
              <a:rPr lang="it-IT" altLang="fr-FR" dirty="0" smtClean="0">
                <a:cs typeface="Arial" panose="020B0604020202020204" pitchFamily="34" charset="0"/>
              </a:rPr>
              <a:t>leader nella gestione ambientale</a:t>
            </a:r>
            <a:endParaRPr lang="it-IT" dirty="0"/>
          </a:p>
        </p:txBody>
      </p:sp>
      <p:sp>
        <p:nvSpPr>
          <p:cNvPr id="20" name="Ovale 19"/>
          <p:cNvSpPr/>
          <p:nvPr/>
        </p:nvSpPr>
        <p:spPr>
          <a:xfrm>
            <a:off x="6199991" y="2444880"/>
            <a:ext cx="2597472" cy="2509835"/>
          </a:xfrm>
          <a:prstGeom prst="ellipse">
            <a:avLst/>
          </a:prstGeom>
          <a:solidFill>
            <a:schemeClr val="bg1"/>
          </a:solidFill>
          <a:ln w="28575">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400" dirty="0" smtClean="0">
              <a:solidFill>
                <a:schemeClr val="tx1"/>
              </a:solidFill>
              <a:latin typeface="Arial" pitchFamily="34" charset="0"/>
              <a:cs typeface="Arial" pitchFamily="34" charset="0"/>
            </a:endParaRPr>
          </a:p>
          <a:p>
            <a:pPr algn="ctr"/>
            <a:endParaRPr lang="it-IT" sz="1400" dirty="0" smtClean="0">
              <a:solidFill>
                <a:schemeClr val="tx1"/>
              </a:solidFill>
              <a:latin typeface="Arial" pitchFamily="34" charset="0"/>
              <a:cs typeface="Arial" pitchFamily="34" charset="0"/>
            </a:endParaRPr>
          </a:p>
          <a:p>
            <a:pPr algn="ctr"/>
            <a:endParaRPr lang="it-IT" sz="1400" dirty="0" smtClean="0">
              <a:solidFill>
                <a:schemeClr val="tx1"/>
              </a:solidFill>
              <a:latin typeface="Arial" pitchFamily="34" charset="0"/>
              <a:cs typeface="Arial" pitchFamily="34" charset="0"/>
            </a:endParaRPr>
          </a:p>
        </p:txBody>
      </p:sp>
      <p:sp>
        <p:nvSpPr>
          <p:cNvPr id="22" name="Rettangolo 21"/>
          <p:cNvSpPr/>
          <p:nvPr/>
        </p:nvSpPr>
        <p:spPr>
          <a:xfrm>
            <a:off x="6507457" y="3431638"/>
            <a:ext cx="1982540" cy="1015663"/>
          </a:xfrm>
          <a:prstGeom prst="rect">
            <a:avLst/>
          </a:prstGeom>
        </p:spPr>
        <p:txBody>
          <a:bodyPr wrap="square">
            <a:spAutoFit/>
          </a:bodyPr>
          <a:lstStyle/>
          <a:p>
            <a:pPr algn="ctr">
              <a:defRPr/>
            </a:pPr>
            <a:r>
              <a:rPr lang="it-IT" sz="1200" dirty="0">
                <a:latin typeface="Arial" pitchFamily="34" charset="0"/>
                <a:cs typeface="Arial" pitchFamily="34" charset="0"/>
              </a:rPr>
              <a:t>Veolia opera </a:t>
            </a:r>
          </a:p>
          <a:p>
            <a:pPr algn="ctr">
              <a:defRPr/>
            </a:pPr>
            <a:r>
              <a:rPr lang="it-IT" sz="1200" dirty="0" smtClean="0">
                <a:latin typeface="Arial" pitchFamily="34" charset="0"/>
                <a:cs typeface="Arial" pitchFamily="34" charset="0"/>
              </a:rPr>
              <a:t>sul </a:t>
            </a:r>
            <a:r>
              <a:rPr lang="it-IT" sz="1200" dirty="0">
                <a:latin typeface="Arial" pitchFamily="34" charset="0"/>
                <a:cs typeface="Arial" pitchFamily="34" charset="0"/>
              </a:rPr>
              <a:t>territorio </a:t>
            </a:r>
            <a:r>
              <a:rPr lang="it-IT" sz="1200" dirty="0" smtClean="0">
                <a:latin typeface="Arial" pitchFamily="34" charset="0"/>
                <a:cs typeface="Arial" pitchFamily="34" charset="0"/>
              </a:rPr>
              <a:t>italiano </a:t>
            </a:r>
            <a:r>
              <a:rPr lang="it-IT" sz="1200" dirty="0">
                <a:latin typeface="Arial" pitchFamily="34" charset="0"/>
                <a:cs typeface="Arial" pitchFamily="34" charset="0"/>
              </a:rPr>
              <a:t>nel settore </a:t>
            </a:r>
            <a:r>
              <a:rPr lang="it-IT" sz="1200" dirty="0" smtClean="0">
                <a:latin typeface="Arial" pitchFamily="34" charset="0"/>
                <a:cs typeface="Arial" pitchFamily="34" charset="0"/>
              </a:rPr>
              <a:t>energia,     </a:t>
            </a:r>
            <a:endParaRPr lang="it-IT" sz="1200" dirty="0">
              <a:latin typeface="Arial" pitchFamily="34" charset="0"/>
              <a:cs typeface="Arial" pitchFamily="34" charset="0"/>
            </a:endParaRPr>
          </a:p>
          <a:p>
            <a:pPr algn="ctr">
              <a:defRPr/>
            </a:pPr>
            <a:r>
              <a:rPr lang="it-IT" sz="1200" dirty="0">
                <a:latin typeface="Arial" pitchFamily="34" charset="0"/>
                <a:cs typeface="Arial" pitchFamily="34" charset="0"/>
              </a:rPr>
              <a:t>attraverso la </a:t>
            </a:r>
          </a:p>
          <a:p>
            <a:pPr algn="ctr">
              <a:defRPr/>
            </a:pPr>
            <a:r>
              <a:rPr lang="it-IT" sz="1200" dirty="0">
                <a:latin typeface="Arial" pitchFamily="34" charset="0"/>
                <a:cs typeface="Arial" pitchFamily="34" charset="0"/>
              </a:rPr>
              <a:t>diretta filiale SIRAM</a:t>
            </a:r>
          </a:p>
        </p:txBody>
      </p:sp>
      <p:cxnSp>
        <p:nvCxnSpPr>
          <p:cNvPr id="23" name="Connettore 1 22"/>
          <p:cNvCxnSpPr/>
          <p:nvPr/>
        </p:nvCxnSpPr>
        <p:spPr>
          <a:xfrm flipH="1" flipV="1">
            <a:off x="3770552" y="4441920"/>
            <a:ext cx="3492832" cy="496114"/>
          </a:xfrm>
          <a:prstGeom prst="line">
            <a:avLst/>
          </a:prstGeom>
          <a:ln w="28575">
            <a:solidFill>
              <a:schemeClr val="accent4">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4" name="Connettore 1 23"/>
          <p:cNvCxnSpPr/>
          <p:nvPr/>
        </p:nvCxnSpPr>
        <p:spPr>
          <a:xfrm flipH="1">
            <a:off x="3770551" y="2670048"/>
            <a:ext cx="2983817" cy="1771871"/>
          </a:xfrm>
          <a:prstGeom prst="line">
            <a:avLst/>
          </a:prstGeom>
          <a:ln w="28575">
            <a:solidFill>
              <a:schemeClr val="accent4">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5" name="Rettangolo 24"/>
          <p:cNvSpPr/>
          <p:nvPr/>
        </p:nvSpPr>
        <p:spPr>
          <a:xfrm>
            <a:off x="227013" y="1511316"/>
            <a:ext cx="8347695" cy="523220"/>
          </a:xfrm>
          <a:prstGeom prst="rect">
            <a:avLst/>
          </a:prstGeom>
        </p:spPr>
        <p:txBody>
          <a:bodyPr wrap="square">
            <a:spAutoFit/>
          </a:bodyPr>
          <a:lstStyle/>
          <a:p>
            <a:r>
              <a:rPr lang="it-IT" sz="1400" b="1" dirty="0" smtClean="0">
                <a:solidFill>
                  <a:schemeClr val="tx1">
                    <a:lumMod val="85000"/>
                    <a:lumOff val="15000"/>
                  </a:schemeClr>
                </a:solidFill>
                <a:latin typeface="Arial" pitchFamily="34" charset="0"/>
                <a:cs typeface="Arial" pitchFamily="34" charset="0"/>
              </a:rPr>
              <a:t>Siram</a:t>
            </a:r>
            <a:r>
              <a:rPr lang="it-IT" sz="1400" dirty="0" smtClean="0">
                <a:solidFill>
                  <a:schemeClr val="tx1">
                    <a:lumMod val="85000"/>
                    <a:lumOff val="15000"/>
                  </a:schemeClr>
                </a:solidFill>
                <a:latin typeface="Arial" pitchFamily="34" charset="0"/>
                <a:cs typeface="Arial" pitchFamily="34" charset="0"/>
              </a:rPr>
              <a:t> dal 2014 è stata integrata al 100% da </a:t>
            </a:r>
            <a:r>
              <a:rPr lang="it-IT" sz="1400" b="1" dirty="0" smtClean="0">
                <a:solidFill>
                  <a:schemeClr val="tx1">
                    <a:lumMod val="85000"/>
                    <a:lumOff val="15000"/>
                  </a:schemeClr>
                </a:solidFill>
                <a:latin typeface="Arial" pitchFamily="34" charset="0"/>
                <a:cs typeface="Arial" pitchFamily="34" charset="0"/>
              </a:rPr>
              <a:t>Veolia</a:t>
            </a:r>
            <a:r>
              <a:rPr lang="it-IT" sz="1400" dirty="0" smtClean="0">
                <a:solidFill>
                  <a:schemeClr val="tx1">
                    <a:lumMod val="75000"/>
                    <a:lumOff val="25000"/>
                  </a:schemeClr>
                </a:solidFill>
                <a:latin typeface="Arial" pitchFamily="34" charset="0"/>
                <a:cs typeface="Arial" pitchFamily="34" charset="0"/>
              </a:rPr>
              <a:t>, Gruppo leader a livello mondiale nella gestione ottimizzata delle risorse ambientali, in una logica di economia circolare.</a:t>
            </a:r>
            <a:endParaRPr lang="it-IT" sz="1400" i="1" dirty="0" smtClean="0">
              <a:solidFill>
                <a:schemeClr val="tx1">
                  <a:lumMod val="75000"/>
                  <a:lumOff val="25000"/>
                </a:schemeClr>
              </a:solidFill>
              <a:latin typeface="Arial" pitchFamily="34" charset="0"/>
              <a:cs typeface="Arial" pitchFamily="34" charset="0"/>
            </a:endParaRPr>
          </a:p>
        </p:txBody>
      </p:sp>
      <p:pic>
        <p:nvPicPr>
          <p:cNvPr id="11"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678467" y="2606543"/>
            <a:ext cx="1569100" cy="937980"/>
          </a:xfrm>
          <a:prstGeom prst="rect">
            <a:avLst/>
          </a:prstGeom>
          <a:noFill/>
          <a:ln w="9525">
            <a:noFill/>
            <a:miter lim="800000"/>
            <a:headEnd/>
            <a:tailEnd/>
          </a:ln>
          <a:effectLst/>
        </p:spPr>
      </p:pic>
      <p:sp>
        <p:nvSpPr>
          <p:cNvPr id="10" name="Segnaposto numero diapositiva 4"/>
          <p:cNvSpPr txBox="1">
            <a:spLocks/>
          </p:cNvSpPr>
          <p:nvPr/>
        </p:nvSpPr>
        <p:spPr>
          <a:xfrm>
            <a:off x="8502554" y="6234430"/>
            <a:ext cx="374991" cy="365125"/>
          </a:xfrm>
          <a:prstGeom prst="rect">
            <a:avLst/>
          </a:prstGeom>
        </p:spPr>
        <p:txBody>
          <a:bodyPr vert="horz" lIns="91440" tIns="45720" rIns="91440" bIns="45720" rtlCol="0" anchor="ctr"/>
          <a:lstStyle>
            <a:defPPr>
              <a:defRPr lang="fr-FR"/>
            </a:defPPr>
            <a:lvl1pPr marL="0" algn="r" defTabSz="457200" rtl="0" eaLnBrk="1" latinLnBrk="0" hangingPunct="1">
              <a:defRPr sz="8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57BA6-85AD-424B-AC0C-304538CA0D2C}" type="slidenum">
              <a:rPr lang="fr-FR" smtClean="0"/>
              <a:pPr/>
              <a:t>6</a:t>
            </a:fld>
            <a:endParaRPr lang="fr-FR" dirty="0"/>
          </a:p>
        </p:txBody>
      </p:sp>
    </p:spTree>
    <p:extLst>
      <p:ext uri="{BB962C8B-B14F-4D97-AF65-F5344CB8AC3E}">
        <p14:creationId xmlns:p14="http://schemas.microsoft.com/office/powerpoint/2010/main" val="32867402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99257BA6-85AD-424B-AC0C-304538CA0D2C}" type="slidenum">
              <a:rPr lang="fr-FR" smtClean="0"/>
              <a:pPr/>
              <a:t>7</a:t>
            </a:fld>
            <a:endParaRPr lang="fr-FR"/>
          </a:p>
        </p:txBody>
      </p:sp>
      <p:sp>
        <p:nvSpPr>
          <p:cNvPr id="2" name="Titolo 1"/>
          <p:cNvSpPr>
            <a:spLocks noGrp="1"/>
          </p:cNvSpPr>
          <p:nvPr>
            <p:ph type="title" idx="4294967295"/>
          </p:nvPr>
        </p:nvSpPr>
        <p:spPr>
          <a:xfrm>
            <a:off x="547688" y="271463"/>
            <a:ext cx="8596312" cy="769937"/>
          </a:xfrm>
          <a:prstGeom prst="rect">
            <a:avLst/>
          </a:prstGeom>
        </p:spPr>
        <p:txBody>
          <a:bodyPr/>
          <a:lstStyle/>
          <a:p>
            <a:pPr algn="ctr"/>
            <a:r>
              <a:rPr lang="it-IT" dirty="0" err="1"/>
              <a:t>Veolia</a:t>
            </a:r>
            <a:r>
              <a:rPr lang="it-IT" dirty="0"/>
              <a:t>: tre mestieri complementari e sinergici</a:t>
            </a:r>
          </a:p>
        </p:txBody>
      </p:sp>
      <p:cxnSp>
        <p:nvCxnSpPr>
          <p:cNvPr id="6" name="Connecteur droit 57"/>
          <p:cNvCxnSpPr/>
          <p:nvPr/>
        </p:nvCxnSpPr>
        <p:spPr>
          <a:xfrm>
            <a:off x="2111208" y="3307863"/>
            <a:ext cx="0" cy="2289769"/>
          </a:xfrm>
          <a:prstGeom prst="line">
            <a:avLst/>
          </a:prstGeom>
          <a:ln w="19050" cap="rnd">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7" name="Groupe 14"/>
          <p:cNvGrpSpPr>
            <a:grpSpLocks noChangeAspect="1"/>
          </p:cNvGrpSpPr>
          <p:nvPr/>
        </p:nvGrpSpPr>
        <p:grpSpPr bwMode="auto">
          <a:xfrm>
            <a:off x="6458227" y="2538585"/>
            <a:ext cx="583675" cy="572944"/>
            <a:chOff x="5002213" y="5403850"/>
            <a:chExt cx="904875" cy="889000"/>
          </a:xfrm>
          <a:solidFill>
            <a:srgbClr val="FFD713"/>
          </a:solidFill>
        </p:grpSpPr>
        <p:sp>
          <p:nvSpPr>
            <p:cNvPr id="8" name="Freeform 175"/>
            <p:cNvSpPr>
              <a:spLocks/>
            </p:cNvSpPr>
            <p:nvPr/>
          </p:nvSpPr>
          <p:spPr bwMode="auto">
            <a:xfrm>
              <a:off x="5541963" y="5403850"/>
              <a:ext cx="365125" cy="889000"/>
            </a:xfrm>
            <a:custGeom>
              <a:avLst/>
              <a:gdLst>
                <a:gd name="T0" fmla="*/ 2147483647 w 230"/>
                <a:gd name="T1" fmla="*/ 2147483647 h 560"/>
                <a:gd name="T2" fmla="*/ 2147483647 w 230"/>
                <a:gd name="T3" fmla="*/ 2147483647 h 560"/>
                <a:gd name="T4" fmla="*/ 2147483647 w 230"/>
                <a:gd name="T5" fmla="*/ 2147483647 h 560"/>
                <a:gd name="T6" fmla="*/ 2147483647 w 230"/>
                <a:gd name="T7" fmla="*/ 0 h 560"/>
                <a:gd name="T8" fmla="*/ 2147483647 w 230"/>
                <a:gd name="T9" fmla="*/ 0 h 560"/>
                <a:gd name="T10" fmla="*/ 2147483647 w 230"/>
                <a:gd name="T11" fmla="*/ 2147483647 h 560"/>
                <a:gd name="T12" fmla="*/ 0 w 230"/>
                <a:gd name="T13" fmla="*/ 2147483647 h 560"/>
                <a:gd name="T14" fmla="*/ 2147483647 w 230"/>
                <a:gd name="T15" fmla="*/ 2147483647 h 560"/>
                <a:gd name="T16" fmla="*/ 2147483647 w 230"/>
                <a:gd name="T17" fmla="*/ 2147483647 h 5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560"/>
                <a:gd name="T29" fmla="*/ 230 w 230"/>
                <a:gd name="T30" fmla="*/ 560 h 5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560">
                  <a:moveTo>
                    <a:pt x="230" y="560"/>
                  </a:moveTo>
                  <a:lnTo>
                    <a:pt x="90" y="368"/>
                  </a:lnTo>
                  <a:lnTo>
                    <a:pt x="230" y="174"/>
                  </a:lnTo>
                  <a:lnTo>
                    <a:pt x="100" y="0"/>
                  </a:lnTo>
                  <a:lnTo>
                    <a:pt x="10" y="0"/>
                  </a:lnTo>
                  <a:lnTo>
                    <a:pt x="140" y="174"/>
                  </a:lnTo>
                  <a:lnTo>
                    <a:pt x="0" y="368"/>
                  </a:lnTo>
                  <a:lnTo>
                    <a:pt x="140" y="560"/>
                  </a:lnTo>
                  <a:lnTo>
                    <a:pt x="230" y="56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dirty="0">
                <a:solidFill>
                  <a:prstClr val="black"/>
                </a:solidFill>
              </a:endParaRPr>
            </a:p>
          </p:txBody>
        </p:sp>
        <p:sp>
          <p:nvSpPr>
            <p:cNvPr id="9" name="Freeform 177"/>
            <p:cNvSpPr>
              <a:spLocks/>
            </p:cNvSpPr>
            <p:nvPr/>
          </p:nvSpPr>
          <p:spPr bwMode="auto">
            <a:xfrm>
              <a:off x="5002213" y="5403850"/>
              <a:ext cx="365125" cy="889000"/>
            </a:xfrm>
            <a:custGeom>
              <a:avLst/>
              <a:gdLst>
                <a:gd name="T0" fmla="*/ 2147483647 w 230"/>
                <a:gd name="T1" fmla="*/ 2147483647 h 560"/>
                <a:gd name="T2" fmla="*/ 2147483647 w 230"/>
                <a:gd name="T3" fmla="*/ 2147483647 h 560"/>
                <a:gd name="T4" fmla="*/ 2147483647 w 230"/>
                <a:gd name="T5" fmla="*/ 2147483647 h 560"/>
                <a:gd name="T6" fmla="*/ 2147483647 w 230"/>
                <a:gd name="T7" fmla="*/ 0 h 560"/>
                <a:gd name="T8" fmla="*/ 2147483647 w 230"/>
                <a:gd name="T9" fmla="*/ 0 h 560"/>
                <a:gd name="T10" fmla="*/ 2147483647 w 230"/>
                <a:gd name="T11" fmla="*/ 2147483647 h 560"/>
                <a:gd name="T12" fmla="*/ 0 w 230"/>
                <a:gd name="T13" fmla="*/ 2147483647 h 560"/>
                <a:gd name="T14" fmla="*/ 2147483647 w 230"/>
                <a:gd name="T15" fmla="*/ 2147483647 h 560"/>
                <a:gd name="T16" fmla="*/ 2147483647 w 230"/>
                <a:gd name="T17" fmla="*/ 2147483647 h 5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560"/>
                <a:gd name="T29" fmla="*/ 230 w 230"/>
                <a:gd name="T30" fmla="*/ 560 h 5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560">
                  <a:moveTo>
                    <a:pt x="230" y="560"/>
                  </a:moveTo>
                  <a:lnTo>
                    <a:pt x="90" y="368"/>
                  </a:lnTo>
                  <a:lnTo>
                    <a:pt x="230" y="174"/>
                  </a:lnTo>
                  <a:lnTo>
                    <a:pt x="100" y="0"/>
                  </a:lnTo>
                  <a:lnTo>
                    <a:pt x="10" y="0"/>
                  </a:lnTo>
                  <a:lnTo>
                    <a:pt x="140" y="174"/>
                  </a:lnTo>
                  <a:lnTo>
                    <a:pt x="0" y="368"/>
                  </a:lnTo>
                  <a:lnTo>
                    <a:pt x="140" y="560"/>
                  </a:lnTo>
                  <a:lnTo>
                    <a:pt x="230" y="56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dirty="0">
                <a:solidFill>
                  <a:prstClr val="black"/>
                </a:solidFill>
              </a:endParaRPr>
            </a:p>
          </p:txBody>
        </p:sp>
        <p:sp>
          <p:nvSpPr>
            <p:cNvPr id="10" name="Freeform 179"/>
            <p:cNvSpPr>
              <a:spLocks/>
            </p:cNvSpPr>
            <p:nvPr/>
          </p:nvSpPr>
          <p:spPr bwMode="auto">
            <a:xfrm>
              <a:off x="5272088" y="5403850"/>
              <a:ext cx="365125" cy="889000"/>
            </a:xfrm>
            <a:custGeom>
              <a:avLst/>
              <a:gdLst>
                <a:gd name="T0" fmla="*/ 2147483647 w 230"/>
                <a:gd name="T1" fmla="*/ 2147483647 h 560"/>
                <a:gd name="T2" fmla="*/ 2147483647 w 230"/>
                <a:gd name="T3" fmla="*/ 2147483647 h 560"/>
                <a:gd name="T4" fmla="*/ 2147483647 w 230"/>
                <a:gd name="T5" fmla="*/ 2147483647 h 560"/>
                <a:gd name="T6" fmla="*/ 2147483647 w 230"/>
                <a:gd name="T7" fmla="*/ 0 h 560"/>
                <a:gd name="T8" fmla="*/ 2147483647 w 230"/>
                <a:gd name="T9" fmla="*/ 0 h 560"/>
                <a:gd name="T10" fmla="*/ 2147483647 w 230"/>
                <a:gd name="T11" fmla="*/ 2147483647 h 560"/>
                <a:gd name="T12" fmla="*/ 0 w 230"/>
                <a:gd name="T13" fmla="*/ 2147483647 h 560"/>
                <a:gd name="T14" fmla="*/ 2147483647 w 230"/>
                <a:gd name="T15" fmla="*/ 2147483647 h 560"/>
                <a:gd name="T16" fmla="*/ 2147483647 w 230"/>
                <a:gd name="T17" fmla="*/ 2147483647 h 5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560"/>
                <a:gd name="T29" fmla="*/ 230 w 230"/>
                <a:gd name="T30" fmla="*/ 560 h 5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560">
                  <a:moveTo>
                    <a:pt x="230" y="560"/>
                  </a:moveTo>
                  <a:lnTo>
                    <a:pt x="90" y="368"/>
                  </a:lnTo>
                  <a:lnTo>
                    <a:pt x="230" y="174"/>
                  </a:lnTo>
                  <a:lnTo>
                    <a:pt x="100" y="0"/>
                  </a:lnTo>
                  <a:lnTo>
                    <a:pt x="10" y="0"/>
                  </a:lnTo>
                  <a:lnTo>
                    <a:pt x="140" y="174"/>
                  </a:lnTo>
                  <a:lnTo>
                    <a:pt x="0" y="368"/>
                  </a:lnTo>
                  <a:lnTo>
                    <a:pt x="140" y="560"/>
                  </a:lnTo>
                  <a:lnTo>
                    <a:pt x="230" y="56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dirty="0">
                <a:solidFill>
                  <a:prstClr val="black"/>
                </a:solidFill>
              </a:endParaRPr>
            </a:p>
          </p:txBody>
        </p:sp>
      </p:grpSp>
      <p:grpSp>
        <p:nvGrpSpPr>
          <p:cNvPr id="11" name="Groupe 7"/>
          <p:cNvGrpSpPr>
            <a:grpSpLocks noChangeAspect="1"/>
          </p:cNvGrpSpPr>
          <p:nvPr/>
        </p:nvGrpSpPr>
        <p:grpSpPr bwMode="auto">
          <a:xfrm>
            <a:off x="2068847" y="2520898"/>
            <a:ext cx="591502" cy="593735"/>
            <a:chOff x="1412449" y="4941367"/>
            <a:chExt cx="885825" cy="885825"/>
          </a:xfrm>
        </p:grpSpPr>
        <p:sp>
          <p:nvSpPr>
            <p:cNvPr id="12" name="Freeform 181"/>
            <p:cNvSpPr>
              <a:spLocks/>
            </p:cNvSpPr>
            <p:nvPr/>
          </p:nvSpPr>
          <p:spPr bwMode="auto">
            <a:xfrm>
              <a:off x="1412449" y="4941367"/>
              <a:ext cx="885825" cy="311150"/>
            </a:xfrm>
            <a:custGeom>
              <a:avLst/>
              <a:gdLst>
                <a:gd name="T0" fmla="*/ 0 w 558"/>
                <a:gd name="T1" fmla="*/ 2147483647 h 196"/>
                <a:gd name="T2" fmla="*/ 2147483647 w 558"/>
                <a:gd name="T3" fmla="*/ 2147483647 h 196"/>
                <a:gd name="T4" fmla="*/ 2147483647 w 558"/>
                <a:gd name="T5" fmla="*/ 2147483647 h 196"/>
                <a:gd name="T6" fmla="*/ 2147483647 w 558"/>
                <a:gd name="T7" fmla="*/ 2147483647 h 196"/>
                <a:gd name="T8" fmla="*/ 2147483647 w 558"/>
                <a:gd name="T9" fmla="*/ 2147483647 h 196"/>
                <a:gd name="T10" fmla="*/ 2147483647 w 558"/>
                <a:gd name="T11" fmla="*/ 2147483647 h 196"/>
                <a:gd name="T12" fmla="*/ 2147483647 w 558"/>
                <a:gd name="T13" fmla="*/ 2147483647 h 196"/>
                <a:gd name="T14" fmla="*/ 2147483647 w 558"/>
                <a:gd name="T15" fmla="*/ 0 h 196"/>
                <a:gd name="T16" fmla="*/ 2147483647 w 558"/>
                <a:gd name="T17" fmla="*/ 0 h 196"/>
                <a:gd name="T18" fmla="*/ 2147483647 w 558"/>
                <a:gd name="T19" fmla="*/ 2147483647 h 196"/>
                <a:gd name="T20" fmla="*/ 2147483647 w 558"/>
                <a:gd name="T21" fmla="*/ 2147483647 h 196"/>
                <a:gd name="T22" fmla="*/ 2147483647 w 558"/>
                <a:gd name="T23" fmla="*/ 2147483647 h 196"/>
                <a:gd name="T24" fmla="*/ 2147483647 w 558"/>
                <a:gd name="T25" fmla="*/ 2147483647 h 196"/>
                <a:gd name="T26" fmla="*/ 2147483647 w 558"/>
                <a:gd name="T27" fmla="*/ 2147483647 h 196"/>
                <a:gd name="T28" fmla="*/ 2147483647 w 558"/>
                <a:gd name="T29" fmla="*/ 2147483647 h 196"/>
                <a:gd name="T30" fmla="*/ 2147483647 w 558"/>
                <a:gd name="T31" fmla="*/ 2147483647 h 196"/>
                <a:gd name="T32" fmla="*/ 2147483647 w 558"/>
                <a:gd name="T33" fmla="*/ 2147483647 h 196"/>
                <a:gd name="T34" fmla="*/ 2147483647 w 558"/>
                <a:gd name="T35" fmla="*/ 2147483647 h 196"/>
                <a:gd name="T36" fmla="*/ 2147483647 w 558"/>
                <a:gd name="T37" fmla="*/ 2147483647 h 196"/>
                <a:gd name="T38" fmla="*/ 2147483647 w 558"/>
                <a:gd name="T39" fmla="*/ 2147483647 h 196"/>
                <a:gd name="T40" fmla="*/ 2147483647 w 558"/>
                <a:gd name="T41" fmla="*/ 2147483647 h 196"/>
                <a:gd name="T42" fmla="*/ 2147483647 w 558"/>
                <a:gd name="T43" fmla="*/ 2147483647 h 196"/>
                <a:gd name="T44" fmla="*/ 2147483647 w 558"/>
                <a:gd name="T45" fmla="*/ 2147483647 h 196"/>
                <a:gd name="T46" fmla="*/ 2147483647 w 558"/>
                <a:gd name="T47" fmla="*/ 2147483647 h 196"/>
                <a:gd name="T48" fmla="*/ 2147483647 w 558"/>
                <a:gd name="T49" fmla="*/ 2147483647 h 196"/>
                <a:gd name="T50" fmla="*/ 2147483647 w 558"/>
                <a:gd name="T51" fmla="*/ 2147483647 h 196"/>
                <a:gd name="T52" fmla="*/ 2147483647 w 558"/>
                <a:gd name="T53" fmla="*/ 2147483647 h 196"/>
                <a:gd name="T54" fmla="*/ 2147483647 w 558"/>
                <a:gd name="T55" fmla="*/ 2147483647 h 196"/>
                <a:gd name="T56" fmla="*/ 2147483647 w 558"/>
                <a:gd name="T57" fmla="*/ 2147483647 h 196"/>
                <a:gd name="T58" fmla="*/ 2147483647 w 558"/>
                <a:gd name="T59" fmla="*/ 2147483647 h 196"/>
                <a:gd name="T60" fmla="*/ 2147483647 w 558"/>
                <a:gd name="T61" fmla="*/ 2147483647 h 196"/>
                <a:gd name="T62" fmla="*/ 2147483647 w 558"/>
                <a:gd name="T63" fmla="*/ 2147483647 h 196"/>
                <a:gd name="T64" fmla="*/ 0 w 558"/>
                <a:gd name="T65" fmla="*/ 2147483647 h 1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8"/>
                <a:gd name="T100" fmla="*/ 0 h 196"/>
                <a:gd name="T101" fmla="*/ 558 w 558"/>
                <a:gd name="T102" fmla="*/ 196 h 1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8" h="196">
                  <a:moveTo>
                    <a:pt x="0" y="108"/>
                  </a:moveTo>
                  <a:lnTo>
                    <a:pt x="0" y="108"/>
                  </a:lnTo>
                  <a:lnTo>
                    <a:pt x="20" y="106"/>
                  </a:lnTo>
                  <a:lnTo>
                    <a:pt x="38" y="104"/>
                  </a:lnTo>
                  <a:lnTo>
                    <a:pt x="54" y="100"/>
                  </a:lnTo>
                  <a:lnTo>
                    <a:pt x="70" y="94"/>
                  </a:lnTo>
                  <a:lnTo>
                    <a:pt x="82" y="86"/>
                  </a:lnTo>
                  <a:lnTo>
                    <a:pt x="96" y="78"/>
                  </a:lnTo>
                  <a:lnTo>
                    <a:pt x="120" y="60"/>
                  </a:lnTo>
                  <a:lnTo>
                    <a:pt x="150" y="38"/>
                  </a:lnTo>
                  <a:lnTo>
                    <a:pt x="166" y="28"/>
                  </a:lnTo>
                  <a:lnTo>
                    <a:pt x="184" y="20"/>
                  </a:lnTo>
                  <a:lnTo>
                    <a:pt x="204" y="12"/>
                  </a:lnTo>
                  <a:lnTo>
                    <a:pt x="226" y="6"/>
                  </a:lnTo>
                  <a:lnTo>
                    <a:pt x="250" y="0"/>
                  </a:lnTo>
                  <a:lnTo>
                    <a:pt x="280" y="0"/>
                  </a:lnTo>
                  <a:lnTo>
                    <a:pt x="308" y="0"/>
                  </a:lnTo>
                  <a:lnTo>
                    <a:pt x="334" y="6"/>
                  </a:lnTo>
                  <a:lnTo>
                    <a:pt x="358" y="12"/>
                  </a:lnTo>
                  <a:lnTo>
                    <a:pt x="378" y="20"/>
                  </a:lnTo>
                  <a:lnTo>
                    <a:pt x="396" y="30"/>
                  </a:lnTo>
                  <a:lnTo>
                    <a:pt x="412" y="40"/>
                  </a:lnTo>
                  <a:lnTo>
                    <a:pt x="442" y="62"/>
                  </a:lnTo>
                  <a:lnTo>
                    <a:pt x="466" y="80"/>
                  </a:lnTo>
                  <a:lnTo>
                    <a:pt x="478" y="88"/>
                  </a:lnTo>
                  <a:lnTo>
                    <a:pt x="490" y="94"/>
                  </a:lnTo>
                  <a:lnTo>
                    <a:pt x="504" y="100"/>
                  </a:lnTo>
                  <a:lnTo>
                    <a:pt x="520" y="104"/>
                  </a:lnTo>
                  <a:lnTo>
                    <a:pt x="538" y="106"/>
                  </a:lnTo>
                  <a:lnTo>
                    <a:pt x="558" y="108"/>
                  </a:lnTo>
                  <a:lnTo>
                    <a:pt x="558" y="196"/>
                  </a:lnTo>
                  <a:lnTo>
                    <a:pt x="528" y="196"/>
                  </a:lnTo>
                  <a:lnTo>
                    <a:pt x="502" y="190"/>
                  </a:lnTo>
                  <a:lnTo>
                    <a:pt x="480" y="184"/>
                  </a:lnTo>
                  <a:lnTo>
                    <a:pt x="460" y="176"/>
                  </a:lnTo>
                  <a:lnTo>
                    <a:pt x="442" y="166"/>
                  </a:lnTo>
                  <a:lnTo>
                    <a:pt x="424" y="156"/>
                  </a:lnTo>
                  <a:lnTo>
                    <a:pt x="396" y="134"/>
                  </a:lnTo>
                  <a:lnTo>
                    <a:pt x="372" y="116"/>
                  </a:lnTo>
                  <a:lnTo>
                    <a:pt x="360" y="108"/>
                  </a:lnTo>
                  <a:lnTo>
                    <a:pt x="348" y="102"/>
                  </a:lnTo>
                  <a:lnTo>
                    <a:pt x="334" y="96"/>
                  </a:lnTo>
                  <a:lnTo>
                    <a:pt x="318" y="92"/>
                  </a:lnTo>
                  <a:lnTo>
                    <a:pt x="300" y="90"/>
                  </a:lnTo>
                  <a:lnTo>
                    <a:pt x="280" y="88"/>
                  </a:lnTo>
                  <a:lnTo>
                    <a:pt x="260" y="90"/>
                  </a:lnTo>
                  <a:lnTo>
                    <a:pt x="242" y="92"/>
                  </a:lnTo>
                  <a:lnTo>
                    <a:pt x="228" y="96"/>
                  </a:lnTo>
                  <a:lnTo>
                    <a:pt x="214" y="102"/>
                  </a:lnTo>
                  <a:lnTo>
                    <a:pt x="202" y="108"/>
                  </a:lnTo>
                  <a:lnTo>
                    <a:pt x="190" y="116"/>
                  </a:lnTo>
                  <a:lnTo>
                    <a:pt x="166" y="134"/>
                  </a:lnTo>
                  <a:lnTo>
                    <a:pt x="136" y="156"/>
                  </a:lnTo>
                  <a:lnTo>
                    <a:pt x="118" y="166"/>
                  </a:lnTo>
                  <a:lnTo>
                    <a:pt x="100" y="176"/>
                  </a:lnTo>
                  <a:lnTo>
                    <a:pt x="80" y="184"/>
                  </a:lnTo>
                  <a:lnTo>
                    <a:pt x="56" y="190"/>
                  </a:lnTo>
                  <a:lnTo>
                    <a:pt x="30" y="196"/>
                  </a:lnTo>
                  <a:lnTo>
                    <a:pt x="0" y="196"/>
                  </a:lnTo>
                  <a:lnTo>
                    <a:pt x="0" y="108"/>
                  </a:lnTo>
                  <a:close/>
                </a:path>
              </a:pathLst>
            </a:custGeom>
            <a:solidFill>
              <a:srgbClr val="02B6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dirty="0">
                <a:solidFill>
                  <a:prstClr val="black"/>
                </a:solidFill>
              </a:endParaRPr>
            </a:p>
          </p:txBody>
        </p:sp>
        <p:sp>
          <p:nvSpPr>
            <p:cNvPr id="13" name="Freeform 183"/>
            <p:cNvSpPr>
              <a:spLocks/>
            </p:cNvSpPr>
            <p:nvPr/>
          </p:nvSpPr>
          <p:spPr bwMode="auto">
            <a:xfrm>
              <a:off x="1412449" y="5227117"/>
              <a:ext cx="885825" cy="314325"/>
            </a:xfrm>
            <a:custGeom>
              <a:avLst/>
              <a:gdLst>
                <a:gd name="T0" fmla="*/ 0 w 558"/>
                <a:gd name="T1" fmla="*/ 2147483647 h 198"/>
                <a:gd name="T2" fmla="*/ 2147483647 w 558"/>
                <a:gd name="T3" fmla="*/ 2147483647 h 198"/>
                <a:gd name="T4" fmla="*/ 2147483647 w 558"/>
                <a:gd name="T5" fmla="*/ 2147483647 h 198"/>
                <a:gd name="T6" fmla="*/ 2147483647 w 558"/>
                <a:gd name="T7" fmla="*/ 2147483647 h 198"/>
                <a:gd name="T8" fmla="*/ 2147483647 w 558"/>
                <a:gd name="T9" fmla="*/ 2147483647 h 198"/>
                <a:gd name="T10" fmla="*/ 2147483647 w 558"/>
                <a:gd name="T11" fmla="*/ 2147483647 h 198"/>
                <a:gd name="T12" fmla="*/ 2147483647 w 558"/>
                <a:gd name="T13" fmla="*/ 2147483647 h 198"/>
                <a:gd name="T14" fmla="*/ 2147483647 w 558"/>
                <a:gd name="T15" fmla="*/ 2147483647 h 198"/>
                <a:gd name="T16" fmla="*/ 2147483647 w 558"/>
                <a:gd name="T17" fmla="*/ 0 h 198"/>
                <a:gd name="T18" fmla="*/ 2147483647 w 558"/>
                <a:gd name="T19" fmla="*/ 2147483647 h 198"/>
                <a:gd name="T20" fmla="*/ 2147483647 w 558"/>
                <a:gd name="T21" fmla="*/ 2147483647 h 198"/>
                <a:gd name="T22" fmla="*/ 2147483647 w 558"/>
                <a:gd name="T23" fmla="*/ 2147483647 h 198"/>
                <a:gd name="T24" fmla="*/ 2147483647 w 558"/>
                <a:gd name="T25" fmla="*/ 2147483647 h 198"/>
                <a:gd name="T26" fmla="*/ 2147483647 w 558"/>
                <a:gd name="T27" fmla="*/ 2147483647 h 198"/>
                <a:gd name="T28" fmla="*/ 2147483647 w 558"/>
                <a:gd name="T29" fmla="*/ 2147483647 h 198"/>
                <a:gd name="T30" fmla="*/ 2147483647 w 558"/>
                <a:gd name="T31" fmla="*/ 2147483647 h 198"/>
                <a:gd name="T32" fmla="*/ 2147483647 w 558"/>
                <a:gd name="T33" fmla="*/ 2147483647 h 198"/>
                <a:gd name="T34" fmla="*/ 2147483647 w 558"/>
                <a:gd name="T35" fmla="*/ 2147483647 h 198"/>
                <a:gd name="T36" fmla="*/ 2147483647 w 558"/>
                <a:gd name="T37" fmla="*/ 2147483647 h 198"/>
                <a:gd name="T38" fmla="*/ 2147483647 w 558"/>
                <a:gd name="T39" fmla="*/ 2147483647 h 198"/>
                <a:gd name="T40" fmla="*/ 2147483647 w 558"/>
                <a:gd name="T41" fmla="*/ 2147483647 h 198"/>
                <a:gd name="T42" fmla="*/ 2147483647 w 558"/>
                <a:gd name="T43" fmla="*/ 2147483647 h 198"/>
                <a:gd name="T44" fmla="*/ 2147483647 w 558"/>
                <a:gd name="T45" fmla="*/ 2147483647 h 198"/>
                <a:gd name="T46" fmla="*/ 2147483647 w 558"/>
                <a:gd name="T47" fmla="*/ 2147483647 h 198"/>
                <a:gd name="T48" fmla="*/ 2147483647 w 558"/>
                <a:gd name="T49" fmla="*/ 2147483647 h 198"/>
                <a:gd name="T50" fmla="*/ 2147483647 w 558"/>
                <a:gd name="T51" fmla="*/ 2147483647 h 198"/>
                <a:gd name="T52" fmla="*/ 2147483647 w 558"/>
                <a:gd name="T53" fmla="*/ 2147483647 h 198"/>
                <a:gd name="T54" fmla="*/ 2147483647 w 558"/>
                <a:gd name="T55" fmla="*/ 2147483647 h 198"/>
                <a:gd name="T56" fmla="*/ 2147483647 w 558"/>
                <a:gd name="T57" fmla="*/ 2147483647 h 198"/>
                <a:gd name="T58" fmla="*/ 2147483647 w 558"/>
                <a:gd name="T59" fmla="*/ 2147483647 h 198"/>
                <a:gd name="T60" fmla="*/ 2147483647 w 558"/>
                <a:gd name="T61" fmla="*/ 2147483647 h 198"/>
                <a:gd name="T62" fmla="*/ 2147483647 w 558"/>
                <a:gd name="T63" fmla="*/ 2147483647 h 198"/>
                <a:gd name="T64" fmla="*/ 0 w 558"/>
                <a:gd name="T65" fmla="*/ 2147483647 h 1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8"/>
                <a:gd name="T100" fmla="*/ 0 h 198"/>
                <a:gd name="T101" fmla="*/ 558 w 558"/>
                <a:gd name="T102" fmla="*/ 198 h 19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8" h="198">
                  <a:moveTo>
                    <a:pt x="0" y="108"/>
                  </a:moveTo>
                  <a:lnTo>
                    <a:pt x="0" y="108"/>
                  </a:lnTo>
                  <a:lnTo>
                    <a:pt x="20" y="108"/>
                  </a:lnTo>
                  <a:lnTo>
                    <a:pt x="38" y="106"/>
                  </a:lnTo>
                  <a:lnTo>
                    <a:pt x="54" y="100"/>
                  </a:lnTo>
                  <a:lnTo>
                    <a:pt x="70" y="96"/>
                  </a:lnTo>
                  <a:lnTo>
                    <a:pt x="82" y="88"/>
                  </a:lnTo>
                  <a:lnTo>
                    <a:pt x="96" y="80"/>
                  </a:lnTo>
                  <a:lnTo>
                    <a:pt x="120" y="62"/>
                  </a:lnTo>
                  <a:lnTo>
                    <a:pt x="150" y="40"/>
                  </a:lnTo>
                  <a:lnTo>
                    <a:pt x="166" y="30"/>
                  </a:lnTo>
                  <a:lnTo>
                    <a:pt x="184" y="20"/>
                  </a:lnTo>
                  <a:lnTo>
                    <a:pt x="204" y="12"/>
                  </a:lnTo>
                  <a:lnTo>
                    <a:pt x="226" y="6"/>
                  </a:lnTo>
                  <a:lnTo>
                    <a:pt x="250" y="2"/>
                  </a:lnTo>
                  <a:lnTo>
                    <a:pt x="280" y="0"/>
                  </a:lnTo>
                  <a:lnTo>
                    <a:pt x="308" y="2"/>
                  </a:lnTo>
                  <a:lnTo>
                    <a:pt x="334" y="6"/>
                  </a:lnTo>
                  <a:lnTo>
                    <a:pt x="358" y="12"/>
                  </a:lnTo>
                  <a:lnTo>
                    <a:pt x="378" y="20"/>
                  </a:lnTo>
                  <a:lnTo>
                    <a:pt x="396" y="30"/>
                  </a:lnTo>
                  <a:lnTo>
                    <a:pt x="412" y="40"/>
                  </a:lnTo>
                  <a:lnTo>
                    <a:pt x="442" y="62"/>
                  </a:lnTo>
                  <a:lnTo>
                    <a:pt x="466" y="80"/>
                  </a:lnTo>
                  <a:lnTo>
                    <a:pt x="478" y="88"/>
                  </a:lnTo>
                  <a:lnTo>
                    <a:pt x="490" y="96"/>
                  </a:lnTo>
                  <a:lnTo>
                    <a:pt x="504" y="100"/>
                  </a:lnTo>
                  <a:lnTo>
                    <a:pt x="520" y="106"/>
                  </a:lnTo>
                  <a:lnTo>
                    <a:pt x="538" y="108"/>
                  </a:lnTo>
                  <a:lnTo>
                    <a:pt x="558" y="108"/>
                  </a:lnTo>
                  <a:lnTo>
                    <a:pt x="558" y="198"/>
                  </a:lnTo>
                  <a:lnTo>
                    <a:pt x="528" y="196"/>
                  </a:lnTo>
                  <a:lnTo>
                    <a:pt x="502" y="192"/>
                  </a:lnTo>
                  <a:lnTo>
                    <a:pt x="480" y="186"/>
                  </a:lnTo>
                  <a:lnTo>
                    <a:pt x="460" y="178"/>
                  </a:lnTo>
                  <a:lnTo>
                    <a:pt x="442" y="168"/>
                  </a:lnTo>
                  <a:lnTo>
                    <a:pt x="424" y="158"/>
                  </a:lnTo>
                  <a:lnTo>
                    <a:pt x="396" y="136"/>
                  </a:lnTo>
                  <a:lnTo>
                    <a:pt x="372" y="118"/>
                  </a:lnTo>
                  <a:lnTo>
                    <a:pt x="360" y="110"/>
                  </a:lnTo>
                  <a:lnTo>
                    <a:pt x="348" y="104"/>
                  </a:lnTo>
                  <a:lnTo>
                    <a:pt x="334" y="98"/>
                  </a:lnTo>
                  <a:lnTo>
                    <a:pt x="318" y="94"/>
                  </a:lnTo>
                  <a:lnTo>
                    <a:pt x="300" y="90"/>
                  </a:lnTo>
                  <a:lnTo>
                    <a:pt x="280" y="90"/>
                  </a:lnTo>
                  <a:lnTo>
                    <a:pt x="260" y="90"/>
                  </a:lnTo>
                  <a:lnTo>
                    <a:pt x="242" y="94"/>
                  </a:lnTo>
                  <a:lnTo>
                    <a:pt x="228" y="98"/>
                  </a:lnTo>
                  <a:lnTo>
                    <a:pt x="214" y="102"/>
                  </a:lnTo>
                  <a:lnTo>
                    <a:pt x="202" y="110"/>
                  </a:lnTo>
                  <a:lnTo>
                    <a:pt x="190" y="118"/>
                  </a:lnTo>
                  <a:lnTo>
                    <a:pt x="166" y="136"/>
                  </a:lnTo>
                  <a:lnTo>
                    <a:pt x="136" y="158"/>
                  </a:lnTo>
                  <a:lnTo>
                    <a:pt x="118" y="168"/>
                  </a:lnTo>
                  <a:lnTo>
                    <a:pt x="100" y="178"/>
                  </a:lnTo>
                  <a:lnTo>
                    <a:pt x="80" y="186"/>
                  </a:lnTo>
                  <a:lnTo>
                    <a:pt x="56" y="192"/>
                  </a:lnTo>
                  <a:lnTo>
                    <a:pt x="30" y="196"/>
                  </a:lnTo>
                  <a:lnTo>
                    <a:pt x="0" y="198"/>
                  </a:lnTo>
                  <a:lnTo>
                    <a:pt x="0" y="108"/>
                  </a:lnTo>
                  <a:close/>
                </a:path>
              </a:pathLst>
            </a:custGeom>
            <a:solidFill>
              <a:srgbClr val="02B6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dirty="0">
                <a:solidFill>
                  <a:prstClr val="black"/>
                </a:solidFill>
              </a:endParaRPr>
            </a:p>
          </p:txBody>
        </p:sp>
        <p:sp>
          <p:nvSpPr>
            <p:cNvPr id="14" name="Freeform 185"/>
            <p:cNvSpPr>
              <a:spLocks/>
            </p:cNvSpPr>
            <p:nvPr/>
          </p:nvSpPr>
          <p:spPr bwMode="auto">
            <a:xfrm>
              <a:off x="1412449" y="5516042"/>
              <a:ext cx="885825" cy="311150"/>
            </a:xfrm>
            <a:custGeom>
              <a:avLst/>
              <a:gdLst>
                <a:gd name="T0" fmla="*/ 0 w 558"/>
                <a:gd name="T1" fmla="*/ 2147483647 h 196"/>
                <a:gd name="T2" fmla="*/ 2147483647 w 558"/>
                <a:gd name="T3" fmla="*/ 2147483647 h 196"/>
                <a:gd name="T4" fmla="*/ 2147483647 w 558"/>
                <a:gd name="T5" fmla="*/ 2147483647 h 196"/>
                <a:gd name="T6" fmla="*/ 2147483647 w 558"/>
                <a:gd name="T7" fmla="*/ 2147483647 h 196"/>
                <a:gd name="T8" fmla="*/ 2147483647 w 558"/>
                <a:gd name="T9" fmla="*/ 2147483647 h 196"/>
                <a:gd name="T10" fmla="*/ 2147483647 w 558"/>
                <a:gd name="T11" fmla="*/ 2147483647 h 196"/>
                <a:gd name="T12" fmla="*/ 2147483647 w 558"/>
                <a:gd name="T13" fmla="*/ 2147483647 h 196"/>
                <a:gd name="T14" fmla="*/ 2147483647 w 558"/>
                <a:gd name="T15" fmla="*/ 2147483647 h 196"/>
                <a:gd name="T16" fmla="*/ 2147483647 w 558"/>
                <a:gd name="T17" fmla="*/ 0 h 196"/>
                <a:gd name="T18" fmla="*/ 2147483647 w 558"/>
                <a:gd name="T19" fmla="*/ 2147483647 h 196"/>
                <a:gd name="T20" fmla="*/ 2147483647 w 558"/>
                <a:gd name="T21" fmla="*/ 2147483647 h 196"/>
                <a:gd name="T22" fmla="*/ 2147483647 w 558"/>
                <a:gd name="T23" fmla="*/ 2147483647 h 196"/>
                <a:gd name="T24" fmla="*/ 2147483647 w 558"/>
                <a:gd name="T25" fmla="*/ 2147483647 h 196"/>
                <a:gd name="T26" fmla="*/ 2147483647 w 558"/>
                <a:gd name="T27" fmla="*/ 2147483647 h 196"/>
                <a:gd name="T28" fmla="*/ 2147483647 w 558"/>
                <a:gd name="T29" fmla="*/ 2147483647 h 196"/>
                <a:gd name="T30" fmla="*/ 2147483647 w 558"/>
                <a:gd name="T31" fmla="*/ 2147483647 h 196"/>
                <a:gd name="T32" fmla="*/ 2147483647 w 558"/>
                <a:gd name="T33" fmla="*/ 2147483647 h 196"/>
                <a:gd name="T34" fmla="*/ 2147483647 w 558"/>
                <a:gd name="T35" fmla="*/ 2147483647 h 196"/>
                <a:gd name="T36" fmla="*/ 2147483647 w 558"/>
                <a:gd name="T37" fmla="*/ 2147483647 h 196"/>
                <a:gd name="T38" fmla="*/ 2147483647 w 558"/>
                <a:gd name="T39" fmla="*/ 2147483647 h 196"/>
                <a:gd name="T40" fmla="*/ 2147483647 w 558"/>
                <a:gd name="T41" fmla="*/ 2147483647 h 196"/>
                <a:gd name="T42" fmla="*/ 2147483647 w 558"/>
                <a:gd name="T43" fmla="*/ 2147483647 h 196"/>
                <a:gd name="T44" fmla="*/ 2147483647 w 558"/>
                <a:gd name="T45" fmla="*/ 2147483647 h 196"/>
                <a:gd name="T46" fmla="*/ 2147483647 w 558"/>
                <a:gd name="T47" fmla="*/ 2147483647 h 196"/>
                <a:gd name="T48" fmla="*/ 2147483647 w 558"/>
                <a:gd name="T49" fmla="*/ 2147483647 h 196"/>
                <a:gd name="T50" fmla="*/ 2147483647 w 558"/>
                <a:gd name="T51" fmla="*/ 2147483647 h 196"/>
                <a:gd name="T52" fmla="*/ 2147483647 w 558"/>
                <a:gd name="T53" fmla="*/ 2147483647 h 196"/>
                <a:gd name="T54" fmla="*/ 2147483647 w 558"/>
                <a:gd name="T55" fmla="*/ 2147483647 h 196"/>
                <a:gd name="T56" fmla="*/ 2147483647 w 558"/>
                <a:gd name="T57" fmla="*/ 2147483647 h 196"/>
                <a:gd name="T58" fmla="*/ 2147483647 w 558"/>
                <a:gd name="T59" fmla="*/ 2147483647 h 196"/>
                <a:gd name="T60" fmla="*/ 2147483647 w 558"/>
                <a:gd name="T61" fmla="*/ 2147483647 h 196"/>
                <a:gd name="T62" fmla="*/ 2147483647 w 558"/>
                <a:gd name="T63" fmla="*/ 2147483647 h 196"/>
                <a:gd name="T64" fmla="*/ 0 w 558"/>
                <a:gd name="T65" fmla="*/ 2147483647 h 1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8"/>
                <a:gd name="T100" fmla="*/ 0 h 196"/>
                <a:gd name="T101" fmla="*/ 558 w 558"/>
                <a:gd name="T102" fmla="*/ 196 h 1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8" h="196">
                  <a:moveTo>
                    <a:pt x="0" y="108"/>
                  </a:moveTo>
                  <a:lnTo>
                    <a:pt x="0" y="108"/>
                  </a:lnTo>
                  <a:lnTo>
                    <a:pt x="20" y="108"/>
                  </a:lnTo>
                  <a:lnTo>
                    <a:pt x="38" y="104"/>
                  </a:lnTo>
                  <a:lnTo>
                    <a:pt x="54" y="100"/>
                  </a:lnTo>
                  <a:lnTo>
                    <a:pt x="70" y="94"/>
                  </a:lnTo>
                  <a:lnTo>
                    <a:pt x="82" y="88"/>
                  </a:lnTo>
                  <a:lnTo>
                    <a:pt x="96" y="80"/>
                  </a:lnTo>
                  <a:lnTo>
                    <a:pt x="120" y="60"/>
                  </a:lnTo>
                  <a:lnTo>
                    <a:pt x="150" y="40"/>
                  </a:lnTo>
                  <a:lnTo>
                    <a:pt x="166" y="30"/>
                  </a:lnTo>
                  <a:lnTo>
                    <a:pt x="184" y="20"/>
                  </a:lnTo>
                  <a:lnTo>
                    <a:pt x="204" y="12"/>
                  </a:lnTo>
                  <a:lnTo>
                    <a:pt x="226" y="6"/>
                  </a:lnTo>
                  <a:lnTo>
                    <a:pt x="250" y="2"/>
                  </a:lnTo>
                  <a:lnTo>
                    <a:pt x="280" y="0"/>
                  </a:lnTo>
                  <a:lnTo>
                    <a:pt x="308" y="2"/>
                  </a:lnTo>
                  <a:lnTo>
                    <a:pt x="334" y="6"/>
                  </a:lnTo>
                  <a:lnTo>
                    <a:pt x="358" y="12"/>
                  </a:lnTo>
                  <a:lnTo>
                    <a:pt x="378" y="20"/>
                  </a:lnTo>
                  <a:lnTo>
                    <a:pt x="396" y="30"/>
                  </a:lnTo>
                  <a:lnTo>
                    <a:pt x="412" y="40"/>
                  </a:lnTo>
                  <a:lnTo>
                    <a:pt x="442" y="62"/>
                  </a:lnTo>
                  <a:lnTo>
                    <a:pt x="466" y="80"/>
                  </a:lnTo>
                  <a:lnTo>
                    <a:pt x="478" y="88"/>
                  </a:lnTo>
                  <a:lnTo>
                    <a:pt x="490" y="94"/>
                  </a:lnTo>
                  <a:lnTo>
                    <a:pt x="504" y="100"/>
                  </a:lnTo>
                  <a:lnTo>
                    <a:pt x="520" y="104"/>
                  </a:lnTo>
                  <a:lnTo>
                    <a:pt x="538" y="108"/>
                  </a:lnTo>
                  <a:lnTo>
                    <a:pt x="558" y="108"/>
                  </a:lnTo>
                  <a:lnTo>
                    <a:pt x="558" y="196"/>
                  </a:lnTo>
                  <a:lnTo>
                    <a:pt x="528" y="196"/>
                  </a:lnTo>
                  <a:lnTo>
                    <a:pt x="502" y="192"/>
                  </a:lnTo>
                  <a:lnTo>
                    <a:pt x="480" y="186"/>
                  </a:lnTo>
                  <a:lnTo>
                    <a:pt x="460" y="176"/>
                  </a:lnTo>
                  <a:lnTo>
                    <a:pt x="442" y="168"/>
                  </a:lnTo>
                  <a:lnTo>
                    <a:pt x="424" y="156"/>
                  </a:lnTo>
                  <a:lnTo>
                    <a:pt x="396" y="134"/>
                  </a:lnTo>
                  <a:lnTo>
                    <a:pt x="372" y="116"/>
                  </a:lnTo>
                  <a:lnTo>
                    <a:pt x="360" y="110"/>
                  </a:lnTo>
                  <a:lnTo>
                    <a:pt x="348" y="102"/>
                  </a:lnTo>
                  <a:lnTo>
                    <a:pt x="334" y="96"/>
                  </a:lnTo>
                  <a:lnTo>
                    <a:pt x="318" y="92"/>
                  </a:lnTo>
                  <a:lnTo>
                    <a:pt x="300" y="90"/>
                  </a:lnTo>
                  <a:lnTo>
                    <a:pt x="280" y="90"/>
                  </a:lnTo>
                  <a:lnTo>
                    <a:pt x="260" y="90"/>
                  </a:lnTo>
                  <a:lnTo>
                    <a:pt x="242" y="92"/>
                  </a:lnTo>
                  <a:lnTo>
                    <a:pt x="228" y="96"/>
                  </a:lnTo>
                  <a:lnTo>
                    <a:pt x="214" y="102"/>
                  </a:lnTo>
                  <a:lnTo>
                    <a:pt x="202" y="108"/>
                  </a:lnTo>
                  <a:lnTo>
                    <a:pt x="190" y="116"/>
                  </a:lnTo>
                  <a:lnTo>
                    <a:pt x="166" y="134"/>
                  </a:lnTo>
                  <a:lnTo>
                    <a:pt x="136" y="156"/>
                  </a:lnTo>
                  <a:lnTo>
                    <a:pt x="118" y="168"/>
                  </a:lnTo>
                  <a:lnTo>
                    <a:pt x="100" y="176"/>
                  </a:lnTo>
                  <a:lnTo>
                    <a:pt x="80" y="184"/>
                  </a:lnTo>
                  <a:lnTo>
                    <a:pt x="56" y="192"/>
                  </a:lnTo>
                  <a:lnTo>
                    <a:pt x="30" y="196"/>
                  </a:lnTo>
                  <a:lnTo>
                    <a:pt x="0" y="196"/>
                  </a:lnTo>
                  <a:lnTo>
                    <a:pt x="0" y="108"/>
                  </a:lnTo>
                  <a:close/>
                </a:path>
              </a:pathLst>
            </a:custGeom>
            <a:solidFill>
              <a:srgbClr val="02B6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dirty="0">
                <a:solidFill>
                  <a:prstClr val="black"/>
                </a:solidFill>
              </a:endParaRPr>
            </a:p>
          </p:txBody>
        </p:sp>
      </p:grpSp>
      <p:sp>
        <p:nvSpPr>
          <p:cNvPr id="15" name="Ellipse 53"/>
          <p:cNvSpPr/>
          <p:nvPr/>
        </p:nvSpPr>
        <p:spPr>
          <a:xfrm>
            <a:off x="2051770" y="3942555"/>
            <a:ext cx="118876" cy="120064"/>
          </a:xfrm>
          <a:prstGeom prst="ellipse">
            <a:avLst/>
          </a:prstGeom>
          <a:solidFill>
            <a:schemeClr val="tx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prstClr val="white"/>
              </a:solidFill>
            </a:endParaRPr>
          </a:p>
        </p:txBody>
      </p:sp>
      <p:sp>
        <p:nvSpPr>
          <p:cNvPr id="16" name="Ellipse 54"/>
          <p:cNvSpPr/>
          <p:nvPr/>
        </p:nvSpPr>
        <p:spPr>
          <a:xfrm>
            <a:off x="2058479" y="3384012"/>
            <a:ext cx="118876" cy="120064"/>
          </a:xfrm>
          <a:prstGeom prst="ellipse">
            <a:avLst/>
          </a:prstGeom>
          <a:solidFill>
            <a:schemeClr val="tx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prstClr val="white"/>
              </a:solidFill>
            </a:endParaRPr>
          </a:p>
        </p:txBody>
      </p:sp>
      <p:sp>
        <p:nvSpPr>
          <p:cNvPr id="17" name="Ellipse 55"/>
          <p:cNvSpPr/>
          <p:nvPr/>
        </p:nvSpPr>
        <p:spPr>
          <a:xfrm>
            <a:off x="2051770" y="4534589"/>
            <a:ext cx="118876" cy="120064"/>
          </a:xfrm>
          <a:prstGeom prst="ellipse">
            <a:avLst/>
          </a:prstGeom>
          <a:solidFill>
            <a:schemeClr val="tx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prstClr val="white"/>
              </a:solidFill>
            </a:endParaRPr>
          </a:p>
        </p:txBody>
      </p:sp>
      <p:sp>
        <p:nvSpPr>
          <p:cNvPr id="18" name="Ellipse 59"/>
          <p:cNvSpPr/>
          <p:nvPr/>
        </p:nvSpPr>
        <p:spPr>
          <a:xfrm>
            <a:off x="2058479" y="5216894"/>
            <a:ext cx="118876" cy="120064"/>
          </a:xfrm>
          <a:prstGeom prst="ellipse">
            <a:avLst/>
          </a:prstGeom>
          <a:solidFill>
            <a:schemeClr val="tx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prstClr val="white"/>
              </a:solidFill>
            </a:endParaRPr>
          </a:p>
        </p:txBody>
      </p:sp>
      <p:sp>
        <p:nvSpPr>
          <p:cNvPr id="19" name="ZoneTexte 41"/>
          <p:cNvSpPr txBox="1"/>
          <p:nvPr/>
        </p:nvSpPr>
        <p:spPr>
          <a:xfrm>
            <a:off x="2214748" y="4420484"/>
            <a:ext cx="1504150" cy="584775"/>
          </a:xfrm>
          <a:prstGeom prst="rect">
            <a:avLst/>
          </a:prstGeom>
          <a:noFill/>
        </p:spPr>
        <p:txBody>
          <a:bodyPr wrap="square">
            <a:spAutoFit/>
          </a:bodyPr>
          <a:lstStyle/>
          <a:p>
            <a:pPr defTabSz="457145">
              <a:defRPr/>
            </a:pPr>
            <a:r>
              <a:rPr lang="it-IT" sz="1600" b="1" dirty="0" smtClean="0">
                <a:solidFill>
                  <a:srgbClr val="00B1C7"/>
                </a:solidFill>
                <a:latin typeface="Arial" panose="020B0604020202020204" pitchFamily="34" charset="0"/>
                <a:cs typeface="Arial" panose="020B0604020202020204" pitchFamily="34" charset="0"/>
              </a:rPr>
              <a:t>3,303</a:t>
            </a:r>
          </a:p>
          <a:p>
            <a:r>
              <a:rPr lang="it-IT" sz="800" b="1" dirty="0" smtClean="0">
                <a:solidFill>
                  <a:prstClr val="black">
                    <a:lumMod val="65000"/>
                    <a:lumOff val="35000"/>
                  </a:prstClr>
                </a:solidFill>
                <a:latin typeface="Arial" panose="020B0604020202020204" pitchFamily="34" charset="0"/>
                <a:cs typeface="Arial" panose="020B0604020202020204" pitchFamily="34" charset="0"/>
              </a:rPr>
              <a:t>impianti di trattamento delle acque reflue gestiti</a:t>
            </a:r>
            <a:endParaRPr lang="it-IT" sz="800" b="1" dirty="0">
              <a:solidFill>
                <a:prstClr val="black">
                  <a:lumMod val="65000"/>
                  <a:lumOff val="35000"/>
                </a:prstClr>
              </a:solidFill>
              <a:latin typeface="Arial" panose="020B0604020202020204" pitchFamily="34" charset="0"/>
              <a:cs typeface="Arial" panose="020B0604020202020204" pitchFamily="34" charset="0"/>
            </a:endParaRPr>
          </a:p>
        </p:txBody>
      </p:sp>
      <p:sp>
        <p:nvSpPr>
          <p:cNvPr id="20" name="ZoneTexte 44"/>
          <p:cNvSpPr txBox="1"/>
          <p:nvPr/>
        </p:nvSpPr>
        <p:spPr>
          <a:xfrm>
            <a:off x="2214748" y="3808193"/>
            <a:ext cx="1577904" cy="461665"/>
          </a:xfrm>
          <a:prstGeom prst="rect">
            <a:avLst/>
          </a:prstGeom>
          <a:noFill/>
        </p:spPr>
        <p:txBody>
          <a:bodyPr wrap="square">
            <a:spAutoFit/>
          </a:bodyPr>
          <a:lstStyle/>
          <a:p>
            <a:pPr defTabSz="457145">
              <a:defRPr/>
            </a:pPr>
            <a:r>
              <a:rPr lang="it-IT" sz="1600" b="1" dirty="0" smtClean="0">
                <a:solidFill>
                  <a:srgbClr val="00B1C7"/>
                </a:solidFill>
                <a:latin typeface="Arial" panose="020B0604020202020204" pitchFamily="34" charset="0"/>
                <a:cs typeface="Arial" panose="020B0604020202020204" pitchFamily="34" charset="0"/>
              </a:rPr>
              <a:t>100</a:t>
            </a:r>
          </a:p>
          <a:p>
            <a:r>
              <a:rPr lang="it-IT" altLang="fr-FR" sz="800" kern="0" dirty="0" smtClean="0">
                <a:solidFill>
                  <a:prstClr val="black"/>
                </a:solidFill>
                <a:latin typeface="Arial" charset="0"/>
                <a:cs typeface="Arial" panose="020B0604020202020204" pitchFamily="34" charset="0"/>
              </a:rPr>
              <a:t>milioni di persone servite</a:t>
            </a:r>
            <a:endParaRPr lang="it-IT" sz="800" b="1" dirty="0">
              <a:solidFill>
                <a:prstClr val="black">
                  <a:lumMod val="65000"/>
                  <a:lumOff val="35000"/>
                </a:prstClr>
              </a:solidFill>
              <a:latin typeface="Arial" panose="020B0604020202020204" pitchFamily="34" charset="0"/>
              <a:cs typeface="Arial" panose="020B0604020202020204" pitchFamily="34" charset="0"/>
            </a:endParaRPr>
          </a:p>
        </p:txBody>
      </p:sp>
      <p:sp>
        <p:nvSpPr>
          <p:cNvPr id="21" name="ZoneTexte 115"/>
          <p:cNvSpPr txBox="1">
            <a:spLocks noChangeArrowheads="1"/>
          </p:cNvSpPr>
          <p:nvPr/>
        </p:nvSpPr>
        <p:spPr bwMode="auto">
          <a:xfrm>
            <a:off x="2698450" y="2898742"/>
            <a:ext cx="8599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algn="r"/>
            <a:r>
              <a:rPr lang="it-IT" altLang="fr-FR" sz="1400" b="1" cap="all" dirty="0" smtClean="0">
                <a:solidFill>
                  <a:srgbClr val="02B6CE"/>
                </a:solidFill>
                <a:latin typeface="Arial" panose="020B0604020202020204" pitchFamily="34" charset="0"/>
              </a:rPr>
              <a:t>water</a:t>
            </a:r>
            <a:endParaRPr lang="it-IT" altLang="fr-FR" sz="1400" b="1" cap="all" dirty="0">
              <a:solidFill>
                <a:srgbClr val="02B6CE"/>
              </a:solidFill>
              <a:latin typeface="Arial" panose="020B0604020202020204" pitchFamily="34" charset="0"/>
            </a:endParaRPr>
          </a:p>
        </p:txBody>
      </p:sp>
      <p:grpSp>
        <p:nvGrpSpPr>
          <p:cNvPr id="22" name="Groupe 75"/>
          <p:cNvGrpSpPr>
            <a:grpSpLocks noChangeAspect="1"/>
          </p:cNvGrpSpPr>
          <p:nvPr/>
        </p:nvGrpSpPr>
        <p:grpSpPr>
          <a:xfrm>
            <a:off x="4234553" y="2535327"/>
            <a:ext cx="578301" cy="576203"/>
            <a:chOff x="10099753" y="6069412"/>
            <a:chExt cx="876300" cy="873125"/>
          </a:xfrm>
          <a:solidFill>
            <a:srgbClr val="94C11F"/>
          </a:solidFill>
        </p:grpSpPr>
        <p:sp>
          <p:nvSpPr>
            <p:cNvPr id="23" name="Freeform 169"/>
            <p:cNvSpPr>
              <a:spLocks/>
            </p:cNvSpPr>
            <p:nvPr/>
          </p:nvSpPr>
          <p:spPr bwMode="auto">
            <a:xfrm>
              <a:off x="10601403" y="6069412"/>
              <a:ext cx="374650" cy="622300"/>
            </a:xfrm>
            <a:custGeom>
              <a:avLst/>
              <a:gdLst>
                <a:gd name="T0" fmla="*/ 0 w 236"/>
                <a:gd name="T1" fmla="*/ 88 h 392"/>
                <a:gd name="T2" fmla="*/ 0 w 236"/>
                <a:gd name="T3" fmla="*/ 88 h 392"/>
                <a:gd name="T4" fmla="*/ 16 w 236"/>
                <a:gd name="T5" fmla="*/ 92 h 392"/>
                <a:gd name="T6" fmla="*/ 32 w 236"/>
                <a:gd name="T7" fmla="*/ 98 h 392"/>
                <a:gd name="T8" fmla="*/ 46 w 236"/>
                <a:gd name="T9" fmla="*/ 104 h 392"/>
                <a:gd name="T10" fmla="*/ 60 w 236"/>
                <a:gd name="T11" fmla="*/ 112 h 392"/>
                <a:gd name="T12" fmla="*/ 72 w 236"/>
                <a:gd name="T13" fmla="*/ 122 h 392"/>
                <a:gd name="T14" fmla="*/ 84 w 236"/>
                <a:gd name="T15" fmla="*/ 132 h 392"/>
                <a:gd name="T16" fmla="*/ 96 w 236"/>
                <a:gd name="T17" fmla="*/ 142 h 392"/>
                <a:gd name="T18" fmla="*/ 106 w 236"/>
                <a:gd name="T19" fmla="*/ 154 h 392"/>
                <a:gd name="T20" fmla="*/ 114 w 236"/>
                <a:gd name="T21" fmla="*/ 166 h 392"/>
                <a:gd name="T22" fmla="*/ 124 w 236"/>
                <a:gd name="T23" fmla="*/ 180 h 392"/>
                <a:gd name="T24" fmla="*/ 130 w 236"/>
                <a:gd name="T25" fmla="*/ 194 h 392"/>
                <a:gd name="T26" fmla="*/ 136 w 236"/>
                <a:gd name="T27" fmla="*/ 208 h 392"/>
                <a:gd name="T28" fmla="*/ 142 w 236"/>
                <a:gd name="T29" fmla="*/ 224 h 392"/>
                <a:gd name="T30" fmla="*/ 144 w 236"/>
                <a:gd name="T31" fmla="*/ 240 h 392"/>
                <a:gd name="T32" fmla="*/ 146 w 236"/>
                <a:gd name="T33" fmla="*/ 256 h 392"/>
                <a:gd name="T34" fmla="*/ 148 w 236"/>
                <a:gd name="T35" fmla="*/ 272 h 392"/>
                <a:gd name="T36" fmla="*/ 148 w 236"/>
                <a:gd name="T37" fmla="*/ 272 h 392"/>
                <a:gd name="T38" fmla="*/ 146 w 236"/>
                <a:gd name="T39" fmla="*/ 286 h 392"/>
                <a:gd name="T40" fmla="*/ 144 w 236"/>
                <a:gd name="T41" fmla="*/ 302 h 392"/>
                <a:gd name="T42" fmla="*/ 138 w 236"/>
                <a:gd name="T43" fmla="*/ 330 h 392"/>
                <a:gd name="T44" fmla="*/ 152 w 236"/>
                <a:gd name="T45" fmla="*/ 392 h 392"/>
                <a:gd name="T46" fmla="*/ 216 w 236"/>
                <a:gd name="T47" fmla="*/ 374 h 392"/>
                <a:gd name="T48" fmla="*/ 216 w 236"/>
                <a:gd name="T49" fmla="*/ 374 h 392"/>
                <a:gd name="T50" fmla="*/ 224 w 236"/>
                <a:gd name="T51" fmla="*/ 350 h 392"/>
                <a:gd name="T52" fmla="*/ 230 w 236"/>
                <a:gd name="T53" fmla="*/ 326 h 392"/>
                <a:gd name="T54" fmla="*/ 234 w 236"/>
                <a:gd name="T55" fmla="*/ 298 h 392"/>
                <a:gd name="T56" fmla="*/ 236 w 236"/>
                <a:gd name="T57" fmla="*/ 272 h 392"/>
                <a:gd name="T58" fmla="*/ 236 w 236"/>
                <a:gd name="T59" fmla="*/ 272 h 392"/>
                <a:gd name="T60" fmla="*/ 234 w 236"/>
                <a:gd name="T61" fmla="*/ 246 h 392"/>
                <a:gd name="T62" fmla="*/ 230 w 236"/>
                <a:gd name="T63" fmla="*/ 222 h 392"/>
                <a:gd name="T64" fmla="*/ 226 w 236"/>
                <a:gd name="T65" fmla="*/ 196 h 392"/>
                <a:gd name="T66" fmla="*/ 218 w 236"/>
                <a:gd name="T67" fmla="*/ 174 h 392"/>
                <a:gd name="T68" fmla="*/ 208 w 236"/>
                <a:gd name="T69" fmla="*/ 152 h 392"/>
                <a:gd name="T70" fmla="*/ 196 w 236"/>
                <a:gd name="T71" fmla="*/ 130 h 392"/>
                <a:gd name="T72" fmla="*/ 182 w 236"/>
                <a:gd name="T73" fmla="*/ 110 h 392"/>
                <a:gd name="T74" fmla="*/ 168 w 236"/>
                <a:gd name="T75" fmla="*/ 92 h 392"/>
                <a:gd name="T76" fmla="*/ 152 w 236"/>
                <a:gd name="T77" fmla="*/ 74 h 392"/>
                <a:gd name="T78" fmla="*/ 134 w 236"/>
                <a:gd name="T79" fmla="*/ 58 h 392"/>
                <a:gd name="T80" fmla="*/ 114 w 236"/>
                <a:gd name="T81" fmla="*/ 44 h 392"/>
                <a:gd name="T82" fmla="*/ 94 w 236"/>
                <a:gd name="T83" fmla="*/ 30 h 392"/>
                <a:gd name="T84" fmla="*/ 72 w 236"/>
                <a:gd name="T85" fmla="*/ 20 h 392"/>
                <a:gd name="T86" fmla="*/ 50 w 236"/>
                <a:gd name="T87" fmla="*/ 10 h 392"/>
                <a:gd name="T88" fmla="*/ 26 w 236"/>
                <a:gd name="T89" fmla="*/ 4 h 392"/>
                <a:gd name="T90" fmla="*/ 0 w 236"/>
                <a:gd name="T91" fmla="*/ 0 h 392"/>
                <a:gd name="T92" fmla="*/ 30 w 236"/>
                <a:gd name="T93" fmla="*/ 46 h 392"/>
                <a:gd name="T94" fmla="*/ 0 w 236"/>
                <a:gd name="T9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6" h="392">
                  <a:moveTo>
                    <a:pt x="0" y="88"/>
                  </a:moveTo>
                  <a:lnTo>
                    <a:pt x="0" y="88"/>
                  </a:lnTo>
                  <a:lnTo>
                    <a:pt x="16" y="92"/>
                  </a:lnTo>
                  <a:lnTo>
                    <a:pt x="32" y="98"/>
                  </a:lnTo>
                  <a:lnTo>
                    <a:pt x="46" y="104"/>
                  </a:lnTo>
                  <a:lnTo>
                    <a:pt x="60" y="112"/>
                  </a:lnTo>
                  <a:lnTo>
                    <a:pt x="72" y="122"/>
                  </a:lnTo>
                  <a:lnTo>
                    <a:pt x="84" y="132"/>
                  </a:lnTo>
                  <a:lnTo>
                    <a:pt x="96" y="142"/>
                  </a:lnTo>
                  <a:lnTo>
                    <a:pt x="106" y="154"/>
                  </a:lnTo>
                  <a:lnTo>
                    <a:pt x="114" y="166"/>
                  </a:lnTo>
                  <a:lnTo>
                    <a:pt x="124" y="180"/>
                  </a:lnTo>
                  <a:lnTo>
                    <a:pt x="130" y="194"/>
                  </a:lnTo>
                  <a:lnTo>
                    <a:pt x="136" y="208"/>
                  </a:lnTo>
                  <a:lnTo>
                    <a:pt x="142" y="224"/>
                  </a:lnTo>
                  <a:lnTo>
                    <a:pt x="144" y="240"/>
                  </a:lnTo>
                  <a:lnTo>
                    <a:pt x="146" y="256"/>
                  </a:lnTo>
                  <a:lnTo>
                    <a:pt x="148" y="272"/>
                  </a:lnTo>
                  <a:lnTo>
                    <a:pt x="148" y="272"/>
                  </a:lnTo>
                  <a:lnTo>
                    <a:pt x="146" y="286"/>
                  </a:lnTo>
                  <a:lnTo>
                    <a:pt x="144" y="302"/>
                  </a:lnTo>
                  <a:lnTo>
                    <a:pt x="138" y="330"/>
                  </a:lnTo>
                  <a:lnTo>
                    <a:pt x="152" y="392"/>
                  </a:lnTo>
                  <a:lnTo>
                    <a:pt x="216" y="374"/>
                  </a:lnTo>
                  <a:lnTo>
                    <a:pt x="216" y="374"/>
                  </a:lnTo>
                  <a:lnTo>
                    <a:pt x="224" y="350"/>
                  </a:lnTo>
                  <a:lnTo>
                    <a:pt x="230" y="326"/>
                  </a:lnTo>
                  <a:lnTo>
                    <a:pt x="234" y="298"/>
                  </a:lnTo>
                  <a:lnTo>
                    <a:pt x="236" y="272"/>
                  </a:lnTo>
                  <a:lnTo>
                    <a:pt x="236" y="272"/>
                  </a:lnTo>
                  <a:lnTo>
                    <a:pt x="234" y="246"/>
                  </a:lnTo>
                  <a:lnTo>
                    <a:pt x="230" y="222"/>
                  </a:lnTo>
                  <a:lnTo>
                    <a:pt x="226" y="196"/>
                  </a:lnTo>
                  <a:lnTo>
                    <a:pt x="218" y="174"/>
                  </a:lnTo>
                  <a:lnTo>
                    <a:pt x="208" y="152"/>
                  </a:lnTo>
                  <a:lnTo>
                    <a:pt x="196" y="130"/>
                  </a:lnTo>
                  <a:lnTo>
                    <a:pt x="182" y="110"/>
                  </a:lnTo>
                  <a:lnTo>
                    <a:pt x="168" y="92"/>
                  </a:lnTo>
                  <a:lnTo>
                    <a:pt x="152" y="74"/>
                  </a:lnTo>
                  <a:lnTo>
                    <a:pt x="134" y="58"/>
                  </a:lnTo>
                  <a:lnTo>
                    <a:pt x="114" y="44"/>
                  </a:lnTo>
                  <a:lnTo>
                    <a:pt x="94" y="30"/>
                  </a:lnTo>
                  <a:lnTo>
                    <a:pt x="72" y="20"/>
                  </a:lnTo>
                  <a:lnTo>
                    <a:pt x="50" y="10"/>
                  </a:lnTo>
                  <a:lnTo>
                    <a:pt x="26" y="4"/>
                  </a:lnTo>
                  <a:lnTo>
                    <a:pt x="0" y="0"/>
                  </a:lnTo>
                  <a:lnTo>
                    <a:pt x="30" y="46"/>
                  </a:lnTo>
                  <a:lnTo>
                    <a:pt x="0" y="88"/>
                  </a:lnTo>
                  <a:close/>
                </a:path>
              </a:pathLst>
            </a:custGeom>
            <a:grpFill/>
            <a:ln>
              <a:noFill/>
            </a:ln>
            <a:extLst/>
          </p:spPr>
          <p:txBody>
            <a:bodyPr/>
            <a:lstStyle/>
            <a:p>
              <a:pPr defTabSz="609585">
                <a:defRPr/>
              </a:pPr>
              <a:endParaRPr lang="it-IT" dirty="0">
                <a:solidFill>
                  <a:prstClr val="black"/>
                </a:solidFill>
              </a:endParaRPr>
            </a:p>
          </p:txBody>
        </p:sp>
        <p:sp>
          <p:nvSpPr>
            <p:cNvPr id="24" name="Freeform 171"/>
            <p:cNvSpPr>
              <a:spLocks/>
            </p:cNvSpPr>
            <p:nvPr/>
          </p:nvSpPr>
          <p:spPr bwMode="auto">
            <a:xfrm>
              <a:off x="10099753" y="6072587"/>
              <a:ext cx="450850" cy="593725"/>
            </a:xfrm>
            <a:custGeom>
              <a:avLst/>
              <a:gdLst>
                <a:gd name="T0" fmla="*/ 98 w 284"/>
                <a:gd name="T1" fmla="*/ 328 h 374"/>
                <a:gd name="T2" fmla="*/ 98 w 284"/>
                <a:gd name="T3" fmla="*/ 328 h 374"/>
                <a:gd name="T4" fmla="*/ 94 w 284"/>
                <a:gd name="T5" fmla="*/ 312 h 374"/>
                <a:gd name="T6" fmla="*/ 90 w 284"/>
                <a:gd name="T7" fmla="*/ 298 h 374"/>
                <a:gd name="T8" fmla="*/ 88 w 284"/>
                <a:gd name="T9" fmla="*/ 282 h 374"/>
                <a:gd name="T10" fmla="*/ 88 w 284"/>
                <a:gd name="T11" fmla="*/ 266 h 374"/>
                <a:gd name="T12" fmla="*/ 90 w 284"/>
                <a:gd name="T13" fmla="*/ 250 h 374"/>
                <a:gd name="T14" fmla="*/ 92 w 284"/>
                <a:gd name="T15" fmla="*/ 234 h 374"/>
                <a:gd name="T16" fmla="*/ 96 w 284"/>
                <a:gd name="T17" fmla="*/ 220 h 374"/>
                <a:gd name="T18" fmla="*/ 102 w 284"/>
                <a:gd name="T19" fmla="*/ 206 h 374"/>
                <a:gd name="T20" fmla="*/ 108 w 284"/>
                <a:gd name="T21" fmla="*/ 190 h 374"/>
                <a:gd name="T22" fmla="*/ 114 w 284"/>
                <a:gd name="T23" fmla="*/ 176 h 374"/>
                <a:gd name="T24" fmla="*/ 124 w 284"/>
                <a:gd name="T25" fmla="*/ 164 h 374"/>
                <a:gd name="T26" fmla="*/ 132 w 284"/>
                <a:gd name="T27" fmla="*/ 152 h 374"/>
                <a:gd name="T28" fmla="*/ 144 w 284"/>
                <a:gd name="T29" fmla="*/ 140 h 374"/>
                <a:gd name="T30" fmla="*/ 156 w 284"/>
                <a:gd name="T31" fmla="*/ 128 h 374"/>
                <a:gd name="T32" fmla="*/ 168 w 284"/>
                <a:gd name="T33" fmla="*/ 118 h 374"/>
                <a:gd name="T34" fmla="*/ 182 w 284"/>
                <a:gd name="T35" fmla="*/ 110 h 374"/>
                <a:gd name="T36" fmla="*/ 182 w 284"/>
                <a:gd name="T37" fmla="*/ 110 h 374"/>
                <a:gd name="T38" fmla="*/ 196 w 284"/>
                <a:gd name="T39" fmla="*/ 102 h 374"/>
                <a:gd name="T40" fmla="*/ 210 w 284"/>
                <a:gd name="T41" fmla="*/ 96 h 374"/>
                <a:gd name="T42" fmla="*/ 238 w 284"/>
                <a:gd name="T43" fmla="*/ 88 h 374"/>
                <a:gd name="T44" fmla="*/ 284 w 284"/>
                <a:gd name="T45" fmla="*/ 46 h 374"/>
                <a:gd name="T46" fmla="*/ 238 w 284"/>
                <a:gd name="T47" fmla="*/ 0 h 374"/>
                <a:gd name="T48" fmla="*/ 238 w 284"/>
                <a:gd name="T49" fmla="*/ 0 h 374"/>
                <a:gd name="T50" fmla="*/ 212 w 284"/>
                <a:gd name="T51" fmla="*/ 4 h 374"/>
                <a:gd name="T52" fmla="*/ 188 w 284"/>
                <a:gd name="T53" fmla="*/ 12 h 374"/>
                <a:gd name="T54" fmla="*/ 162 w 284"/>
                <a:gd name="T55" fmla="*/ 22 h 374"/>
                <a:gd name="T56" fmla="*/ 138 w 284"/>
                <a:gd name="T57" fmla="*/ 34 h 374"/>
                <a:gd name="T58" fmla="*/ 138 w 284"/>
                <a:gd name="T59" fmla="*/ 34 h 374"/>
                <a:gd name="T60" fmla="*/ 116 w 284"/>
                <a:gd name="T61" fmla="*/ 48 h 374"/>
                <a:gd name="T62" fmla="*/ 98 w 284"/>
                <a:gd name="T63" fmla="*/ 62 h 374"/>
                <a:gd name="T64" fmla="*/ 78 w 284"/>
                <a:gd name="T65" fmla="*/ 80 h 374"/>
                <a:gd name="T66" fmla="*/ 62 w 284"/>
                <a:gd name="T67" fmla="*/ 98 h 374"/>
                <a:gd name="T68" fmla="*/ 48 w 284"/>
                <a:gd name="T69" fmla="*/ 118 h 374"/>
                <a:gd name="T70" fmla="*/ 36 w 284"/>
                <a:gd name="T71" fmla="*/ 138 h 374"/>
                <a:gd name="T72" fmla="*/ 24 w 284"/>
                <a:gd name="T73" fmla="*/ 160 h 374"/>
                <a:gd name="T74" fmla="*/ 16 w 284"/>
                <a:gd name="T75" fmla="*/ 182 h 374"/>
                <a:gd name="T76" fmla="*/ 8 w 284"/>
                <a:gd name="T77" fmla="*/ 206 h 374"/>
                <a:gd name="T78" fmla="*/ 4 w 284"/>
                <a:gd name="T79" fmla="*/ 228 h 374"/>
                <a:gd name="T80" fmla="*/ 2 w 284"/>
                <a:gd name="T81" fmla="*/ 252 h 374"/>
                <a:gd name="T82" fmla="*/ 0 w 284"/>
                <a:gd name="T83" fmla="*/ 278 h 374"/>
                <a:gd name="T84" fmla="*/ 2 w 284"/>
                <a:gd name="T85" fmla="*/ 302 h 374"/>
                <a:gd name="T86" fmla="*/ 6 w 284"/>
                <a:gd name="T87" fmla="*/ 326 h 374"/>
                <a:gd name="T88" fmla="*/ 12 w 284"/>
                <a:gd name="T89" fmla="*/ 350 h 374"/>
                <a:gd name="T90" fmla="*/ 20 w 284"/>
                <a:gd name="T91" fmla="*/ 374 h 374"/>
                <a:gd name="T92" fmla="*/ 46 w 284"/>
                <a:gd name="T93" fmla="*/ 324 h 374"/>
                <a:gd name="T94" fmla="*/ 98 w 284"/>
                <a:gd name="T95" fmla="*/ 3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4" h="374">
                  <a:moveTo>
                    <a:pt x="98" y="328"/>
                  </a:moveTo>
                  <a:lnTo>
                    <a:pt x="98" y="328"/>
                  </a:lnTo>
                  <a:lnTo>
                    <a:pt x="94" y="312"/>
                  </a:lnTo>
                  <a:lnTo>
                    <a:pt x="90" y="298"/>
                  </a:lnTo>
                  <a:lnTo>
                    <a:pt x="88" y="282"/>
                  </a:lnTo>
                  <a:lnTo>
                    <a:pt x="88" y="266"/>
                  </a:lnTo>
                  <a:lnTo>
                    <a:pt x="90" y="250"/>
                  </a:lnTo>
                  <a:lnTo>
                    <a:pt x="92" y="234"/>
                  </a:lnTo>
                  <a:lnTo>
                    <a:pt x="96" y="220"/>
                  </a:lnTo>
                  <a:lnTo>
                    <a:pt x="102" y="206"/>
                  </a:lnTo>
                  <a:lnTo>
                    <a:pt x="108" y="190"/>
                  </a:lnTo>
                  <a:lnTo>
                    <a:pt x="114" y="176"/>
                  </a:lnTo>
                  <a:lnTo>
                    <a:pt x="124" y="164"/>
                  </a:lnTo>
                  <a:lnTo>
                    <a:pt x="132" y="152"/>
                  </a:lnTo>
                  <a:lnTo>
                    <a:pt x="144" y="140"/>
                  </a:lnTo>
                  <a:lnTo>
                    <a:pt x="156" y="128"/>
                  </a:lnTo>
                  <a:lnTo>
                    <a:pt x="168" y="118"/>
                  </a:lnTo>
                  <a:lnTo>
                    <a:pt x="182" y="110"/>
                  </a:lnTo>
                  <a:lnTo>
                    <a:pt x="182" y="110"/>
                  </a:lnTo>
                  <a:lnTo>
                    <a:pt x="196" y="102"/>
                  </a:lnTo>
                  <a:lnTo>
                    <a:pt x="210" y="96"/>
                  </a:lnTo>
                  <a:lnTo>
                    <a:pt x="238" y="88"/>
                  </a:lnTo>
                  <a:lnTo>
                    <a:pt x="284" y="46"/>
                  </a:lnTo>
                  <a:lnTo>
                    <a:pt x="238" y="0"/>
                  </a:lnTo>
                  <a:lnTo>
                    <a:pt x="238" y="0"/>
                  </a:lnTo>
                  <a:lnTo>
                    <a:pt x="212" y="4"/>
                  </a:lnTo>
                  <a:lnTo>
                    <a:pt x="188" y="12"/>
                  </a:lnTo>
                  <a:lnTo>
                    <a:pt x="162" y="22"/>
                  </a:lnTo>
                  <a:lnTo>
                    <a:pt x="138" y="34"/>
                  </a:lnTo>
                  <a:lnTo>
                    <a:pt x="138" y="34"/>
                  </a:lnTo>
                  <a:lnTo>
                    <a:pt x="116" y="48"/>
                  </a:lnTo>
                  <a:lnTo>
                    <a:pt x="98" y="62"/>
                  </a:lnTo>
                  <a:lnTo>
                    <a:pt x="78" y="80"/>
                  </a:lnTo>
                  <a:lnTo>
                    <a:pt x="62" y="98"/>
                  </a:lnTo>
                  <a:lnTo>
                    <a:pt x="48" y="118"/>
                  </a:lnTo>
                  <a:lnTo>
                    <a:pt x="36" y="138"/>
                  </a:lnTo>
                  <a:lnTo>
                    <a:pt x="24" y="160"/>
                  </a:lnTo>
                  <a:lnTo>
                    <a:pt x="16" y="182"/>
                  </a:lnTo>
                  <a:lnTo>
                    <a:pt x="8" y="206"/>
                  </a:lnTo>
                  <a:lnTo>
                    <a:pt x="4" y="228"/>
                  </a:lnTo>
                  <a:lnTo>
                    <a:pt x="2" y="252"/>
                  </a:lnTo>
                  <a:lnTo>
                    <a:pt x="0" y="278"/>
                  </a:lnTo>
                  <a:lnTo>
                    <a:pt x="2" y="302"/>
                  </a:lnTo>
                  <a:lnTo>
                    <a:pt x="6" y="326"/>
                  </a:lnTo>
                  <a:lnTo>
                    <a:pt x="12" y="350"/>
                  </a:lnTo>
                  <a:lnTo>
                    <a:pt x="20" y="374"/>
                  </a:lnTo>
                  <a:lnTo>
                    <a:pt x="46" y="324"/>
                  </a:lnTo>
                  <a:lnTo>
                    <a:pt x="98" y="328"/>
                  </a:lnTo>
                  <a:close/>
                </a:path>
              </a:pathLst>
            </a:custGeom>
            <a:grpFill/>
            <a:ln>
              <a:noFill/>
            </a:ln>
            <a:extLst/>
          </p:spPr>
          <p:txBody>
            <a:bodyPr/>
            <a:lstStyle/>
            <a:p>
              <a:pPr defTabSz="609585">
                <a:defRPr/>
              </a:pPr>
              <a:endParaRPr lang="it-IT" dirty="0">
                <a:solidFill>
                  <a:prstClr val="black"/>
                </a:solidFill>
              </a:endParaRPr>
            </a:p>
          </p:txBody>
        </p:sp>
        <p:sp>
          <p:nvSpPr>
            <p:cNvPr id="25" name="Freeform 173"/>
            <p:cNvSpPr>
              <a:spLocks/>
            </p:cNvSpPr>
            <p:nvPr/>
          </p:nvSpPr>
          <p:spPr bwMode="auto">
            <a:xfrm>
              <a:off x="10188653" y="6675837"/>
              <a:ext cx="685800" cy="266700"/>
            </a:xfrm>
            <a:custGeom>
              <a:avLst/>
              <a:gdLst>
                <a:gd name="T0" fmla="*/ 356 w 432"/>
                <a:gd name="T1" fmla="*/ 20 h 168"/>
                <a:gd name="T2" fmla="*/ 356 w 432"/>
                <a:gd name="T3" fmla="*/ 20 h 168"/>
                <a:gd name="T4" fmla="*/ 344 w 432"/>
                <a:gd name="T5" fmla="*/ 32 h 168"/>
                <a:gd name="T6" fmla="*/ 332 w 432"/>
                <a:gd name="T7" fmla="*/ 42 h 168"/>
                <a:gd name="T8" fmla="*/ 318 w 432"/>
                <a:gd name="T9" fmla="*/ 50 h 168"/>
                <a:gd name="T10" fmla="*/ 306 w 432"/>
                <a:gd name="T11" fmla="*/ 58 h 168"/>
                <a:gd name="T12" fmla="*/ 292 w 432"/>
                <a:gd name="T13" fmla="*/ 66 h 168"/>
                <a:gd name="T14" fmla="*/ 276 w 432"/>
                <a:gd name="T15" fmla="*/ 70 h 168"/>
                <a:gd name="T16" fmla="*/ 262 w 432"/>
                <a:gd name="T17" fmla="*/ 76 h 168"/>
                <a:gd name="T18" fmla="*/ 246 w 432"/>
                <a:gd name="T19" fmla="*/ 78 h 168"/>
                <a:gd name="T20" fmla="*/ 230 w 432"/>
                <a:gd name="T21" fmla="*/ 80 h 168"/>
                <a:gd name="T22" fmla="*/ 216 w 432"/>
                <a:gd name="T23" fmla="*/ 80 h 168"/>
                <a:gd name="T24" fmla="*/ 200 w 432"/>
                <a:gd name="T25" fmla="*/ 80 h 168"/>
                <a:gd name="T26" fmla="*/ 184 w 432"/>
                <a:gd name="T27" fmla="*/ 78 h 168"/>
                <a:gd name="T28" fmla="*/ 168 w 432"/>
                <a:gd name="T29" fmla="*/ 74 h 168"/>
                <a:gd name="T30" fmla="*/ 154 w 432"/>
                <a:gd name="T31" fmla="*/ 70 h 168"/>
                <a:gd name="T32" fmla="*/ 138 w 432"/>
                <a:gd name="T33" fmla="*/ 64 h 168"/>
                <a:gd name="T34" fmla="*/ 124 w 432"/>
                <a:gd name="T35" fmla="*/ 56 h 168"/>
                <a:gd name="T36" fmla="*/ 124 w 432"/>
                <a:gd name="T37" fmla="*/ 56 h 168"/>
                <a:gd name="T38" fmla="*/ 110 w 432"/>
                <a:gd name="T39" fmla="*/ 48 h 168"/>
                <a:gd name="T40" fmla="*/ 98 w 432"/>
                <a:gd name="T41" fmla="*/ 38 h 168"/>
                <a:gd name="T42" fmla="*/ 78 w 432"/>
                <a:gd name="T43" fmla="*/ 18 h 168"/>
                <a:gd name="T44" fmla="*/ 18 w 432"/>
                <a:gd name="T45" fmla="*/ 0 h 168"/>
                <a:gd name="T46" fmla="*/ 0 w 432"/>
                <a:gd name="T47" fmla="*/ 62 h 168"/>
                <a:gd name="T48" fmla="*/ 0 w 432"/>
                <a:gd name="T49" fmla="*/ 62 h 168"/>
                <a:gd name="T50" fmla="*/ 16 w 432"/>
                <a:gd name="T51" fmla="*/ 82 h 168"/>
                <a:gd name="T52" fmla="*/ 36 w 432"/>
                <a:gd name="T53" fmla="*/ 100 h 168"/>
                <a:gd name="T54" fmla="*/ 56 w 432"/>
                <a:gd name="T55" fmla="*/ 116 h 168"/>
                <a:gd name="T56" fmla="*/ 80 w 432"/>
                <a:gd name="T57" fmla="*/ 132 h 168"/>
                <a:gd name="T58" fmla="*/ 80 w 432"/>
                <a:gd name="T59" fmla="*/ 132 h 168"/>
                <a:gd name="T60" fmla="*/ 102 w 432"/>
                <a:gd name="T61" fmla="*/ 144 h 168"/>
                <a:gd name="T62" fmla="*/ 126 w 432"/>
                <a:gd name="T63" fmla="*/ 152 h 168"/>
                <a:gd name="T64" fmla="*/ 150 w 432"/>
                <a:gd name="T65" fmla="*/ 160 h 168"/>
                <a:gd name="T66" fmla="*/ 174 w 432"/>
                <a:gd name="T67" fmla="*/ 166 h 168"/>
                <a:gd name="T68" fmla="*/ 198 w 432"/>
                <a:gd name="T69" fmla="*/ 168 h 168"/>
                <a:gd name="T70" fmla="*/ 222 w 432"/>
                <a:gd name="T71" fmla="*/ 168 h 168"/>
                <a:gd name="T72" fmla="*/ 246 w 432"/>
                <a:gd name="T73" fmla="*/ 168 h 168"/>
                <a:gd name="T74" fmla="*/ 270 w 432"/>
                <a:gd name="T75" fmla="*/ 164 h 168"/>
                <a:gd name="T76" fmla="*/ 292 w 432"/>
                <a:gd name="T77" fmla="*/ 158 h 168"/>
                <a:gd name="T78" fmla="*/ 316 w 432"/>
                <a:gd name="T79" fmla="*/ 150 h 168"/>
                <a:gd name="T80" fmla="*/ 338 w 432"/>
                <a:gd name="T81" fmla="*/ 140 h 168"/>
                <a:gd name="T82" fmla="*/ 360 w 432"/>
                <a:gd name="T83" fmla="*/ 130 h 168"/>
                <a:gd name="T84" fmla="*/ 380 w 432"/>
                <a:gd name="T85" fmla="*/ 116 h 168"/>
                <a:gd name="T86" fmla="*/ 398 w 432"/>
                <a:gd name="T87" fmla="*/ 100 h 168"/>
                <a:gd name="T88" fmla="*/ 416 w 432"/>
                <a:gd name="T89" fmla="*/ 84 h 168"/>
                <a:gd name="T90" fmla="*/ 432 w 432"/>
                <a:gd name="T91" fmla="*/ 64 h 168"/>
                <a:gd name="T92" fmla="*/ 378 w 432"/>
                <a:gd name="T93" fmla="*/ 66 h 168"/>
                <a:gd name="T94" fmla="*/ 356 w 432"/>
                <a:gd name="T95" fmla="*/ 2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2" h="168">
                  <a:moveTo>
                    <a:pt x="356" y="20"/>
                  </a:moveTo>
                  <a:lnTo>
                    <a:pt x="356" y="20"/>
                  </a:lnTo>
                  <a:lnTo>
                    <a:pt x="344" y="32"/>
                  </a:lnTo>
                  <a:lnTo>
                    <a:pt x="332" y="42"/>
                  </a:lnTo>
                  <a:lnTo>
                    <a:pt x="318" y="50"/>
                  </a:lnTo>
                  <a:lnTo>
                    <a:pt x="306" y="58"/>
                  </a:lnTo>
                  <a:lnTo>
                    <a:pt x="292" y="66"/>
                  </a:lnTo>
                  <a:lnTo>
                    <a:pt x="276" y="70"/>
                  </a:lnTo>
                  <a:lnTo>
                    <a:pt x="262" y="76"/>
                  </a:lnTo>
                  <a:lnTo>
                    <a:pt x="246" y="78"/>
                  </a:lnTo>
                  <a:lnTo>
                    <a:pt x="230" y="80"/>
                  </a:lnTo>
                  <a:lnTo>
                    <a:pt x="216" y="80"/>
                  </a:lnTo>
                  <a:lnTo>
                    <a:pt x="200" y="80"/>
                  </a:lnTo>
                  <a:lnTo>
                    <a:pt x="184" y="78"/>
                  </a:lnTo>
                  <a:lnTo>
                    <a:pt x="168" y="74"/>
                  </a:lnTo>
                  <a:lnTo>
                    <a:pt x="154" y="70"/>
                  </a:lnTo>
                  <a:lnTo>
                    <a:pt x="138" y="64"/>
                  </a:lnTo>
                  <a:lnTo>
                    <a:pt x="124" y="56"/>
                  </a:lnTo>
                  <a:lnTo>
                    <a:pt x="124" y="56"/>
                  </a:lnTo>
                  <a:lnTo>
                    <a:pt x="110" y="48"/>
                  </a:lnTo>
                  <a:lnTo>
                    <a:pt x="98" y="38"/>
                  </a:lnTo>
                  <a:lnTo>
                    <a:pt x="78" y="18"/>
                  </a:lnTo>
                  <a:lnTo>
                    <a:pt x="18" y="0"/>
                  </a:lnTo>
                  <a:lnTo>
                    <a:pt x="0" y="62"/>
                  </a:lnTo>
                  <a:lnTo>
                    <a:pt x="0" y="62"/>
                  </a:lnTo>
                  <a:lnTo>
                    <a:pt x="16" y="82"/>
                  </a:lnTo>
                  <a:lnTo>
                    <a:pt x="36" y="100"/>
                  </a:lnTo>
                  <a:lnTo>
                    <a:pt x="56" y="116"/>
                  </a:lnTo>
                  <a:lnTo>
                    <a:pt x="80" y="132"/>
                  </a:lnTo>
                  <a:lnTo>
                    <a:pt x="80" y="132"/>
                  </a:lnTo>
                  <a:lnTo>
                    <a:pt x="102" y="144"/>
                  </a:lnTo>
                  <a:lnTo>
                    <a:pt x="126" y="152"/>
                  </a:lnTo>
                  <a:lnTo>
                    <a:pt x="150" y="160"/>
                  </a:lnTo>
                  <a:lnTo>
                    <a:pt x="174" y="166"/>
                  </a:lnTo>
                  <a:lnTo>
                    <a:pt x="198" y="168"/>
                  </a:lnTo>
                  <a:lnTo>
                    <a:pt x="222" y="168"/>
                  </a:lnTo>
                  <a:lnTo>
                    <a:pt x="246" y="168"/>
                  </a:lnTo>
                  <a:lnTo>
                    <a:pt x="270" y="164"/>
                  </a:lnTo>
                  <a:lnTo>
                    <a:pt x="292" y="158"/>
                  </a:lnTo>
                  <a:lnTo>
                    <a:pt x="316" y="150"/>
                  </a:lnTo>
                  <a:lnTo>
                    <a:pt x="338" y="140"/>
                  </a:lnTo>
                  <a:lnTo>
                    <a:pt x="360" y="130"/>
                  </a:lnTo>
                  <a:lnTo>
                    <a:pt x="380" y="116"/>
                  </a:lnTo>
                  <a:lnTo>
                    <a:pt x="398" y="100"/>
                  </a:lnTo>
                  <a:lnTo>
                    <a:pt x="416" y="84"/>
                  </a:lnTo>
                  <a:lnTo>
                    <a:pt x="432" y="64"/>
                  </a:lnTo>
                  <a:lnTo>
                    <a:pt x="378" y="66"/>
                  </a:lnTo>
                  <a:lnTo>
                    <a:pt x="356" y="20"/>
                  </a:lnTo>
                  <a:close/>
                </a:path>
              </a:pathLst>
            </a:custGeom>
            <a:grpFill/>
            <a:ln>
              <a:noFill/>
            </a:ln>
            <a:extLst/>
          </p:spPr>
          <p:txBody>
            <a:bodyPr/>
            <a:lstStyle/>
            <a:p>
              <a:pPr defTabSz="609585">
                <a:defRPr/>
              </a:pPr>
              <a:endParaRPr lang="it-IT" dirty="0">
                <a:solidFill>
                  <a:prstClr val="black"/>
                </a:solidFill>
              </a:endParaRPr>
            </a:p>
          </p:txBody>
        </p:sp>
      </p:grpSp>
      <p:cxnSp>
        <p:nvCxnSpPr>
          <p:cNvPr id="26" name="Connecteur droit 61"/>
          <p:cNvCxnSpPr/>
          <p:nvPr/>
        </p:nvCxnSpPr>
        <p:spPr>
          <a:xfrm>
            <a:off x="4240951" y="3315483"/>
            <a:ext cx="0" cy="2289769"/>
          </a:xfrm>
          <a:prstGeom prst="line">
            <a:avLst/>
          </a:prstGeom>
          <a:ln w="19050" cap="rnd">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7" name="Ellipse 66"/>
          <p:cNvSpPr/>
          <p:nvPr/>
        </p:nvSpPr>
        <p:spPr>
          <a:xfrm>
            <a:off x="4181513" y="4073690"/>
            <a:ext cx="118876" cy="120064"/>
          </a:xfrm>
          <a:prstGeom prst="ellipse">
            <a:avLst/>
          </a:prstGeom>
          <a:solidFill>
            <a:schemeClr val="bg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prstClr val="white"/>
              </a:solidFill>
            </a:endParaRPr>
          </a:p>
        </p:txBody>
      </p:sp>
      <p:sp>
        <p:nvSpPr>
          <p:cNvPr id="28" name="Ellipse 67"/>
          <p:cNvSpPr/>
          <p:nvPr/>
        </p:nvSpPr>
        <p:spPr>
          <a:xfrm>
            <a:off x="4181513" y="3384783"/>
            <a:ext cx="118876" cy="120064"/>
          </a:xfrm>
          <a:prstGeom prst="ellipse">
            <a:avLst/>
          </a:prstGeom>
          <a:solidFill>
            <a:schemeClr val="bg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prstClr val="white"/>
              </a:solidFill>
            </a:endParaRPr>
          </a:p>
        </p:txBody>
      </p:sp>
      <p:sp>
        <p:nvSpPr>
          <p:cNvPr id="29" name="Ellipse 68"/>
          <p:cNvSpPr/>
          <p:nvPr/>
        </p:nvSpPr>
        <p:spPr>
          <a:xfrm>
            <a:off x="4181513" y="4745246"/>
            <a:ext cx="118876" cy="120064"/>
          </a:xfrm>
          <a:prstGeom prst="ellipse">
            <a:avLst/>
          </a:prstGeom>
          <a:solidFill>
            <a:schemeClr val="bg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prstClr val="white"/>
              </a:solidFill>
            </a:endParaRPr>
          </a:p>
        </p:txBody>
      </p:sp>
      <p:sp>
        <p:nvSpPr>
          <p:cNvPr id="30" name="Ellipse 69"/>
          <p:cNvSpPr/>
          <p:nvPr/>
        </p:nvSpPr>
        <p:spPr>
          <a:xfrm>
            <a:off x="4188222" y="5302101"/>
            <a:ext cx="118876" cy="120064"/>
          </a:xfrm>
          <a:prstGeom prst="ellipse">
            <a:avLst/>
          </a:prstGeom>
          <a:solidFill>
            <a:schemeClr val="bg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prstClr val="white"/>
              </a:solidFill>
            </a:endParaRPr>
          </a:p>
        </p:txBody>
      </p:sp>
      <p:sp>
        <p:nvSpPr>
          <p:cNvPr id="31" name="ZoneTexte 70"/>
          <p:cNvSpPr txBox="1"/>
          <p:nvPr/>
        </p:nvSpPr>
        <p:spPr>
          <a:xfrm>
            <a:off x="4344491" y="3280923"/>
            <a:ext cx="1677689" cy="707886"/>
          </a:xfrm>
          <a:prstGeom prst="rect">
            <a:avLst/>
          </a:prstGeom>
          <a:noFill/>
        </p:spPr>
        <p:txBody>
          <a:bodyPr wrap="square">
            <a:spAutoFit/>
          </a:bodyPr>
          <a:lstStyle/>
          <a:p>
            <a:pPr defTabSz="457145">
              <a:defRPr/>
            </a:pPr>
            <a:r>
              <a:rPr lang="it-IT" sz="1600" b="1" dirty="0" smtClean="0">
                <a:solidFill>
                  <a:srgbClr val="97BF0D"/>
                </a:solidFill>
                <a:latin typeface="Arial" panose="020B0604020202020204" pitchFamily="34" charset="0"/>
                <a:cs typeface="Arial" panose="020B0604020202020204" pitchFamily="34" charset="0"/>
              </a:rPr>
              <a:t>39</a:t>
            </a:r>
          </a:p>
          <a:p>
            <a:r>
              <a:rPr lang="it-IT" sz="800" b="1" dirty="0" smtClean="0">
                <a:solidFill>
                  <a:prstClr val="black">
                    <a:lumMod val="65000"/>
                    <a:lumOff val="35000"/>
                  </a:prstClr>
                </a:solidFill>
                <a:latin typeface="Arial" panose="020B0604020202020204" pitchFamily="34" charset="0"/>
                <a:cs typeface="Arial" panose="020B0604020202020204" pitchFamily="34" charset="0"/>
              </a:rPr>
              <a:t>milioni di abitanti serviti nella raccolta rifiuti per conto degli enti locali </a:t>
            </a:r>
            <a:endParaRPr lang="it-IT" sz="800" b="1" dirty="0">
              <a:solidFill>
                <a:prstClr val="black">
                  <a:lumMod val="65000"/>
                  <a:lumOff val="35000"/>
                </a:prstClr>
              </a:solidFill>
              <a:latin typeface="Arial" panose="020B0604020202020204" pitchFamily="34" charset="0"/>
              <a:cs typeface="Arial" panose="020B0604020202020204" pitchFamily="34" charset="0"/>
            </a:endParaRPr>
          </a:p>
        </p:txBody>
      </p:sp>
      <p:sp>
        <p:nvSpPr>
          <p:cNvPr id="32" name="ZoneTexte 71"/>
          <p:cNvSpPr txBox="1"/>
          <p:nvPr/>
        </p:nvSpPr>
        <p:spPr>
          <a:xfrm>
            <a:off x="4344491" y="5131399"/>
            <a:ext cx="1577904" cy="461665"/>
          </a:xfrm>
          <a:prstGeom prst="rect">
            <a:avLst/>
          </a:prstGeom>
          <a:noFill/>
        </p:spPr>
        <p:txBody>
          <a:bodyPr wrap="square">
            <a:spAutoFit/>
          </a:bodyPr>
          <a:lstStyle/>
          <a:p>
            <a:pPr defTabSz="457145">
              <a:defRPr/>
            </a:pPr>
            <a:r>
              <a:rPr lang="it-IT" sz="1600" b="1" dirty="0" smtClean="0">
                <a:solidFill>
                  <a:srgbClr val="97BF0D"/>
                </a:solidFill>
                <a:latin typeface="Arial" panose="020B0604020202020204" pitchFamily="34" charset="0"/>
                <a:cs typeface="Arial" panose="020B0604020202020204" pitchFamily="34" charset="0"/>
              </a:rPr>
              <a:t>601</a:t>
            </a:r>
          </a:p>
          <a:p>
            <a:r>
              <a:rPr lang="it-IT" sz="800" b="1" dirty="0" smtClean="0">
                <a:solidFill>
                  <a:prstClr val="black">
                    <a:lumMod val="65000"/>
                    <a:lumOff val="35000"/>
                  </a:prstClr>
                </a:solidFill>
                <a:latin typeface="Arial" panose="020B0604020202020204" pitchFamily="34" charset="0"/>
                <a:cs typeface="Arial" panose="020B0604020202020204" pitchFamily="34" charset="0"/>
              </a:rPr>
              <a:t>unità di trattamento gestite </a:t>
            </a:r>
            <a:endParaRPr lang="it-IT" sz="800" b="1" dirty="0">
              <a:solidFill>
                <a:prstClr val="black">
                  <a:lumMod val="65000"/>
                  <a:lumOff val="35000"/>
                </a:prstClr>
              </a:solidFill>
              <a:latin typeface="Arial" panose="020B0604020202020204" pitchFamily="34" charset="0"/>
              <a:cs typeface="Arial" panose="020B0604020202020204" pitchFamily="34" charset="0"/>
            </a:endParaRPr>
          </a:p>
        </p:txBody>
      </p:sp>
      <p:sp>
        <p:nvSpPr>
          <p:cNvPr id="33" name="ZoneTexte 72"/>
          <p:cNvSpPr txBox="1"/>
          <p:nvPr/>
        </p:nvSpPr>
        <p:spPr>
          <a:xfrm>
            <a:off x="4344491" y="3960043"/>
            <a:ext cx="1689769" cy="584775"/>
          </a:xfrm>
          <a:prstGeom prst="rect">
            <a:avLst/>
          </a:prstGeom>
          <a:noFill/>
          <a:ln>
            <a:noFill/>
          </a:ln>
        </p:spPr>
        <p:txBody>
          <a:bodyPr wrap="square">
            <a:spAutoFit/>
          </a:bodyPr>
          <a:lstStyle/>
          <a:p>
            <a:pPr defTabSz="457145">
              <a:defRPr/>
            </a:pPr>
            <a:r>
              <a:rPr lang="it-IT" sz="1600" b="1" dirty="0" smtClean="0">
                <a:solidFill>
                  <a:srgbClr val="97BF0D"/>
                </a:solidFill>
                <a:latin typeface="Arial" panose="020B0604020202020204" pitchFamily="34" charset="0"/>
                <a:cs typeface="Arial" panose="020B0604020202020204" pitchFamily="34" charset="0"/>
              </a:rPr>
              <a:t>42.9</a:t>
            </a:r>
          </a:p>
          <a:p>
            <a:r>
              <a:rPr lang="it-IT" sz="800" b="1" dirty="0" smtClean="0">
                <a:solidFill>
                  <a:prstClr val="black">
                    <a:lumMod val="65000"/>
                    <a:lumOff val="35000"/>
                  </a:prstClr>
                </a:solidFill>
                <a:latin typeface="Arial" panose="020B0604020202020204" pitchFamily="34" charset="0"/>
                <a:cs typeface="Arial" panose="020B0604020202020204" pitchFamily="34" charset="0"/>
              </a:rPr>
              <a:t>milioni di tonnellate di rifiuti trattati </a:t>
            </a:r>
            <a:endParaRPr lang="it-IT" sz="800" b="1" dirty="0">
              <a:solidFill>
                <a:prstClr val="black">
                  <a:lumMod val="65000"/>
                  <a:lumOff val="35000"/>
                </a:prstClr>
              </a:solidFill>
              <a:latin typeface="Arial" panose="020B0604020202020204" pitchFamily="34" charset="0"/>
              <a:cs typeface="Arial" panose="020B0604020202020204" pitchFamily="34" charset="0"/>
            </a:endParaRPr>
          </a:p>
        </p:txBody>
      </p:sp>
      <p:sp>
        <p:nvSpPr>
          <p:cNvPr id="34" name="ZoneTexte 73"/>
          <p:cNvSpPr txBox="1"/>
          <p:nvPr/>
        </p:nvSpPr>
        <p:spPr>
          <a:xfrm>
            <a:off x="4344491" y="4649822"/>
            <a:ext cx="1259160" cy="461665"/>
          </a:xfrm>
          <a:prstGeom prst="rect">
            <a:avLst/>
          </a:prstGeom>
          <a:noFill/>
        </p:spPr>
        <p:txBody>
          <a:bodyPr wrap="square">
            <a:spAutoFit/>
          </a:bodyPr>
          <a:lstStyle/>
          <a:p>
            <a:pPr defTabSz="457145">
              <a:defRPr/>
            </a:pPr>
            <a:r>
              <a:rPr lang="it-IT" sz="1600" b="1" dirty="0" smtClean="0">
                <a:solidFill>
                  <a:srgbClr val="97BF0D"/>
                </a:solidFill>
                <a:latin typeface="Arial" panose="020B0604020202020204" pitchFamily="34" charset="0"/>
                <a:cs typeface="Arial" panose="020B0604020202020204" pitchFamily="34" charset="0"/>
              </a:rPr>
              <a:t>553,500</a:t>
            </a:r>
          </a:p>
          <a:p>
            <a:pPr defTabSz="457145">
              <a:defRPr/>
            </a:pPr>
            <a:r>
              <a:rPr lang="it-IT" sz="800" b="1" dirty="0" smtClean="0">
                <a:solidFill>
                  <a:prstClr val="black">
                    <a:lumMod val="65000"/>
                    <a:lumOff val="35000"/>
                  </a:prstClr>
                </a:solidFill>
                <a:latin typeface="Arial" panose="020B0604020202020204" pitchFamily="34" charset="0"/>
                <a:cs typeface="Arial" panose="020B0604020202020204" pitchFamily="34" charset="0"/>
              </a:rPr>
              <a:t>clienti business </a:t>
            </a:r>
            <a:endParaRPr lang="it-IT" sz="800" b="1" dirty="0">
              <a:solidFill>
                <a:prstClr val="black">
                  <a:lumMod val="65000"/>
                  <a:lumOff val="35000"/>
                </a:prstClr>
              </a:solidFill>
              <a:latin typeface="Arial" panose="020B0604020202020204" pitchFamily="34" charset="0"/>
              <a:cs typeface="Arial" panose="020B0604020202020204" pitchFamily="34" charset="0"/>
            </a:endParaRPr>
          </a:p>
        </p:txBody>
      </p:sp>
      <p:sp>
        <p:nvSpPr>
          <p:cNvPr id="35" name="ZoneTexte 115"/>
          <p:cNvSpPr txBox="1">
            <a:spLocks noChangeArrowheads="1"/>
          </p:cNvSpPr>
          <p:nvPr/>
        </p:nvSpPr>
        <p:spPr bwMode="auto">
          <a:xfrm>
            <a:off x="4735907" y="2889490"/>
            <a:ext cx="10536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r>
              <a:rPr lang="it-IT" altLang="fr-FR" sz="1400" b="1" cap="all" dirty="0" err="1" smtClean="0">
                <a:solidFill>
                  <a:srgbClr val="97BF0D"/>
                </a:solidFill>
                <a:latin typeface="Arial" panose="020B0604020202020204" pitchFamily="34" charset="0"/>
              </a:rPr>
              <a:t>waste</a:t>
            </a:r>
            <a:endParaRPr lang="it-IT" altLang="fr-FR" sz="1400" b="1" cap="all" dirty="0">
              <a:solidFill>
                <a:srgbClr val="97BF0D"/>
              </a:solidFill>
              <a:latin typeface="Arial" panose="020B0604020202020204" pitchFamily="34" charset="0"/>
            </a:endParaRPr>
          </a:p>
        </p:txBody>
      </p:sp>
      <p:cxnSp>
        <p:nvCxnSpPr>
          <p:cNvPr id="36" name="Connecteur droit 79"/>
          <p:cNvCxnSpPr/>
          <p:nvPr/>
        </p:nvCxnSpPr>
        <p:spPr>
          <a:xfrm>
            <a:off x="6469999" y="3315483"/>
            <a:ext cx="0" cy="2289769"/>
          </a:xfrm>
          <a:prstGeom prst="line">
            <a:avLst/>
          </a:prstGeom>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7" name="Ellipse 80"/>
          <p:cNvSpPr/>
          <p:nvPr/>
        </p:nvSpPr>
        <p:spPr>
          <a:xfrm>
            <a:off x="6410561" y="3997193"/>
            <a:ext cx="118876" cy="120064"/>
          </a:xfrm>
          <a:prstGeom prst="ellipse">
            <a:avLst/>
          </a:prstGeom>
          <a:solidFill>
            <a:schemeClr val="accent4">
              <a:lumMod val="7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prstClr val="white"/>
              </a:solidFill>
            </a:endParaRPr>
          </a:p>
        </p:txBody>
      </p:sp>
      <p:sp>
        <p:nvSpPr>
          <p:cNvPr id="38" name="Ellipse 81"/>
          <p:cNvSpPr/>
          <p:nvPr/>
        </p:nvSpPr>
        <p:spPr>
          <a:xfrm>
            <a:off x="6410561" y="3384783"/>
            <a:ext cx="118876" cy="120064"/>
          </a:xfrm>
          <a:prstGeom prst="ellipse">
            <a:avLst/>
          </a:prstGeom>
          <a:solidFill>
            <a:schemeClr val="accent4">
              <a:lumMod val="7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prstClr val="white"/>
              </a:solidFill>
            </a:endParaRPr>
          </a:p>
        </p:txBody>
      </p:sp>
      <p:sp>
        <p:nvSpPr>
          <p:cNvPr id="39" name="Ellipse 82"/>
          <p:cNvSpPr/>
          <p:nvPr/>
        </p:nvSpPr>
        <p:spPr>
          <a:xfrm>
            <a:off x="6410561" y="4622951"/>
            <a:ext cx="118876" cy="120064"/>
          </a:xfrm>
          <a:prstGeom prst="ellipse">
            <a:avLst/>
          </a:prstGeom>
          <a:solidFill>
            <a:schemeClr val="accent4">
              <a:lumMod val="7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prstClr val="white"/>
              </a:solidFill>
            </a:endParaRPr>
          </a:p>
        </p:txBody>
      </p:sp>
      <p:sp>
        <p:nvSpPr>
          <p:cNvPr id="40" name="Ellipse 83"/>
          <p:cNvSpPr/>
          <p:nvPr/>
        </p:nvSpPr>
        <p:spPr>
          <a:xfrm>
            <a:off x="6417270" y="5242035"/>
            <a:ext cx="118876" cy="120064"/>
          </a:xfrm>
          <a:prstGeom prst="ellipse">
            <a:avLst/>
          </a:prstGeom>
          <a:solidFill>
            <a:schemeClr val="accent4">
              <a:lumMod val="7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prstClr val="white"/>
              </a:solidFill>
            </a:endParaRPr>
          </a:p>
        </p:txBody>
      </p:sp>
      <p:sp>
        <p:nvSpPr>
          <p:cNvPr id="41" name="ZoneTexte 84"/>
          <p:cNvSpPr txBox="1"/>
          <p:nvPr/>
        </p:nvSpPr>
        <p:spPr>
          <a:xfrm>
            <a:off x="6573539" y="3280923"/>
            <a:ext cx="1677689" cy="477054"/>
          </a:xfrm>
          <a:prstGeom prst="rect">
            <a:avLst/>
          </a:prstGeom>
          <a:noFill/>
        </p:spPr>
        <p:txBody>
          <a:bodyPr wrap="square">
            <a:spAutoFit/>
          </a:bodyPr>
          <a:lstStyle/>
          <a:p>
            <a:pPr defTabSz="457145">
              <a:defRPr/>
            </a:pPr>
            <a:r>
              <a:rPr lang="it-IT" sz="1600" b="1" dirty="0" smtClean="0">
                <a:solidFill>
                  <a:schemeClr val="accent4">
                    <a:lumMod val="75000"/>
                  </a:schemeClr>
                </a:solidFill>
                <a:latin typeface="Arial" panose="020B0604020202020204" pitchFamily="34" charset="0"/>
                <a:cs typeface="Arial" panose="020B0604020202020204" pitchFamily="34" charset="0"/>
              </a:rPr>
              <a:t>53</a:t>
            </a:r>
          </a:p>
          <a:p>
            <a:r>
              <a:rPr lang="it-IT" sz="800" b="1" dirty="0" smtClean="0">
                <a:solidFill>
                  <a:prstClr val="black">
                    <a:lumMod val="65000"/>
                    <a:lumOff val="35000"/>
                  </a:prstClr>
                </a:solidFill>
                <a:latin typeface="Arial" panose="020B0604020202020204" pitchFamily="34" charset="0"/>
                <a:cs typeface="Arial" panose="020B0604020202020204" pitchFamily="34" charset="0"/>
              </a:rPr>
              <a:t>milioni di MWh prodotti</a:t>
            </a:r>
            <a:endParaRPr lang="it-IT" sz="800" b="1" dirty="0">
              <a:solidFill>
                <a:prstClr val="black">
                  <a:lumMod val="65000"/>
                  <a:lumOff val="35000"/>
                </a:prstClr>
              </a:solidFill>
              <a:latin typeface="Arial" panose="020B0604020202020204" pitchFamily="34" charset="0"/>
              <a:cs typeface="Arial" panose="020B0604020202020204" pitchFamily="34" charset="0"/>
            </a:endParaRPr>
          </a:p>
        </p:txBody>
      </p:sp>
      <p:sp>
        <p:nvSpPr>
          <p:cNvPr id="42" name="ZoneTexte 85"/>
          <p:cNvSpPr txBox="1"/>
          <p:nvPr/>
        </p:nvSpPr>
        <p:spPr>
          <a:xfrm>
            <a:off x="6573539" y="5113747"/>
            <a:ext cx="1577904" cy="461665"/>
          </a:xfrm>
          <a:prstGeom prst="rect">
            <a:avLst/>
          </a:prstGeom>
          <a:noFill/>
        </p:spPr>
        <p:txBody>
          <a:bodyPr wrap="square">
            <a:spAutoFit/>
          </a:bodyPr>
          <a:lstStyle/>
          <a:p>
            <a:pPr defTabSz="457145">
              <a:defRPr/>
            </a:pPr>
            <a:r>
              <a:rPr lang="it-IT" sz="1600" b="1" dirty="0" smtClean="0">
                <a:solidFill>
                  <a:schemeClr val="accent4">
                    <a:lumMod val="75000"/>
                  </a:schemeClr>
                </a:solidFill>
                <a:latin typeface="Arial" panose="020B0604020202020204" pitchFamily="34" charset="0"/>
                <a:cs typeface="Arial" panose="020B0604020202020204" pitchFamily="34" charset="0"/>
              </a:rPr>
              <a:t>2,027</a:t>
            </a:r>
          </a:p>
          <a:p>
            <a:r>
              <a:rPr lang="it-IT" sz="800" b="1" dirty="0" smtClean="0">
                <a:solidFill>
                  <a:prstClr val="black">
                    <a:lumMod val="65000"/>
                    <a:lumOff val="35000"/>
                  </a:prstClr>
                </a:solidFill>
                <a:latin typeface="Arial" panose="020B0604020202020204" pitchFamily="34" charset="0"/>
                <a:cs typeface="Arial" panose="020B0604020202020204" pitchFamily="34" charset="0"/>
              </a:rPr>
              <a:t>siti industriali gestiti </a:t>
            </a:r>
            <a:endParaRPr lang="it-IT" sz="800" b="1" dirty="0">
              <a:solidFill>
                <a:prstClr val="black">
                  <a:lumMod val="65000"/>
                  <a:lumOff val="35000"/>
                </a:prstClr>
              </a:solidFill>
              <a:latin typeface="Arial" panose="020B0604020202020204" pitchFamily="34" charset="0"/>
              <a:cs typeface="Arial" panose="020B0604020202020204" pitchFamily="34" charset="0"/>
            </a:endParaRPr>
          </a:p>
        </p:txBody>
      </p:sp>
      <p:sp>
        <p:nvSpPr>
          <p:cNvPr id="43" name="ZoneTexte 87"/>
          <p:cNvSpPr txBox="1"/>
          <p:nvPr/>
        </p:nvSpPr>
        <p:spPr>
          <a:xfrm>
            <a:off x="6573539" y="3856850"/>
            <a:ext cx="1500307" cy="584775"/>
          </a:xfrm>
          <a:prstGeom prst="rect">
            <a:avLst/>
          </a:prstGeom>
          <a:noFill/>
          <a:ln>
            <a:noFill/>
          </a:ln>
        </p:spPr>
        <p:txBody>
          <a:bodyPr wrap="square">
            <a:spAutoFit/>
          </a:bodyPr>
          <a:lstStyle/>
          <a:p>
            <a:pPr defTabSz="457145">
              <a:defRPr/>
            </a:pPr>
            <a:r>
              <a:rPr lang="it-IT" sz="1600" b="1" dirty="0" smtClean="0">
                <a:solidFill>
                  <a:schemeClr val="accent4">
                    <a:lumMod val="75000"/>
                  </a:schemeClr>
                </a:solidFill>
                <a:latin typeface="Arial" panose="020B0604020202020204" pitchFamily="34" charset="0"/>
                <a:cs typeface="Arial" panose="020B0604020202020204" pitchFamily="34" charset="0"/>
              </a:rPr>
              <a:t>3.4</a:t>
            </a:r>
          </a:p>
          <a:p>
            <a:r>
              <a:rPr lang="it-IT" sz="800" b="1" dirty="0" smtClean="0">
                <a:solidFill>
                  <a:prstClr val="black">
                    <a:lumMod val="65000"/>
                    <a:lumOff val="35000"/>
                  </a:prstClr>
                </a:solidFill>
                <a:latin typeface="Arial" panose="020B0604020202020204" pitchFamily="34" charset="0"/>
                <a:cs typeface="Arial" panose="020B0604020202020204" pitchFamily="34" charset="0"/>
              </a:rPr>
              <a:t>milioni di edifici residenziali gestiti</a:t>
            </a:r>
            <a:endParaRPr lang="it-IT" sz="800" b="1" dirty="0">
              <a:solidFill>
                <a:prstClr val="black">
                  <a:lumMod val="65000"/>
                  <a:lumOff val="35000"/>
                </a:prstClr>
              </a:solidFill>
              <a:latin typeface="Arial" panose="020B0604020202020204" pitchFamily="34" charset="0"/>
              <a:cs typeface="Arial" panose="020B0604020202020204" pitchFamily="34" charset="0"/>
            </a:endParaRPr>
          </a:p>
        </p:txBody>
      </p:sp>
      <p:sp>
        <p:nvSpPr>
          <p:cNvPr id="44" name="ZoneTexte 88"/>
          <p:cNvSpPr txBox="1"/>
          <p:nvPr/>
        </p:nvSpPr>
        <p:spPr>
          <a:xfrm>
            <a:off x="6573540" y="4490672"/>
            <a:ext cx="2048455" cy="584775"/>
          </a:xfrm>
          <a:prstGeom prst="rect">
            <a:avLst/>
          </a:prstGeom>
          <a:noFill/>
        </p:spPr>
        <p:txBody>
          <a:bodyPr wrap="square">
            <a:spAutoFit/>
          </a:bodyPr>
          <a:lstStyle/>
          <a:p>
            <a:pPr defTabSz="457145">
              <a:defRPr/>
            </a:pPr>
            <a:r>
              <a:rPr lang="it-IT" sz="1600" b="1" dirty="0" smtClean="0">
                <a:solidFill>
                  <a:schemeClr val="accent4">
                    <a:lumMod val="75000"/>
                  </a:schemeClr>
                </a:solidFill>
                <a:latin typeface="Arial" panose="020B0604020202020204" pitchFamily="34" charset="0"/>
                <a:cs typeface="Arial" panose="020B0604020202020204" pitchFamily="34" charset="0"/>
              </a:rPr>
              <a:t>779</a:t>
            </a:r>
          </a:p>
          <a:p>
            <a:r>
              <a:rPr lang="it-IT" sz="800" b="1" dirty="0" smtClean="0">
                <a:solidFill>
                  <a:prstClr val="black">
                    <a:lumMod val="65000"/>
                    <a:lumOff val="35000"/>
                  </a:prstClr>
                </a:solidFill>
                <a:latin typeface="Arial" panose="020B0604020202020204" pitchFamily="34" charset="0"/>
                <a:cs typeface="Arial" panose="020B0604020202020204" pitchFamily="34" charset="0"/>
              </a:rPr>
              <a:t>reti urbane e locali di teleriscaldamento e raffreddamento </a:t>
            </a:r>
            <a:endParaRPr lang="it-IT" sz="800" b="1" dirty="0">
              <a:solidFill>
                <a:prstClr val="black">
                  <a:lumMod val="65000"/>
                  <a:lumOff val="35000"/>
                </a:prstClr>
              </a:solidFill>
              <a:latin typeface="Arial" panose="020B0604020202020204" pitchFamily="34" charset="0"/>
              <a:cs typeface="Arial" panose="020B0604020202020204" pitchFamily="34" charset="0"/>
            </a:endParaRPr>
          </a:p>
        </p:txBody>
      </p:sp>
      <p:sp>
        <p:nvSpPr>
          <p:cNvPr id="45" name="ZoneTexte 115"/>
          <p:cNvSpPr txBox="1">
            <a:spLocks noChangeArrowheads="1"/>
          </p:cNvSpPr>
          <p:nvPr/>
        </p:nvSpPr>
        <p:spPr bwMode="auto">
          <a:xfrm>
            <a:off x="7020166" y="2899015"/>
            <a:ext cx="10536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r>
              <a:rPr lang="it-IT" altLang="fr-FR" sz="1400" b="1" cap="all" dirty="0" smtClean="0">
                <a:solidFill>
                  <a:schemeClr val="accent4">
                    <a:lumMod val="75000"/>
                  </a:schemeClr>
                </a:solidFill>
                <a:latin typeface="Arial" panose="020B0604020202020204" pitchFamily="34" charset="0"/>
              </a:rPr>
              <a:t>energy</a:t>
            </a:r>
            <a:endParaRPr lang="it-IT" altLang="fr-FR" sz="1400" b="1" cap="all" dirty="0">
              <a:solidFill>
                <a:schemeClr val="accent4">
                  <a:lumMod val="75000"/>
                </a:schemeClr>
              </a:solidFill>
              <a:latin typeface="Arial" panose="020B0604020202020204" pitchFamily="34" charset="0"/>
            </a:endParaRPr>
          </a:p>
        </p:txBody>
      </p:sp>
      <p:sp>
        <p:nvSpPr>
          <p:cNvPr id="46" name="ZoneTexte 46"/>
          <p:cNvSpPr txBox="1"/>
          <p:nvPr/>
        </p:nvSpPr>
        <p:spPr>
          <a:xfrm>
            <a:off x="2221456" y="3280902"/>
            <a:ext cx="1524317" cy="584775"/>
          </a:xfrm>
          <a:prstGeom prst="rect">
            <a:avLst/>
          </a:prstGeom>
          <a:noFill/>
          <a:ln>
            <a:noFill/>
          </a:ln>
        </p:spPr>
        <p:txBody>
          <a:bodyPr wrap="square">
            <a:spAutoFit/>
          </a:bodyPr>
          <a:lstStyle/>
          <a:p>
            <a:pPr defTabSz="457145">
              <a:defRPr/>
            </a:pPr>
            <a:r>
              <a:rPr lang="it-IT" sz="1600" b="1" dirty="0" smtClean="0">
                <a:solidFill>
                  <a:srgbClr val="00B1C7"/>
                </a:solidFill>
                <a:latin typeface="Arial" panose="020B0604020202020204" pitchFamily="34" charset="0"/>
                <a:cs typeface="Arial" panose="020B0604020202020204" pitchFamily="34" charset="0"/>
              </a:rPr>
              <a:t>4,245</a:t>
            </a:r>
          </a:p>
          <a:p>
            <a:r>
              <a:rPr lang="it-IT" sz="800" b="1" dirty="0" smtClean="0">
                <a:solidFill>
                  <a:prstClr val="black">
                    <a:lumMod val="65000"/>
                    <a:lumOff val="35000"/>
                  </a:prstClr>
                </a:solidFill>
                <a:latin typeface="Arial" panose="020B0604020202020204" pitchFamily="34" charset="0"/>
                <a:cs typeface="Arial" panose="020B0604020202020204" pitchFamily="34" charset="0"/>
              </a:rPr>
              <a:t>impianti di produzione</a:t>
            </a:r>
            <a:br>
              <a:rPr lang="it-IT" sz="800" b="1" dirty="0" smtClean="0">
                <a:solidFill>
                  <a:prstClr val="black">
                    <a:lumMod val="65000"/>
                    <a:lumOff val="35000"/>
                  </a:prstClr>
                </a:solidFill>
                <a:latin typeface="Arial" panose="020B0604020202020204" pitchFamily="34" charset="0"/>
                <a:cs typeface="Arial" panose="020B0604020202020204" pitchFamily="34" charset="0"/>
              </a:rPr>
            </a:br>
            <a:r>
              <a:rPr lang="it-IT" sz="800" b="1" dirty="0" smtClean="0">
                <a:solidFill>
                  <a:prstClr val="black">
                    <a:lumMod val="65000"/>
                    <a:lumOff val="35000"/>
                  </a:prstClr>
                </a:solidFill>
                <a:latin typeface="Arial" panose="020B0604020202020204" pitchFamily="34" charset="0"/>
                <a:cs typeface="Arial" panose="020B0604020202020204" pitchFamily="34" charset="0"/>
              </a:rPr>
              <a:t> di acqua potabile gestiti</a:t>
            </a:r>
            <a:endParaRPr lang="it-IT" sz="800" b="1" dirty="0">
              <a:solidFill>
                <a:prstClr val="black">
                  <a:lumMod val="65000"/>
                  <a:lumOff val="35000"/>
                </a:prstClr>
              </a:solidFill>
              <a:latin typeface="Arial" panose="020B0604020202020204" pitchFamily="34" charset="0"/>
              <a:cs typeface="Arial" panose="020B0604020202020204" pitchFamily="34" charset="0"/>
            </a:endParaRPr>
          </a:p>
        </p:txBody>
      </p:sp>
      <p:sp>
        <p:nvSpPr>
          <p:cNvPr id="47" name="ZoneTexte 47"/>
          <p:cNvSpPr txBox="1"/>
          <p:nvPr/>
        </p:nvSpPr>
        <p:spPr>
          <a:xfrm>
            <a:off x="2214748" y="5085874"/>
            <a:ext cx="1504150" cy="584775"/>
          </a:xfrm>
          <a:prstGeom prst="rect">
            <a:avLst/>
          </a:prstGeom>
          <a:noFill/>
        </p:spPr>
        <p:txBody>
          <a:bodyPr wrap="square">
            <a:spAutoFit/>
          </a:bodyPr>
          <a:lstStyle/>
          <a:p>
            <a:pPr defTabSz="457145">
              <a:defRPr/>
            </a:pPr>
            <a:r>
              <a:rPr lang="it-IT" sz="1600" b="1" dirty="0" smtClean="0">
                <a:solidFill>
                  <a:srgbClr val="00B1C7"/>
                </a:solidFill>
                <a:latin typeface="Arial" panose="020B0604020202020204" pitchFamily="34" charset="0"/>
                <a:cs typeface="Arial" panose="020B0604020202020204" pitchFamily="34" charset="0"/>
              </a:rPr>
              <a:t>63</a:t>
            </a:r>
          </a:p>
          <a:p>
            <a:r>
              <a:rPr lang="it-IT" sz="800" b="1" dirty="0" smtClean="0">
                <a:solidFill>
                  <a:prstClr val="black">
                    <a:lumMod val="65000"/>
                    <a:lumOff val="35000"/>
                  </a:prstClr>
                </a:solidFill>
                <a:latin typeface="Arial" panose="020B0604020202020204" pitchFamily="34" charset="0"/>
                <a:cs typeface="Arial" panose="020B0604020202020204" pitchFamily="34" charset="0"/>
              </a:rPr>
              <a:t>milioni di abitanti collegato alla rete fognaria </a:t>
            </a:r>
            <a:endParaRPr lang="it-IT" sz="800" b="1" dirty="0">
              <a:solidFill>
                <a:prstClr val="black">
                  <a:lumMod val="65000"/>
                  <a:lumOff val="35000"/>
                </a:prstClr>
              </a:solidFill>
              <a:latin typeface="Arial" panose="020B0604020202020204" pitchFamily="34" charset="0"/>
              <a:cs typeface="Arial" panose="020B0604020202020204" pitchFamily="34" charset="0"/>
            </a:endParaRPr>
          </a:p>
        </p:txBody>
      </p:sp>
      <p:sp>
        <p:nvSpPr>
          <p:cNvPr id="48" name="Forme automatique 2"/>
          <p:cNvSpPr>
            <a:spLocks noChangeArrowheads="1"/>
          </p:cNvSpPr>
          <p:nvPr/>
        </p:nvSpPr>
        <p:spPr bwMode="auto">
          <a:xfrm>
            <a:off x="6437624" y="5747569"/>
            <a:ext cx="2439922" cy="573570"/>
          </a:xfrm>
          <a:prstGeom prst="bracketPair">
            <a:avLst>
              <a:gd name="adj" fmla="val 8051"/>
            </a:avLst>
          </a:prstGeom>
          <a:solidFill>
            <a:schemeClr val="bg1"/>
          </a:solidFill>
          <a:ln w="38100">
            <a:solidFill>
              <a:schemeClr val="accent4">
                <a:lumMod val="75000"/>
              </a:schemeClr>
            </a:solidFill>
            <a:round/>
            <a:headEnd/>
            <a:tailEnd/>
          </a:ln>
        </p:spPr>
        <p:txBody>
          <a:bodyPr lIns="45720" rIns="45720"/>
          <a:lstStyle/>
          <a:p>
            <a:pPr algn="ctr"/>
            <a:r>
              <a:rPr lang="it-IT" sz="1200" dirty="0">
                <a:solidFill>
                  <a:schemeClr val="tx1">
                    <a:lumMod val="65000"/>
                    <a:lumOff val="35000"/>
                  </a:schemeClr>
                </a:solidFill>
                <a:latin typeface="Arial" pitchFamily="34" charset="0"/>
                <a:cs typeface="Arial" pitchFamily="34" charset="0"/>
              </a:rPr>
              <a:t>da luglio 2014 </a:t>
            </a:r>
            <a:r>
              <a:rPr lang="it-IT" sz="1200" b="1" dirty="0" smtClean="0">
                <a:solidFill>
                  <a:schemeClr val="tx1">
                    <a:lumMod val="65000"/>
                    <a:lumOff val="35000"/>
                  </a:schemeClr>
                </a:solidFill>
                <a:latin typeface="Arial" pitchFamily="34" charset="0"/>
                <a:cs typeface="Arial" pitchFamily="34" charset="0"/>
              </a:rPr>
              <a:t>Siram</a:t>
            </a:r>
            <a:r>
              <a:rPr lang="it-IT" sz="1200" dirty="0" smtClean="0">
                <a:solidFill>
                  <a:schemeClr val="tx1">
                    <a:lumMod val="65000"/>
                    <a:lumOff val="35000"/>
                  </a:schemeClr>
                </a:solidFill>
                <a:latin typeface="Arial" pitchFamily="34" charset="0"/>
                <a:cs typeface="Arial" pitchFamily="34" charset="0"/>
              </a:rPr>
              <a:t> è </a:t>
            </a:r>
            <a:r>
              <a:rPr lang="it-IT" sz="1200" dirty="0">
                <a:solidFill>
                  <a:schemeClr val="tx1">
                    <a:lumMod val="65000"/>
                    <a:lumOff val="35000"/>
                  </a:schemeClr>
                </a:solidFill>
                <a:latin typeface="Arial" pitchFamily="34" charset="0"/>
                <a:cs typeface="Arial" pitchFamily="34" charset="0"/>
              </a:rPr>
              <a:t>stata incorporata al 100% in Veolia</a:t>
            </a:r>
          </a:p>
        </p:txBody>
      </p:sp>
      <p:sp>
        <p:nvSpPr>
          <p:cNvPr id="49" name="Rettangolo 48"/>
          <p:cNvSpPr/>
          <p:nvPr/>
        </p:nvSpPr>
        <p:spPr>
          <a:xfrm>
            <a:off x="281149" y="1397186"/>
            <a:ext cx="8646638" cy="523220"/>
          </a:xfrm>
          <a:prstGeom prst="rect">
            <a:avLst/>
          </a:prstGeom>
        </p:spPr>
        <p:txBody>
          <a:bodyPr wrap="square">
            <a:spAutoFit/>
          </a:bodyPr>
          <a:lstStyle/>
          <a:p>
            <a:r>
              <a:rPr lang="it-IT" altLang="fr-FR" sz="1400" b="1" dirty="0" smtClean="0">
                <a:solidFill>
                  <a:srgbClr val="58585A"/>
                </a:solidFill>
                <a:latin typeface="Arial" panose="020B0604020202020204" pitchFamily="34" charset="0"/>
                <a:cs typeface="Arial" panose="020B0604020202020204" pitchFamily="34" charset="0"/>
              </a:rPr>
              <a:t>Veolia</a:t>
            </a:r>
            <a:r>
              <a:rPr lang="it-IT" altLang="fr-FR" sz="1400" dirty="0" smtClean="0">
                <a:solidFill>
                  <a:srgbClr val="58585A"/>
                </a:solidFill>
                <a:latin typeface="Arial" panose="020B0604020202020204" pitchFamily="34" charset="0"/>
                <a:cs typeface="Arial" panose="020B0604020202020204" pitchFamily="34" charset="0"/>
              </a:rPr>
              <a:t> progetta e realizza soluzioni per la gestione di </a:t>
            </a:r>
            <a:r>
              <a:rPr lang="it-IT" altLang="fr-FR" sz="1400" b="1" dirty="0" smtClean="0">
                <a:solidFill>
                  <a:srgbClr val="02B6CE"/>
                </a:solidFill>
                <a:latin typeface="Arial" panose="020B0604020202020204" pitchFamily="34" charset="0"/>
                <a:cs typeface="Arial" panose="020B0604020202020204" pitchFamily="34" charset="0"/>
              </a:rPr>
              <a:t>acqua</a:t>
            </a:r>
            <a:r>
              <a:rPr lang="it-IT" altLang="ja-JP" sz="1400" dirty="0" smtClean="0">
                <a:solidFill>
                  <a:srgbClr val="58585A"/>
                </a:solidFill>
                <a:latin typeface="Arial" panose="020B0604020202020204" pitchFamily="34" charset="0"/>
                <a:cs typeface="Arial" panose="020B0604020202020204" pitchFamily="34" charset="0"/>
              </a:rPr>
              <a:t>, </a:t>
            </a:r>
            <a:r>
              <a:rPr lang="it-IT" altLang="ja-JP" sz="1400" b="1" dirty="0" smtClean="0">
                <a:solidFill>
                  <a:srgbClr val="7BC143"/>
                </a:solidFill>
                <a:latin typeface="Arial" panose="020B0604020202020204" pitchFamily="34" charset="0"/>
                <a:cs typeface="Arial" panose="020B0604020202020204" pitchFamily="34" charset="0"/>
              </a:rPr>
              <a:t>rifiuti </a:t>
            </a:r>
            <a:r>
              <a:rPr lang="it-IT" altLang="ja-JP" sz="1400" dirty="0" smtClean="0">
                <a:solidFill>
                  <a:srgbClr val="58585A"/>
                </a:solidFill>
                <a:latin typeface="Arial" panose="020B0604020202020204" pitchFamily="34" charset="0"/>
                <a:cs typeface="Arial" panose="020B0604020202020204" pitchFamily="34" charset="0"/>
              </a:rPr>
              <a:t>ed </a:t>
            </a:r>
            <a:r>
              <a:rPr lang="it-IT" altLang="ja-JP" sz="1400" b="1" dirty="0" smtClean="0">
                <a:solidFill>
                  <a:schemeClr val="accent4">
                    <a:lumMod val="75000"/>
                  </a:schemeClr>
                </a:solidFill>
                <a:latin typeface="Arial" panose="020B0604020202020204" pitchFamily="34" charset="0"/>
                <a:cs typeface="Arial" panose="020B0604020202020204" pitchFamily="34" charset="0"/>
              </a:rPr>
              <a:t>energia</a:t>
            </a:r>
            <a:r>
              <a:rPr lang="it-IT" altLang="ja-JP" sz="1400" dirty="0" smtClean="0">
                <a:solidFill>
                  <a:srgbClr val="58585A"/>
                </a:solidFill>
                <a:latin typeface="Arial" panose="020B0604020202020204" pitchFamily="34" charset="0"/>
                <a:cs typeface="Arial" panose="020B0604020202020204" pitchFamily="34" charset="0"/>
              </a:rPr>
              <a:t>, </a:t>
            </a:r>
            <a:r>
              <a:rPr lang="it-IT" sz="1400" dirty="0" smtClean="0">
                <a:solidFill>
                  <a:schemeClr val="tx1">
                    <a:lumMod val="75000"/>
                    <a:lumOff val="25000"/>
                  </a:schemeClr>
                </a:solidFill>
                <a:latin typeface="Arial" pitchFamily="34" charset="0"/>
                <a:cs typeface="Arial" pitchFamily="34" charset="0"/>
              </a:rPr>
              <a:t>contribuendo </a:t>
            </a:r>
            <a:r>
              <a:rPr lang="it-IT" sz="1400" b="1" dirty="0" smtClean="0">
                <a:solidFill>
                  <a:schemeClr val="tx1">
                    <a:lumMod val="75000"/>
                    <a:lumOff val="25000"/>
                  </a:schemeClr>
                </a:solidFill>
                <a:latin typeface="Arial" pitchFamily="34" charset="0"/>
                <a:cs typeface="Arial" pitchFamily="34" charset="0"/>
              </a:rPr>
              <a:t>allo sviluppo sostenibile </a:t>
            </a:r>
            <a:r>
              <a:rPr lang="it-IT" sz="1400" dirty="0" smtClean="0">
                <a:solidFill>
                  <a:schemeClr val="tx1">
                    <a:lumMod val="75000"/>
                    <a:lumOff val="25000"/>
                  </a:schemeClr>
                </a:solidFill>
                <a:latin typeface="Arial" pitchFamily="34" charset="0"/>
                <a:cs typeface="Arial" pitchFamily="34" charset="0"/>
              </a:rPr>
              <a:t>di sistemi urbani e industriali</a:t>
            </a:r>
            <a:r>
              <a:rPr lang="it-IT" altLang="ja-JP" sz="1400" dirty="0" smtClean="0">
                <a:solidFill>
                  <a:srgbClr val="58585A"/>
                </a:solidFill>
                <a:latin typeface="Arial" panose="020B0604020202020204" pitchFamily="34" charset="0"/>
                <a:cs typeface="Arial" panose="020B0604020202020204" pitchFamily="34" charset="0"/>
              </a:rPr>
              <a:t>.</a:t>
            </a:r>
            <a:endParaRPr lang="it-IT" altLang="fr-FR" sz="1400" dirty="0">
              <a:solidFill>
                <a:srgbClr val="58585A"/>
              </a:solidFill>
              <a:latin typeface="Arial" panose="020B0604020202020204" pitchFamily="34" charset="0"/>
              <a:cs typeface="Arial" panose="020B0604020202020204" pitchFamily="34" charset="0"/>
            </a:endParaRPr>
          </a:p>
        </p:txBody>
      </p:sp>
      <p:sp>
        <p:nvSpPr>
          <p:cNvPr id="52" name="ZoneTexte 46"/>
          <p:cNvSpPr txBox="1"/>
          <p:nvPr/>
        </p:nvSpPr>
        <p:spPr>
          <a:xfrm>
            <a:off x="247537" y="2421673"/>
            <a:ext cx="1524317" cy="615553"/>
          </a:xfrm>
          <a:prstGeom prst="rect">
            <a:avLst/>
          </a:prstGeom>
          <a:noFill/>
          <a:ln>
            <a:noFill/>
          </a:ln>
        </p:spPr>
        <p:txBody>
          <a:bodyPr wrap="square">
            <a:spAutoFit/>
          </a:bodyPr>
          <a:lstStyle/>
          <a:p>
            <a:pPr defTabSz="457145">
              <a:defRPr/>
            </a:pPr>
            <a:r>
              <a:rPr lang="it-IT" sz="2200" b="1" dirty="0" smtClean="0">
                <a:solidFill>
                  <a:schemeClr val="tx1">
                    <a:lumMod val="75000"/>
                    <a:lumOff val="25000"/>
                  </a:schemeClr>
                </a:solidFill>
                <a:latin typeface="Arial" panose="020B0604020202020204" pitchFamily="34" charset="0"/>
                <a:cs typeface="Arial" panose="020B0604020202020204" pitchFamily="34" charset="0"/>
              </a:rPr>
              <a:t>24,965 M€</a:t>
            </a:r>
          </a:p>
          <a:p>
            <a:r>
              <a:rPr lang="it-IT" sz="1200" b="1" dirty="0" smtClean="0">
                <a:solidFill>
                  <a:prstClr val="black">
                    <a:lumMod val="65000"/>
                    <a:lumOff val="35000"/>
                  </a:prstClr>
                </a:solidFill>
                <a:latin typeface="Arial" panose="020B0604020202020204" pitchFamily="34" charset="0"/>
                <a:cs typeface="Arial" panose="020B0604020202020204" pitchFamily="34" charset="0"/>
              </a:rPr>
              <a:t>di fatturato</a:t>
            </a:r>
            <a:endParaRPr lang="it-IT" sz="1200" b="1" dirty="0">
              <a:solidFill>
                <a:prstClr val="black">
                  <a:lumMod val="65000"/>
                  <a:lumOff val="35000"/>
                </a:prstClr>
              </a:solidFill>
              <a:latin typeface="Arial" panose="020B0604020202020204" pitchFamily="34" charset="0"/>
              <a:cs typeface="Arial" panose="020B0604020202020204" pitchFamily="34" charset="0"/>
            </a:endParaRPr>
          </a:p>
        </p:txBody>
      </p:sp>
      <p:sp>
        <p:nvSpPr>
          <p:cNvPr id="53" name="ZoneTexte 46"/>
          <p:cNvSpPr txBox="1"/>
          <p:nvPr/>
        </p:nvSpPr>
        <p:spPr>
          <a:xfrm>
            <a:off x="269427" y="3174104"/>
            <a:ext cx="1524317" cy="800219"/>
          </a:xfrm>
          <a:prstGeom prst="rect">
            <a:avLst/>
          </a:prstGeom>
          <a:noFill/>
          <a:ln>
            <a:noFill/>
          </a:ln>
        </p:spPr>
        <p:txBody>
          <a:bodyPr wrap="square">
            <a:spAutoFit/>
          </a:bodyPr>
          <a:lstStyle/>
          <a:p>
            <a:pPr defTabSz="457145">
              <a:defRPr/>
            </a:pPr>
            <a:r>
              <a:rPr lang="it-IT" sz="2200" b="1" dirty="0" smtClean="0">
                <a:solidFill>
                  <a:schemeClr val="tx1">
                    <a:lumMod val="75000"/>
                    <a:lumOff val="25000"/>
                  </a:schemeClr>
                </a:solidFill>
                <a:latin typeface="Arial" panose="020B0604020202020204" pitchFamily="34" charset="0"/>
                <a:cs typeface="Arial" panose="020B0604020202020204" pitchFamily="34" charset="0"/>
              </a:rPr>
              <a:t>173,959</a:t>
            </a:r>
          </a:p>
          <a:p>
            <a:r>
              <a:rPr lang="it-IT" sz="1200" b="1" dirty="0" smtClean="0">
                <a:solidFill>
                  <a:prstClr val="black">
                    <a:lumMod val="65000"/>
                    <a:lumOff val="35000"/>
                  </a:prstClr>
                </a:solidFill>
                <a:latin typeface="Arial" panose="020B0604020202020204" pitchFamily="34" charset="0"/>
                <a:cs typeface="Arial" panose="020B0604020202020204" pitchFamily="34" charset="0"/>
              </a:rPr>
              <a:t>collaboratori </a:t>
            </a:r>
            <a:br>
              <a:rPr lang="it-IT" sz="1200" b="1" dirty="0" smtClean="0">
                <a:solidFill>
                  <a:prstClr val="black">
                    <a:lumMod val="65000"/>
                    <a:lumOff val="35000"/>
                  </a:prstClr>
                </a:solidFill>
                <a:latin typeface="Arial" panose="020B0604020202020204" pitchFamily="34" charset="0"/>
                <a:cs typeface="Arial" panose="020B0604020202020204" pitchFamily="34" charset="0"/>
              </a:rPr>
            </a:br>
            <a:r>
              <a:rPr lang="it-IT" sz="1200" b="1" dirty="0" smtClean="0">
                <a:solidFill>
                  <a:prstClr val="black">
                    <a:lumMod val="65000"/>
                    <a:lumOff val="35000"/>
                  </a:prstClr>
                </a:solidFill>
                <a:latin typeface="Arial" panose="020B0604020202020204" pitchFamily="34" charset="0"/>
                <a:cs typeface="Arial" panose="020B0604020202020204" pitchFamily="34" charset="0"/>
              </a:rPr>
              <a:t>nei 5 continenti</a:t>
            </a:r>
            <a:endParaRPr lang="it-IT" sz="1200" b="1" dirty="0">
              <a:solidFill>
                <a:prstClr val="black">
                  <a:lumMod val="65000"/>
                  <a:lumOff val="3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42437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magine 2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9213" y="5242286"/>
            <a:ext cx="919004" cy="919004"/>
          </a:xfrm>
          <a:prstGeom prst="rect">
            <a:avLst/>
          </a:prstGeom>
        </p:spPr>
      </p:pic>
      <p:pic>
        <p:nvPicPr>
          <p:cNvPr id="21" name="Immagine 2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89501" y="5242286"/>
            <a:ext cx="919004" cy="919004"/>
          </a:xfrm>
          <a:prstGeom prst="rect">
            <a:avLst/>
          </a:prstGeom>
        </p:spPr>
      </p:pic>
      <p:sp>
        <p:nvSpPr>
          <p:cNvPr id="5" name="Segnaposto numero diapositiva 4"/>
          <p:cNvSpPr>
            <a:spLocks noGrp="1"/>
          </p:cNvSpPr>
          <p:nvPr>
            <p:ph type="sldNum" sz="quarter" idx="12"/>
          </p:nvPr>
        </p:nvSpPr>
        <p:spPr/>
        <p:txBody>
          <a:bodyPr/>
          <a:lstStyle/>
          <a:p>
            <a:fld id="{99257BA6-85AD-424B-AC0C-304538CA0D2C}" type="slidenum">
              <a:rPr lang="fr-FR" smtClean="0"/>
              <a:pPr/>
              <a:t>8</a:t>
            </a:fld>
            <a:endParaRPr lang="fr-FR"/>
          </a:p>
        </p:txBody>
      </p:sp>
      <p:sp>
        <p:nvSpPr>
          <p:cNvPr id="2" name="Titolo 1"/>
          <p:cNvSpPr>
            <a:spLocks noGrp="1"/>
          </p:cNvSpPr>
          <p:nvPr>
            <p:ph type="title" idx="4294967295"/>
          </p:nvPr>
        </p:nvSpPr>
        <p:spPr>
          <a:xfrm>
            <a:off x="0" y="271463"/>
            <a:ext cx="8623300" cy="744537"/>
          </a:xfrm>
          <a:prstGeom prst="rect">
            <a:avLst/>
          </a:prstGeom>
        </p:spPr>
        <p:txBody>
          <a:bodyPr/>
          <a:lstStyle/>
          <a:p>
            <a:pPr algn="ctr"/>
            <a:r>
              <a:rPr lang="it-IT" dirty="0" smtClean="0"/>
              <a:t>La nostra missione: la tutela dell’</a:t>
            </a:r>
            <a:r>
              <a:rPr lang="it-IT" altLang="ja-JP" dirty="0" smtClean="0"/>
              <a:t>ambiente</a:t>
            </a:r>
            <a:endParaRPr lang="it-IT" dirty="0"/>
          </a:p>
        </p:txBody>
      </p:sp>
      <p:sp>
        <p:nvSpPr>
          <p:cNvPr id="6" name="Rectangle 3"/>
          <p:cNvSpPr/>
          <p:nvPr/>
        </p:nvSpPr>
        <p:spPr>
          <a:xfrm>
            <a:off x="412525" y="1525146"/>
            <a:ext cx="8620460" cy="707886"/>
          </a:xfrm>
          <a:prstGeom prst="rect">
            <a:avLst/>
          </a:prstGeom>
        </p:spPr>
        <p:txBody>
          <a:bodyPr wrap="square">
            <a:spAutoFit/>
          </a:bodyPr>
          <a:lstStyle/>
          <a:p>
            <a:pPr algn="ctr"/>
            <a:r>
              <a:rPr lang="en-US" sz="2000" b="1" i="1" dirty="0">
                <a:solidFill>
                  <a:srgbClr val="58585A"/>
                </a:solidFill>
                <a:latin typeface="Arial" panose="020B0604020202020204" pitchFamily="34" charset="0"/>
                <a:ea typeface="Abraham Lincoln" pitchFamily="2" charset="0"/>
                <a:cs typeface="Arial" panose="020B0604020202020204" pitchFamily="34" charset="0"/>
              </a:rPr>
              <a:t>VEOLIA</a:t>
            </a:r>
            <a:r>
              <a:rPr lang="en-US" sz="2000" i="1" dirty="0">
                <a:solidFill>
                  <a:srgbClr val="58585A"/>
                </a:solidFill>
                <a:latin typeface="Arial" panose="020B0604020202020204" pitchFamily="34" charset="0"/>
                <a:ea typeface="Abraham Lincoln" pitchFamily="2" charset="0"/>
                <a:cs typeface="Arial" panose="020B0604020202020204" pitchFamily="34" charset="0"/>
              </a:rPr>
              <a:t> </a:t>
            </a:r>
            <a:r>
              <a:rPr lang="en-US" sz="2000" i="1" dirty="0" err="1">
                <a:solidFill>
                  <a:srgbClr val="58585A"/>
                </a:solidFill>
                <a:latin typeface="Arial" panose="020B0604020202020204" pitchFamily="34" charset="0"/>
                <a:ea typeface="Abraham Lincoln" pitchFamily="2" charset="0"/>
                <a:cs typeface="Arial" panose="020B0604020202020204" pitchFamily="34" charset="0"/>
              </a:rPr>
              <a:t>contribuisce</a:t>
            </a:r>
            <a:r>
              <a:rPr lang="en-US" sz="2000" i="1" dirty="0">
                <a:solidFill>
                  <a:srgbClr val="58585A"/>
                </a:solidFill>
                <a:latin typeface="Arial" panose="020B0604020202020204" pitchFamily="34" charset="0"/>
                <a:ea typeface="Abraham Lincoln" pitchFamily="2" charset="0"/>
                <a:cs typeface="Arial" panose="020B0604020202020204" pitchFamily="34" charset="0"/>
              </a:rPr>
              <a:t> a </a:t>
            </a:r>
            <a:r>
              <a:rPr lang="en-US" sz="2000" b="1" i="1" dirty="0" err="1">
                <a:solidFill>
                  <a:srgbClr val="58585A"/>
                </a:solidFill>
                <a:latin typeface="Arial" panose="020B0604020202020204" pitchFamily="34" charset="0"/>
                <a:ea typeface="Abraham Lincoln" pitchFamily="2" charset="0"/>
                <a:cs typeface="Arial" panose="020B0604020202020204" pitchFamily="34" charset="0"/>
              </a:rPr>
              <a:t>valorizzare</a:t>
            </a:r>
            <a:r>
              <a:rPr lang="en-US" sz="2000" i="1" dirty="0">
                <a:solidFill>
                  <a:srgbClr val="58585A"/>
                </a:solidFill>
                <a:latin typeface="Arial" panose="020B0604020202020204" pitchFamily="34" charset="0"/>
                <a:ea typeface="Abraham Lincoln" pitchFamily="2" charset="0"/>
                <a:cs typeface="Arial" panose="020B0604020202020204" pitchFamily="34" charset="0"/>
              </a:rPr>
              <a:t> le </a:t>
            </a:r>
            <a:r>
              <a:rPr lang="en-US" sz="2000" i="1" dirty="0" err="1" smtClean="0">
                <a:solidFill>
                  <a:srgbClr val="58585A"/>
                </a:solidFill>
                <a:latin typeface="Arial" panose="020B0604020202020204" pitchFamily="34" charset="0"/>
                <a:ea typeface="Abraham Lincoln" pitchFamily="2" charset="0"/>
                <a:cs typeface="Arial" panose="020B0604020202020204" pitchFamily="34" charset="0"/>
              </a:rPr>
              <a:t>risorse</a:t>
            </a:r>
            <a:r>
              <a:rPr lang="en-US" sz="2000" i="1" dirty="0" smtClean="0">
                <a:solidFill>
                  <a:srgbClr val="58585A"/>
                </a:solidFill>
                <a:latin typeface="Arial" panose="020B0604020202020204" pitchFamily="34" charset="0"/>
                <a:ea typeface="Abraham Lincoln" pitchFamily="2" charset="0"/>
                <a:cs typeface="Arial" panose="020B0604020202020204" pitchFamily="34" charset="0"/>
              </a:rPr>
              <a:t> </a:t>
            </a:r>
          </a:p>
          <a:p>
            <a:pPr algn="ctr"/>
            <a:r>
              <a:rPr lang="en-US" sz="2000" i="1" dirty="0" smtClean="0">
                <a:solidFill>
                  <a:srgbClr val="58585A"/>
                </a:solidFill>
                <a:latin typeface="Arial" panose="020B0604020202020204" pitchFamily="34" charset="0"/>
                <a:ea typeface="Abraham Lincoln" pitchFamily="2" charset="0"/>
                <a:cs typeface="Arial" panose="020B0604020202020204" pitchFamily="34" charset="0"/>
              </a:rPr>
              <a:t>per </a:t>
            </a:r>
            <a:r>
              <a:rPr lang="en-US" sz="2000" i="1" dirty="0">
                <a:solidFill>
                  <a:srgbClr val="58585A"/>
                </a:solidFill>
                <a:latin typeface="Arial" panose="020B0604020202020204" pitchFamily="34" charset="0"/>
                <a:ea typeface="Abraham Lincoln" pitchFamily="2" charset="0"/>
                <a:cs typeface="Arial" panose="020B0604020202020204" pitchFamily="34" charset="0"/>
              </a:rPr>
              <a:t>lo </a:t>
            </a:r>
            <a:r>
              <a:rPr lang="en-US" sz="2000" i="1" dirty="0" err="1">
                <a:solidFill>
                  <a:srgbClr val="58585A"/>
                </a:solidFill>
                <a:latin typeface="Arial" panose="020B0604020202020204" pitchFamily="34" charset="0"/>
                <a:ea typeface="Abraham Lincoln" pitchFamily="2" charset="0"/>
                <a:cs typeface="Arial" panose="020B0604020202020204" pitchFamily="34" charset="0"/>
              </a:rPr>
              <a:t>sviluppo</a:t>
            </a:r>
            <a:r>
              <a:rPr lang="en-US" sz="2000" i="1" dirty="0">
                <a:solidFill>
                  <a:srgbClr val="58585A"/>
                </a:solidFill>
                <a:latin typeface="Arial" panose="020B0604020202020204" pitchFamily="34" charset="0"/>
                <a:ea typeface="Abraham Lincoln" pitchFamily="2" charset="0"/>
                <a:cs typeface="Arial" panose="020B0604020202020204" pitchFamily="34" charset="0"/>
              </a:rPr>
              <a:t> </a:t>
            </a:r>
            <a:r>
              <a:rPr lang="en-US" sz="2000" i="1" dirty="0" err="1">
                <a:solidFill>
                  <a:srgbClr val="58585A"/>
                </a:solidFill>
                <a:latin typeface="Arial" panose="020B0604020202020204" pitchFamily="34" charset="0"/>
                <a:ea typeface="Abraham Lincoln" pitchFamily="2" charset="0"/>
                <a:cs typeface="Arial" panose="020B0604020202020204" pitchFamily="34" charset="0"/>
              </a:rPr>
              <a:t>sostenibile</a:t>
            </a:r>
            <a:r>
              <a:rPr lang="en-US" sz="2000" i="1" dirty="0">
                <a:solidFill>
                  <a:srgbClr val="58585A"/>
                </a:solidFill>
                <a:latin typeface="Arial" panose="020B0604020202020204" pitchFamily="34" charset="0"/>
                <a:ea typeface="Abraham Lincoln" pitchFamily="2" charset="0"/>
                <a:cs typeface="Arial" panose="020B0604020202020204" pitchFamily="34" charset="0"/>
              </a:rPr>
              <a:t> del </a:t>
            </a:r>
            <a:r>
              <a:rPr lang="en-US" sz="2000" i="1" dirty="0" err="1">
                <a:solidFill>
                  <a:srgbClr val="58585A"/>
                </a:solidFill>
                <a:latin typeface="Arial" panose="020B0604020202020204" pitchFamily="34" charset="0"/>
                <a:ea typeface="Abraham Lincoln" pitchFamily="2" charset="0"/>
                <a:cs typeface="Arial" panose="020B0604020202020204" pitchFamily="34" charset="0"/>
              </a:rPr>
              <a:t>territorio</a:t>
            </a:r>
            <a:endParaRPr lang="en-US" sz="2000" i="1" dirty="0">
              <a:solidFill>
                <a:srgbClr val="58585A"/>
              </a:solidFill>
              <a:latin typeface="Arial" panose="020B0604020202020204" pitchFamily="34" charset="0"/>
              <a:ea typeface="Abraham Lincoln" pitchFamily="2" charset="0"/>
              <a:cs typeface="Arial" panose="020B0604020202020204" pitchFamily="34" charset="0"/>
            </a:endParaRPr>
          </a:p>
        </p:txBody>
      </p:sp>
      <p:sp>
        <p:nvSpPr>
          <p:cNvPr id="7" name="ZoneTexte 23"/>
          <p:cNvSpPr txBox="1">
            <a:spLocks noChangeArrowheads="1"/>
          </p:cNvSpPr>
          <p:nvPr/>
        </p:nvSpPr>
        <p:spPr bwMode="auto">
          <a:xfrm>
            <a:off x="728811" y="2631686"/>
            <a:ext cx="203706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100" i="1">
                <a:solidFill>
                  <a:srgbClr val="E2001A"/>
                </a:solidFill>
                <a:latin typeface="Arial" charset="0"/>
                <a:ea typeface="ＭＳ Ｐゴシック" pitchFamily="34" charset="-128"/>
              </a:defRPr>
            </a:lvl2pPr>
            <a:lvl3pPr marL="1143000" indent="-228600">
              <a:defRPr sz="1400">
                <a:solidFill>
                  <a:schemeClr val="tx1"/>
                </a:solidFill>
                <a:latin typeface="Arial" charset="0"/>
                <a:ea typeface="ＭＳ Ｐゴシック" pitchFamily="34" charset="-128"/>
              </a:defRPr>
            </a:lvl3pPr>
            <a:lvl4pPr marL="1600200" indent="-228600">
              <a:defRPr sz="1600">
                <a:solidFill>
                  <a:schemeClr val="tx1"/>
                </a:solidFill>
                <a:latin typeface="Arial" charset="0"/>
                <a:ea typeface="ＭＳ Ｐゴシック" pitchFamily="34" charset="-128"/>
              </a:defRPr>
            </a:lvl4pPr>
            <a:lvl5pPr marL="2057400" indent="-228600">
              <a:defRPr sz="1600">
                <a:solidFill>
                  <a:schemeClr val="tx1"/>
                </a:solidFill>
                <a:latin typeface="Arial" charset="0"/>
                <a:ea typeface="ＭＳ Ｐゴシック" pitchFamily="34" charset="-128"/>
              </a:defRPr>
            </a:lvl5pPr>
            <a:lvl6pPr marL="2514600" indent="-228600" defTabSz="608013" eaLnBrk="0" fontAlgn="base" hangingPunct="0">
              <a:lnSpc>
                <a:spcPct val="85000"/>
              </a:lnSpc>
              <a:spcAft>
                <a:spcPct val="0"/>
              </a:spcAft>
              <a:buFont typeface="Arial" charset="0"/>
              <a:buChar char="»"/>
              <a:defRPr sz="1600">
                <a:solidFill>
                  <a:schemeClr val="tx1"/>
                </a:solidFill>
                <a:latin typeface="Arial" charset="0"/>
                <a:ea typeface="ＭＳ Ｐゴシック" pitchFamily="34" charset="-128"/>
              </a:defRPr>
            </a:lvl6pPr>
            <a:lvl7pPr marL="2971800" indent="-228600" defTabSz="608013" eaLnBrk="0" fontAlgn="base" hangingPunct="0">
              <a:lnSpc>
                <a:spcPct val="85000"/>
              </a:lnSpc>
              <a:spcAft>
                <a:spcPct val="0"/>
              </a:spcAft>
              <a:buFont typeface="Arial" charset="0"/>
              <a:buChar char="»"/>
              <a:defRPr sz="1600">
                <a:solidFill>
                  <a:schemeClr val="tx1"/>
                </a:solidFill>
                <a:latin typeface="Arial" charset="0"/>
                <a:ea typeface="ＭＳ Ｐゴシック" pitchFamily="34" charset="-128"/>
              </a:defRPr>
            </a:lvl7pPr>
            <a:lvl8pPr marL="3429000" indent="-228600" defTabSz="608013" eaLnBrk="0" fontAlgn="base" hangingPunct="0">
              <a:lnSpc>
                <a:spcPct val="85000"/>
              </a:lnSpc>
              <a:spcAft>
                <a:spcPct val="0"/>
              </a:spcAft>
              <a:buFont typeface="Arial" charset="0"/>
              <a:buChar char="»"/>
              <a:defRPr sz="1600">
                <a:solidFill>
                  <a:schemeClr val="tx1"/>
                </a:solidFill>
                <a:latin typeface="Arial" charset="0"/>
                <a:ea typeface="ＭＳ Ｐゴシック" pitchFamily="34" charset="-128"/>
              </a:defRPr>
            </a:lvl8pPr>
            <a:lvl9pPr marL="3886200" indent="-228600" defTabSz="608013" eaLnBrk="0" fontAlgn="base" hangingPunct="0">
              <a:lnSpc>
                <a:spcPct val="85000"/>
              </a:lnSpc>
              <a:spcAft>
                <a:spcPct val="0"/>
              </a:spcAft>
              <a:buFont typeface="Arial" charset="0"/>
              <a:buChar char="»"/>
              <a:defRPr sz="1600">
                <a:solidFill>
                  <a:schemeClr val="tx1"/>
                </a:solidFill>
                <a:latin typeface="Arial" charset="0"/>
                <a:ea typeface="ＭＳ Ｐゴシック" pitchFamily="34" charset="-128"/>
              </a:defRPr>
            </a:lvl9pPr>
          </a:lstStyle>
          <a:p>
            <a:pPr>
              <a:lnSpc>
                <a:spcPct val="90000"/>
              </a:lnSpc>
            </a:pPr>
            <a:r>
              <a:rPr lang="fr-FR" altLang="fr-FR" sz="1600" b="1" dirty="0" smtClean="0">
                <a:solidFill>
                  <a:schemeClr val="accent3"/>
                </a:solidFill>
                <a:cs typeface="Arial" charset="0"/>
              </a:rPr>
              <a:t>FAVORISCE</a:t>
            </a:r>
            <a:r>
              <a:rPr lang="fr-FR" altLang="fr-FR" sz="1400" b="1" dirty="0" smtClean="0">
                <a:solidFill>
                  <a:schemeClr val="accent3"/>
                </a:solidFill>
                <a:cs typeface="Arial" charset="0"/>
              </a:rPr>
              <a:t/>
            </a:r>
            <a:br>
              <a:rPr lang="fr-FR" altLang="fr-FR" sz="1400" b="1" dirty="0" smtClean="0">
                <a:solidFill>
                  <a:schemeClr val="accent3"/>
                </a:solidFill>
                <a:cs typeface="Arial" charset="0"/>
              </a:rPr>
            </a:br>
            <a:r>
              <a:rPr lang="fr-FR" altLang="fr-FR" sz="1200" dirty="0" smtClean="0">
                <a:solidFill>
                  <a:srgbClr val="7F7F7F"/>
                </a:solidFill>
                <a:cs typeface="Arial" charset="0"/>
              </a:rPr>
              <a:t>L’ACCESSO AI SERVIZI ESSENZIALI</a:t>
            </a:r>
            <a:r>
              <a:rPr lang="fr-FR" altLang="fr-FR" sz="1000" dirty="0" smtClean="0">
                <a:solidFill>
                  <a:schemeClr val="accent3"/>
                </a:solidFill>
                <a:cs typeface="Arial" charset="0"/>
              </a:rPr>
              <a:t/>
            </a:r>
            <a:br>
              <a:rPr lang="fr-FR" altLang="fr-FR" sz="1000" dirty="0" smtClean="0">
                <a:solidFill>
                  <a:schemeClr val="accent3"/>
                </a:solidFill>
                <a:cs typeface="Arial" charset="0"/>
              </a:rPr>
            </a:br>
            <a:endParaRPr lang="fr-FR" altLang="fr-FR" sz="1000" dirty="0">
              <a:solidFill>
                <a:schemeClr val="accent3"/>
              </a:solidFill>
              <a:cs typeface="Arial" charset="0"/>
            </a:endParaRPr>
          </a:p>
        </p:txBody>
      </p:sp>
      <p:sp>
        <p:nvSpPr>
          <p:cNvPr id="8" name="ZoneTexte 40"/>
          <p:cNvSpPr txBox="1">
            <a:spLocks noChangeArrowheads="1"/>
          </p:cNvSpPr>
          <p:nvPr/>
        </p:nvSpPr>
        <p:spPr bwMode="auto">
          <a:xfrm>
            <a:off x="3441944" y="2631686"/>
            <a:ext cx="217302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100" i="1">
                <a:solidFill>
                  <a:srgbClr val="E2001A"/>
                </a:solidFill>
                <a:latin typeface="Arial" charset="0"/>
                <a:ea typeface="ＭＳ Ｐゴシック" pitchFamily="34" charset="-128"/>
              </a:defRPr>
            </a:lvl2pPr>
            <a:lvl3pPr marL="1143000" indent="-228600">
              <a:defRPr sz="1400">
                <a:solidFill>
                  <a:schemeClr val="tx1"/>
                </a:solidFill>
                <a:latin typeface="Arial" charset="0"/>
                <a:ea typeface="ＭＳ Ｐゴシック" pitchFamily="34" charset="-128"/>
              </a:defRPr>
            </a:lvl3pPr>
            <a:lvl4pPr marL="1600200" indent="-228600">
              <a:defRPr sz="1600">
                <a:solidFill>
                  <a:schemeClr val="tx1"/>
                </a:solidFill>
                <a:latin typeface="Arial" charset="0"/>
                <a:ea typeface="ＭＳ Ｐゴシック" pitchFamily="34" charset="-128"/>
              </a:defRPr>
            </a:lvl4pPr>
            <a:lvl5pPr marL="2057400" indent="-228600">
              <a:defRPr sz="1600">
                <a:solidFill>
                  <a:schemeClr val="tx1"/>
                </a:solidFill>
                <a:latin typeface="Arial" charset="0"/>
                <a:ea typeface="ＭＳ Ｐゴシック" pitchFamily="34" charset="-128"/>
              </a:defRPr>
            </a:lvl5pPr>
            <a:lvl6pPr marL="2514600" indent="-228600" defTabSz="608013" eaLnBrk="0" fontAlgn="base" hangingPunct="0">
              <a:lnSpc>
                <a:spcPct val="85000"/>
              </a:lnSpc>
              <a:spcAft>
                <a:spcPct val="0"/>
              </a:spcAft>
              <a:buFont typeface="Arial" charset="0"/>
              <a:buChar char="»"/>
              <a:defRPr sz="1600">
                <a:solidFill>
                  <a:schemeClr val="tx1"/>
                </a:solidFill>
                <a:latin typeface="Arial" charset="0"/>
                <a:ea typeface="ＭＳ Ｐゴシック" pitchFamily="34" charset="-128"/>
              </a:defRPr>
            </a:lvl6pPr>
            <a:lvl7pPr marL="2971800" indent="-228600" defTabSz="608013" eaLnBrk="0" fontAlgn="base" hangingPunct="0">
              <a:lnSpc>
                <a:spcPct val="85000"/>
              </a:lnSpc>
              <a:spcAft>
                <a:spcPct val="0"/>
              </a:spcAft>
              <a:buFont typeface="Arial" charset="0"/>
              <a:buChar char="»"/>
              <a:defRPr sz="1600">
                <a:solidFill>
                  <a:schemeClr val="tx1"/>
                </a:solidFill>
                <a:latin typeface="Arial" charset="0"/>
                <a:ea typeface="ＭＳ Ｐゴシック" pitchFamily="34" charset="-128"/>
              </a:defRPr>
            </a:lvl7pPr>
            <a:lvl8pPr marL="3429000" indent="-228600" defTabSz="608013" eaLnBrk="0" fontAlgn="base" hangingPunct="0">
              <a:lnSpc>
                <a:spcPct val="85000"/>
              </a:lnSpc>
              <a:spcAft>
                <a:spcPct val="0"/>
              </a:spcAft>
              <a:buFont typeface="Arial" charset="0"/>
              <a:buChar char="»"/>
              <a:defRPr sz="1600">
                <a:solidFill>
                  <a:schemeClr val="tx1"/>
                </a:solidFill>
                <a:latin typeface="Arial" charset="0"/>
                <a:ea typeface="ＭＳ Ｐゴシック" pitchFamily="34" charset="-128"/>
              </a:defRPr>
            </a:lvl8pPr>
            <a:lvl9pPr marL="3886200" indent="-228600" defTabSz="608013" eaLnBrk="0" fontAlgn="base" hangingPunct="0">
              <a:lnSpc>
                <a:spcPct val="85000"/>
              </a:lnSpc>
              <a:spcAft>
                <a:spcPct val="0"/>
              </a:spcAft>
              <a:buFont typeface="Arial" charset="0"/>
              <a:buChar char="»"/>
              <a:defRPr sz="1600">
                <a:solidFill>
                  <a:schemeClr val="tx1"/>
                </a:solidFill>
                <a:latin typeface="Arial" charset="0"/>
                <a:ea typeface="ＭＳ Ｐゴシック" pitchFamily="34" charset="-128"/>
              </a:defRPr>
            </a:lvl9pPr>
          </a:lstStyle>
          <a:p>
            <a:pPr>
              <a:lnSpc>
                <a:spcPct val="90000"/>
              </a:lnSpc>
            </a:pPr>
            <a:r>
              <a:rPr lang="fr-FR" altLang="fr-FR" sz="1600" b="1" dirty="0" smtClean="0">
                <a:solidFill>
                  <a:schemeClr val="accent3"/>
                </a:solidFill>
                <a:cs typeface="Arial" charset="0"/>
              </a:rPr>
              <a:t>RIDUCE </a:t>
            </a:r>
            <a:r>
              <a:rPr lang="fr-FR" altLang="fr-FR" sz="1400" b="1" dirty="0" smtClean="0">
                <a:solidFill>
                  <a:schemeClr val="accent3"/>
                </a:solidFill>
                <a:cs typeface="Arial" charset="0"/>
              </a:rPr>
              <a:t/>
            </a:r>
            <a:br>
              <a:rPr lang="fr-FR" altLang="fr-FR" sz="1400" b="1" dirty="0" smtClean="0">
                <a:solidFill>
                  <a:schemeClr val="accent3"/>
                </a:solidFill>
                <a:cs typeface="Arial" charset="0"/>
              </a:rPr>
            </a:br>
            <a:r>
              <a:rPr lang="fr-FR" altLang="fr-FR" sz="1200" dirty="0" smtClean="0">
                <a:solidFill>
                  <a:srgbClr val="7F7F7F"/>
                </a:solidFill>
                <a:cs typeface="Arial" charset="0"/>
              </a:rPr>
              <a:t>LA CARBON FOOT PRINT</a:t>
            </a:r>
            <a:endParaRPr lang="fr-FR" altLang="fr-FR" sz="1200" dirty="0">
              <a:solidFill>
                <a:srgbClr val="7F7F7F"/>
              </a:solidFill>
              <a:cs typeface="Arial" charset="0"/>
            </a:endParaRPr>
          </a:p>
        </p:txBody>
      </p:sp>
      <p:sp>
        <p:nvSpPr>
          <p:cNvPr id="9" name="ZoneTexte 41"/>
          <p:cNvSpPr txBox="1">
            <a:spLocks noChangeArrowheads="1"/>
          </p:cNvSpPr>
          <p:nvPr/>
        </p:nvSpPr>
        <p:spPr bwMode="auto">
          <a:xfrm>
            <a:off x="5875030" y="2631686"/>
            <a:ext cx="2814739"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100" i="1">
                <a:solidFill>
                  <a:srgbClr val="E2001A"/>
                </a:solidFill>
                <a:latin typeface="Arial" charset="0"/>
                <a:ea typeface="ＭＳ Ｐゴシック" pitchFamily="34" charset="-128"/>
              </a:defRPr>
            </a:lvl2pPr>
            <a:lvl3pPr marL="1143000" indent="-228600">
              <a:defRPr sz="1400">
                <a:solidFill>
                  <a:schemeClr val="tx1"/>
                </a:solidFill>
                <a:latin typeface="Arial" charset="0"/>
                <a:ea typeface="ＭＳ Ｐゴシック" pitchFamily="34" charset="-128"/>
              </a:defRPr>
            </a:lvl3pPr>
            <a:lvl4pPr marL="1600200" indent="-228600">
              <a:defRPr sz="1600">
                <a:solidFill>
                  <a:schemeClr val="tx1"/>
                </a:solidFill>
                <a:latin typeface="Arial" charset="0"/>
                <a:ea typeface="ＭＳ Ｐゴシック" pitchFamily="34" charset="-128"/>
              </a:defRPr>
            </a:lvl4pPr>
            <a:lvl5pPr marL="2057400" indent="-228600">
              <a:defRPr sz="1600">
                <a:solidFill>
                  <a:schemeClr val="tx1"/>
                </a:solidFill>
                <a:latin typeface="Arial" charset="0"/>
                <a:ea typeface="ＭＳ Ｐゴシック" pitchFamily="34" charset="-128"/>
              </a:defRPr>
            </a:lvl5pPr>
            <a:lvl6pPr marL="2514600" indent="-228600" defTabSz="608013" eaLnBrk="0" fontAlgn="base" hangingPunct="0">
              <a:lnSpc>
                <a:spcPct val="85000"/>
              </a:lnSpc>
              <a:spcAft>
                <a:spcPct val="0"/>
              </a:spcAft>
              <a:buFont typeface="Arial" charset="0"/>
              <a:buChar char="»"/>
              <a:defRPr sz="1600">
                <a:solidFill>
                  <a:schemeClr val="tx1"/>
                </a:solidFill>
                <a:latin typeface="Arial" charset="0"/>
                <a:ea typeface="ＭＳ Ｐゴシック" pitchFamily="34" charset="-128"/>
              </a:defRPr>
            </a:lvl6pPr>
            <a:lvl7pPr marL="2971800" indent="-228600" defTabSz="608013" eaLnBrk="0" fontAlgn="base" hangingPunct="0">
              <a:lnSpc>
                <a:spcPct val="85000"/>
              </a:lnSpc>
              <a:spcAft>
                <a:spcPct val="0"/>
              </a:spcAft>
              <a:buFont typeface="Arial" charset="0"/>
              <a:buChar char="»"/>
              <a:defRPr sz="1600">
                <a:solidFill>
                  <a:schemeClr val="tx1"/>
                </a:solidFill>
                <a:latin typeface="Arial" charset="0"/>
                <a:ea typeface="ＭＳ Ｐゴシック" pitchFamily="34" charset="-128"/>
              </a:defRPr>
            </a:lvl7pPr>
            <a:lvl8pPr marL="3429000" indent="-228600" defTabSz="608013" eaLnBrk="0" fontAlgn="base" hangingPunct="0">
              <a:lnSpc>
                <a:spcPct val="85000"/>
              </a:lnSpc>
              <a:spcAft>
                <a:spcPct val="0"/>
              </a:spcAft>
              <a:buFont typeface="Arial" charset="0"/>
              <a:buChar char="»"/>
              <a:defRPr sz="1600">
                <a:solidFill>
                  <a:schemeClr val="tx1"/>
                </a:solidFill>
                <a:latin typeface="Arial" charset="0"/>
                <a:ea typeface="ＭＳ Ｐゴシック" pitchFamily="34" charset="-128"/>
              </a:defRPr>
            </a:lvl8pPr>
            <a:lvl9pPr marL="3886200" indent="-228600" defTabSz="608013" eaLnBrk="0" fontAlgn="base" hangingPunct="0">
              <a:lnSpc>
                <a:spcPct val="85000"/>
              </a:lnSpc>
              <a:spcAft>
                <a:spcPct val="0"/>
              </a:spcAft>
              <a:buFont typeface="Arial" charset="0"/>
              <a:buChar char="»"/>
              <a:defRPr sz="1600">
                <a:solidFill>
                  <a:schemeClr val="tx1"/>
                </a:solidFill>
                <a:latin typeface="Arial" charset="0"/>
                <a:ea typeface="ＭＳ Ｐゴシック" pitchFamily="34" charset="-128"/>
              </a:defRPr>
            </a:lvl9pPr>
          </a:lstStyle>
          <a:p>
            <a:pPr lvl="0">
              <a:lnSpc>
                <a:spcPct val="90000"/>
              </a:lnSpc>
            </a:pPr>
            <a:r>
              <a:rPr lang="en-US" sz="1600" b="1" dirty="0" smtClean="0">
                <a:solidFill>
                  <a:schemeClr val="accent3"/>
                </a:solidFill>
                <a:latin typeface="Arial" panose="020B0604020202020204" pitchFamily="34" charset="0"/>
                <a:cs typeface="Arial" panose="020B0604020202020204" pitchFamily="34" charset="0"/>
              </a:rPr>
              <a:t>PRESERVA  E VALORIZZA </a:t>
            </a:r>
            <a:r>
              <a:rPr lang="en-US" sz="1400" b="1" dirty="0" smtClean="0">
                <a:solidFill>
                  <a:schemeClr val="accent3"/>
                </a:solidFill>
                <a:latin typeface="Arial" panose="020B0604020202020204" pitchFamily="34" charset="0"/>
                <a:cs typeface="Arial" panose="020B0604020202020204" pitchFamily="34" charset="0"/>
              </a:rPr>
              <a:t/>
            </a:r>
            <a:br>
              <a:rPr lang="en-US" sz="1400" b="1" dirty="0" smtClean="0">
                <a:solidFill>
                  <a:schemeClr val="accent3"/>
                </a:solidFill>
                <a:latin typeface="Arial" panose="020B0604020202020204" pitchFamily="34" charset="0"/>
                <a:cs typeface="Arial" panose="020B0604020202020204" pitchFamily="34" charset="0"/>
              </a:rPr>
            </a:br>
            <a:r>
              <a:rPr lang="en-US" sz="1200" dirty="0" smtClean="0">
                <a:solidFill>
                  <a:srgbClr val="7F7F7F"/>
                </a:solidFill>
                <a:latin typeface="Arial" panose="020B0604020202020204" pitchFamily="34" charset="0"/>
                <a:cs typeface="Arial" panose="020B0604020202020204" pitchFamily="34" charset="0"/>
              </a:rPr>
              <a:t>LA BIODIVERSITÀ</a:t>
            </a:r>
            <a:endParaRPr lang="en-US" sz="1200" dirty="0">
              <a:solidFill>
                <a:srgbClr val="7F7F7F"/>
              </a:solidFill>
              <a:latin typeface="Arial" panose="020B0604020202020204" pitchFamily="34" charset="0"/>
              <a:cs typeface="Arial" panose="020B0604020202020204" pitchFamily="34" charset="0"/>
            </a:endParaRPr>
          </a:p>
        </p:txBody>
      </p:sp>
      <p:sp>
        <p:nvSpPr>
          <p:cNvPr id="10" name="Freeform 5"/>
          <p:cNvSpPr>
            <a:spLocks noEditPoints="1"/>
          </p:cNvSpPr>
          <p:nvPr/>
        </p:nvSpPr>
        <p:spPr bwMode="auto">
          <a:xfrm>
            <a:off x="3763709" y="3549338"/>
            <a:ext cx="1079692" cy="1023425"/>
          </a:xfrm>
          <a:custGeom>
            <a:avLst/>
            <a:gdLst>
              <a:gd name="T0" fmla="*/ 39 w 202"/>
              <a:gd name="T1" fmla="*/ 178 h 188"/>
              <a:gd name="T2" fmla="*/ 31 w 202"/>
              <a:gd name="T3" fmla="*/ 188 h 188"/>
              <a:gd name="T4" fmla="*/ 26 w 202"/>
              <a:gd name="T5" fmla="*/ 163 h 188"/>
              <a:gd name="T6" fmla="*/ 1 w 202"/>
              <a:gd name="T7" fmla="*/ 115 h 188"/>
              <a:gd name="T8" fmla="*/ 8 w 202"/>
              <a:gd name="T9" fmla="*/ 51 h 188"/>
              <a:gd name="T10" fmla="*/ 26 w 202"/>
              <a:gd name="T11" fmla="*/ 72 h 188"/>
              <a:gd name="T12" fmla="*/ 18 w 202"/>
              <a:gd name="T13" fmla="*/ 109 h 188"/>
              <a:gd name="T14" fmla="*/ 13 w 202"/>
              <a:gd name="T15" fmla="*/ 58 h 188"/>
              <a:gd name="T16" fmla="*/ 13 w 202"/>
              <a:gd name="T17" fmla="*/ 132 h 188"/>
              <a:gd name="T18" fmla="*/ 68 w 202"/>
              <a:gd name="T19" fmla="*/ 155 h 188"/>
              <a:gd name="T20" fmla="*/ 37 w 202"/>
              <a:gd name="T21" fmla="*/ 112 h 188"/>
              <a:gd name="T22" fmla="*/ 21 w 202"/>
              <a:gd name="T23" fmla="*/ 112 h 188"/>
              <a:gd name="T24" fmla="*/ 21 w 202"/>
              <a:gd name="T25" fmla="*/ 128 h 188"/>
              <a:gd name="T26" fmla="*/ 44 w 202"/>
              <a:gd name="T27" fmla="*/ 141 h 188"/>
              <a:gd name="T28" fmla="*/ 25 w 202"/>
              <a:gd name="T29" fmla="*/ 120 h 188"/>
              <a:gd name="T30" fmla="*/ 29 w 202"/>
              <a:gd name="T31" fmla="*/ 116 h 188"/>
              <a:gd name="T32" fmla="*/ 54 w 202"/>
              <a:gd name="T33" fmla="*/ 140 h 188"/>
              <a:gd name="T34" fmla="*/ 60 w 202"/>
              <a:gd name="T35" fmla="*/ 188 h 188"/>
              <a:gd name="T36" fmla="*/ 68 w 202"/>
              <a:gd name="T37" fmla="*/ 155 h 188"/>
              <a:gd name="T38" fmla="*/ 176 w 202"/>
              <a:gd name="T39" fmla="*/ 163 h 188"/>
              <a:gd name="T40" fmla="*/ 171 w 202"/>
              <a:gd name="T41" fmla="*/ 188 h 188"/>
              <a:gd name="T42" fmla="*/ 163 w 202"/>
              <a:gd name="T43" fmla="*/ 178 h 188"/>
              <a:gd name="T44" fmla="*/ 189 w 202"/>
              <a:gd name="T45" fmla="*/ 132 h 188"/>
              <a:gd name="T46" fmla="*/ 189 w 202"/>
              <a:gd name="T47" fmla="*/ 58 h 188"/>
              <a:gd name="T48" fmla="*/ 184 w 202"/>
              <a:gd name="T49" fmla="*/ 109 h 188"/>
              <a:gd name="T50" fmla="*/ 176 w 202"/>
              <a:gd name="T51" fmla="*/ 72 h 188"/>
              <a:gd name="T52" fmla="*/ 194 w 202"/>
              <a:gd name="T53" fmla="*/ 51 h 188"/>
              <a:gd name="T54" fmla="*/ 201 w 202"/>
              <a:gd name="T55" fmla="*/ 115 h 188"/>
              <a:gd name="T56" fmla="*/ 142 w 202"/>
              <a:gd name="T57" fmla="*/ 155 h 188"/>
              <a:gd name="T58" fmla="*/ 170 w 202"/>
              <a:gd name="T59" fmla="*/ 117 h 188"/>
              <a:gd name="T60" fmla="*/ 176 w 202"/>
              <a:gd name="T61" fmla="*/ 117 h 188"/>
              <a:gd name="T62" fmla="*/ 176 w 202"/>
              <a:gd name="T63" fmla="*/ 123 h 188"/>
              <a:gd name="T64" fmla="*/ 163 w 202"/>
              <a:gd name="T65" fmla="*/ 146 h 188"/>
              <a:gd name="T66" fmla="*/ 185 w 202"/>
              <a:gd name="T67" fmla="*/ 120 h 188"/>
              <a:gd name="T68" fmla="*/ 173 w 202"/>
              <a:gd name="T69" fmla="*/ 108 h 188"/>
              <a:gd name="T70" fmla="*/ 142 w 202"/>
              <a:gd name="T71" fmla="*/ 134 h 188"/>
              <a:gd name="T72" fmla="*/ 134 w 202"/>
              <a:gd name="T73" fmla="*/ 188 h 188"/>
              <a:gd name="T74" fmla="*/ 142 w 202"/>
              <a:gd name="T75" fmla="*/ 155 h 188"/>
              <a:gd name="T76" fmla="*/ 42 w 202"/>
              <a:gd name="T77" fmla="*/ 59 h 188"/>
              <a:gd name="T78" fmla="*/ 160 w 202"/>
              <a:gd name="T79" fmla="*/ 59 h 188"/>
              <a:gd name="T80" fmla="*/ 78 w 202"/>
              <a:gd name="T81" fmla="*/ 105 h 188"/>
              <a:gd name="T82" fmla="*/ 88 w 202"/>
              <a:gd name="T83" fmla="*/ 89 h 188"/>
              <a:gd name="T84" fmla="*/ 87 w 202"/>
              <a:gd name="T85" fmla="*/ 72 h 188"/>
              <a:gd name="T86" fmla="*/ 64 w 202"/>
              <a:gd name="T87" fmla="*/ 61 h 188"/>
              <a:gd name="T88" fmla="*/ 50 w 202"/>
              <a:gd name="T89" fmla="*/ 54 h 188"/>
              <a:gd name="T90" fmla="*/ 80 w 202"/>
              <a:gd name="T91" fmla="*/ 20 h 188"/>
              <a:gd name="T92" fmla="*/ 81 w 202"/>
              <a:gd name="T93" fmla="*/ 12 h 188"/>
              <a:gd name="T94" fmla="*/ 84 w 202"/>
              <a:gd name="T95" fmla="*/ 26 h 188"/>
              <a:gd name="T96" fmla="*/ 86 w 202"/>
              <a:gd name="T97" fmla="*/ 28 h 188"/>
              <a:gd name="T98" fmla="*/ 98 w 202"/>
              <a:gd name="T99" fmla="*/ 20 h 188"/>
              <a:gd name="T100" fmla="*/ 106 w 202"/>
              <a:gd name="T101" fmla="*/ 12 h 188"/>
              <a:gd name="T102" fmla="*/ 107 w 202"/>
              <a:gd name="T103" fmla="*/ 8 h 188"/>
              <a:gd name="T104" fmla="*/ 128 w 202"/>
              <a:gd name="T105" fmla="*/ 21 h 188"/>
              <a:gd name="T106" fmla="*/ 121 w 202"/>
              <a:gd name="T107" fmla="*/ 26 h 188"/>
              <a:gd name="T108" fmla="*/ 123 w 202"/>
              <a:gd name="T109" fmla="*/ 39 h 188"/>
              <a:gd name="T110" fmla="*/ 132 w 202"/>
              <a:gd name="T111" fmla="*/ 38 h 188"/>
              <a:gd name="T112" fmla="*/ 136 w 202"/>
              <a:gd name="T113" fmla="*/ 37 h 188"/>
              <a:gd name="T114" fmla="*/ 119 w 202"/>
              <a:gd name="T115" fmla="*/ 42 h 188"/>
              <a:gd name="T116" fmla="*/ 107 w 202"/>
              <a:gd name="T117" fmla="*/ 58 h 188"/>
              <a:gd name="T118" fmla="*/ 110 w 202"/>
              <a:gd name="T119" fmla="*/ 71 h 188"/>
              <a:gd name="T120" fmla="*/ 126 w 202"/>
              <a:gd name="T121" fmla="*/ 72 h 188"/>
              <a:gd name="T122" fmla="*/ 136 w 202"/>
              <a:gd name="T123" fmla="*/ 97 h 188"/>
              <a:gd name="T124" fmla="*/ 78 w 202"/>
              <a:gd name="T125" fmla="*/ 10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88">
                <a:moveTo>
                  <a:pt x="32" y="159"/>
                </a:moveTo>
                <a:cubicBezTo>
                  <a:pt x="36" y="164"/>
                  <a:pt x="39" y="171"/>
                  <a:pt x="39" y="178"/>
                </a:cubicBezTo>
                <a:cubicBezTo>
                  <a:pt x="39" y="188"/>
                  <a:pt x="39" y="188"/>
                  <a:pt x="39" y="188"/>
                </a:cubicBezTo>
                <a:cubicBezTo>
                  <a:pt x="31" y="188"/>
                  <a:pt x="31" y="188"/>
                  <a:pt x="31" y="188"/>
                </a:cubicBezTo>
                <a:cubicBezTo>
                  <a:pt x="31" y="178"/>
                  <a:pt x="31" y="178"/>
                  <a:pt x="31" y="178"/>
                </a:cubicBezTo>
                <a:cubicBezTo>
                  <a:pt x="31" y="172"/>
                  <a:pt x="29" y="167"/>
                  <a:pt x="26" y="163"/>
                </a:cubicBezTo>
                <a:cubicBezTo>
                  <a:pt x="7" y="137"/>
                  <a:pt x="7" y="137"/>
                  <a:pt x="7" y="137"/>
                </a:cubicBezTo>
                <a:cubicBezTo>
                  <a:pt x="2" y="131"/>
                  <a:pt x="0" y="123"/>
                  <a:pt x="1" y="115"/>
                </a:cubicBezTo>
                <a:cubicBezTo>
                  <a:pt x="6" y="56"/>
                  <a:pt x="6" y="56"/>
                  <a:pt x="6" y="56"/>
                </a:cubicBezTo>
                <a:cubicBezTo>
                  <a:pt x="6" y="54"/>
                  <a:pt x="7" y="52"/>
                  <a:pt x="8" y="51"/>
                </a:cubicBezTo>
                <a:cubicBezTo>
                  <a:pt x="10" y="50"/>
                  <a:pt x="12" y="50"/>
                  <a:pt x="13" y="50"/>
                </a:cubicBezTo>
                <a:cubicBezTo>
                  <a:pt x="21" y="52"/>
                  <a:pt x="26" y="60"/>
                  <a:pt x="26" y="72"/>
                </a:cubicBezTo>
                <a:cubicBezTo>
                  <a:pt x="26" y="105"/>
                  <a:pt x="26" y="105"/>
                  <a:pt x="26" y="105"/>
                </a:cubicBezTo>
                <a:cubicBezTo>
                  <a:pt x="23" y="106"/>
                  <a:pt x="20" y="107"/>
                  <a:pt x="18" y="109"/>
                </a:cubicBezTo>
                <a:cubicBezTo>
                  <a:pt x="18" y="72"/>
                  <a:pt x="18" y="72"/>
                  <a:pt x="18" y="72"/>
                </a:cubicBezTo>
                <a:cubicBezTo>
                  <a:pt x="18" y="68"/>
                  <a:pt x="18" y="61"/>
                  <a:pt x="13" y="58"/>
                </a:cubicBezTo>
                <a:cubicBezTo>
                  <a:pt x="8" y="116"/>
                  <a:pt x="8" y="116"/>
                  <a:pt x="8" y="116"/>
                </a:cubicBezTo>
                <a:cubicBezTo>
                  <a:pt x="8" y="122"/>
                  <a:pt x="9" y="128"/>
                  <a:pt x="13" y="132"/>
                </a:cubicBezTo>
                <a:lnTo>
                  <a:pt x="32" y="159"/>
                </a:lnTo>
                <a:close/>
                <a:moveTo>
                  <a:pt x="68" y="155"/>
                </a:moveTo>
                <a:cubicBezTo>
                  <a:pt x="68" y="147"/>
                  <a:pt x="65" y="140"/>
                  <a:pt x="59" y="134"/>
                </a:cubicBezTo>
                <a:cubicBezTo>
                  <a:pt x="37" y="112"/>
                  <a:pt x="37" y="112"/>
                  <a:pt x="37" y="112"/>
                </a:cubicBezTo>
                <a:cubicBezTo>
                  <a:pt x="35" y="110"/>
                  <a:pt x="32" y="108"/>
                  <a:pt x="29" y="108"/>
                </a:cubicBezTo>
                <a:cubicBezTo>
                  <a:pt x="26" y="108"/>
                  <a:pt x="23" y="110"/>
                  <a:pt x="21" y="112"/>
                </a:cubicBezTo>
                <a:cubicBezTo>
                  <a:pt x="19" y="114"/>
                  <a:pt x="17" y="117"/>
                  <a:pt x="17" y="120"/>
                </a:cubicBezTo>
                <a:cubicBezTo>
                  <a:pt x="17" y="123"/>
                  <a:pt x="19" y="126"/>
                  <a:pt x="21" y="128"/>
                </a:cubicBezTo>
                <a:cubicBezTo>
                  <a:pt x="39" y="146"/>
                  <a:pt x="39" y="146"/>
                  <a:pt x="39" y="146"/>
                </a:cubicBezTo>
                <a:cubicBezTo>
                  <a:pt x="44" y="141"/>
                  <a:pt x="44" y="141"/>
                  <a:pt x="44" y="141"/>
                </a:cubicBezTo>
                <a:cubicBezTo>
                  <a:pt x="26" y="123"/>
                  <a:pt x="26" y="123"/>
                  <a:pt x="26" y="123"/>
                </a:cubicBezTo>
                <a:cubicBezTo>
                  <a:pt x="25" y="122"/>
                  <a:pt x="25" y="121"/>
                  <a:pt x="25" y="120"/>
                </a:cubicBezTo>
                <a:cubicBezTo>
                  <a:pt x="25" y="119"/>
                  <a:pt x="25" y="118"/>
                  <a:pt x="26" y="117"/>
                </a:cubicBezTo>
                <a:cubicBezTo>
                  <a:pt x="27" y="116"/>
                  <a:pt x="28" y="116"/>
                  <a:pt x="29" y="116"/>
                </a:cubicBezTo>
                <a:cubicBezTo>
                  <a:pt x="30" y="116"/>
                  <a:pt x="31" y="116"/>
                  <a:pt x="32" y="117"/>
                </a:cubicBezTo>
                <a:cubicBezTo>
                  <a:pt x="54" y="140"/>
                  <a:pt x="54" y="140"/>
                  <a:pt x="54" y="140"/>
                </a:cubicBezTo>
                <a:cubicBezTo>
                  <a:pt x="58" y="144"/>
                  <a:pt x="60" y="149"/>
                  <a:pt x="60" y="155"/>
                </a:cubicBezTo>
                <a:cubicBezTo>
                  <a:pt x="60" y="188"/>
                  <a:pt x="60" y="188"/>
                  <a:pt x="60" y="188"/>
                </a:cubicBezTo>
                <a:cubicBezTo>
                  <a:pt x="68" y="188"/>
                  <a:pt x="68" y="188"/>
                  <a:pt x="68" y="188"/>
                </a:cubicBezTo>
                <a:lnTo>
                  <a:pt x="68" y="155"/>
                </a:lnTo>
                <a:close/>
                <a:moveTo>
                  <a:pt x="195" y="137"/>
                </a:moveTo>
                <a:cubicBezTo>
                  <a:pt x="176" y="163"/>
                  <a:pt x="176" y="163"/>
                  <a:pt x="176" y="163"/>
                </a:cubicBezTo>
                <a:cubicBezTo>
                  <a:pt x="173" y="167"/>
                  <a:pt x="171" y="172"/>
                  <a:pt x="171" y="178"/>
                </a:cubicBezTo>
                <a:cubicBezTo>
                  <a:pt x="171" y="188"/>
                  <a:pt x="171" y="188"/>
                  <a:pt x="171" y="188"/>
                </a:cubicBezTo>
                <a:cubicBezTo>
                  <a:pt x="163" y="188"/>
                  <a:pt x="163" y="188"/>
                  <a:pt x="163" y="188"/>
                </a:cubicBezTo>
                <a:cubicBezTo>
                  <a:pt x="163" y="178"/>
                  <a:pt x="163" y="178"/>
                  <a:pt x="163" y="178"/>
                </a:cubicBezTo>
                <a:cubicBezTo>
                  <a:pt x="163" y="171"/>
                  <a:pt x="166" y="164"/>
                  <a:pt x="170" y="159"/>
                </a:cubicBezTo>
                <a:cubicBezTo>
                  <a:pt x="189" y="132"/>
                  <a:pt x="189" y="132"/>
                  <a:pt x="189" y="132"/>
                </a:cubicBezTo>
                <a:cubicBezTo>
                  <a:pt x="193" y="128"/>
                  <a:pt x="194" y="122"/>
                  <a:pt x="194" y="116"/>
                </a:cubicBezTo>
                <a:cubicBezTo>
                  <a:pt x="189" y="58"/>
                  <a:pt x="189" y="58"/>
                  <a:pt x="189" y="58"/>
                </a:cubicBezTo>
                <a:cubicBezTo>
                  <a:pt x="184" y="61"/>
                  <a:pt x="184" y="68"/>
                  <a:pt x="184" y="72"/>
                </a:cubicBezTo>
                <a:cubicBezTo>
                  <a:pt x="184" y="109"/>
                  <a:pt x="184" y="109"/>
                  <a:pt x="184" y="109"/>
                </a:cubicBezTo>
                <a:cubicBezTo>
                  <a:pt x="182" y="107"/>
                  <a:pt x="179" y="106"/>
                  <a:pt x="176" y="105"/>
                </a:cubicBezTo>
                <a:cubicBezTo>
                  <a:pt x="176" y="72"/>
                  <a:pt x="176" y="72"/>
                  <a:pt x="176" y="72"/>
                </a:cubicBezTo>
                <a:cubicBezTo>
                  <a:pt x="176" y="60"/>
                  <a:pt x="181" y="52"/>
                  <a:pt x="189" y="50"/>
                </a:cubicBezTo>
                <a:cubicBezTo>
                  <a:pt x="190" y="50"/>
                  <a:pt x="192" y="50"/>
                  <a:pt x="194" y="51"/>
                </a:cubicBezTo>
                <a:cubicBezTo>
                  <a:pt x="195" y="52"/>
                  <a:pt x="196" y="54"/>
                  <a:pt x="196" y="56"/>
                </a:cubicBezTo>
                <a:cubicBezTo>
                  <a:pt x="201" y="115"/>
                  <a:pt x="201" y="115"/>
                  <a:pt x="201" y="115"/>
                </a:cubicBezTo>
                <a:cubicBezTo>
                  <a:pt x="202" y="123"/>
                  <a:pt x="200" y="131"/>
                  <a:pt x="195" y="137"/>
                </a:cubicBezTo>
                <a:moveTo>
                  <a:pt x="142" y="155"/>
                </a:moveTo>
                <a:cubicBezTo>
                  <a:pt x="142" y="149"/>
                  <a:pt x="144" y="144"/>
                  <a:pt x="148" y="140"/>
                </a:cubicBezTo>
                <a:cubicBezTo>
                  <a:pt x="170" y="117"/>
                  <a:pt x="170" y="117"/>
                  <a:pt x="170" y="117"/>
                </a:cubicBezTo>
                <a:cubicBezTo>
                  <a:pt x="171" y="116"/>
                  <a:pt x="172" y="116"/>
                  <a:pt x="173" y="116"/>
                </a:cubicBezTo>
                <a:cubicBezTo>
                  <a:pt x="174" y="116"/>
                  <a:pt x="175" y="116"/>
                  <a:pt x="176" y="117"/>
                </a:cubicBezTo>
                <a:cubicBezTo>
                  <a:pt x="177" y="118"/>
                  <a:pt x="177" y="119"/>
                  <a:pt x="177" y="120"/>
                </a:cubicBezTo>
                <a:cubicBezTo>
                  <a:pt x="177" y="121"/>
                  <a:pt x="177" y="122"/>
                  <a:pt x="176" y="123"/>
                </a:cubicBezTo>
                <a:cubicBezTo>
                  <a:pt x="158" y="141"/>
                  <a:pt x="158" y="141"/>
                  <a:pt x="158" y="141"/>
                </a:cubicBezTo>
                <a:cubicBezTo>
                  <a:pt x="163" y="146"/>
                  <a:pt x="163" y="146"/>
                  <a:pt x="163" y="146"/>
                </a:cubicBezTo>
                <a:cubicBezTo>
                  <a:pt x="181" y="128"/>
                  <a:pt x="181" y="128"/>
                  <a:pt x="181" y="128"/>
                </a:cubicBezTo>
                <a:cubicBezTo>
                  <a:pt x="183" y="126"/>
                  <a:pt x="185" y="123"/>
                  <a:pt x="185" y="120"/>
                </a:cubicBezTo>
                <a:cubicBezTo>
                  <a:pt x="185" y="117"/>
                  <a:pt x="183" y="114"/>
                  <a:pt x="181" y="112"/>
                </a:cubicBezTo>
                <a:cubicBezTo>
                  <a:pt x="179" y="110"/>
                  <a:pt x="176" y="108"/>
                  <a:pt x="173" y="108"/>
                </a:cubicBezTo>
                <a:cubicBezTo>
                  <a:pt x="170" y="108"/>
                  <a:pt x="167" y="110"/>
                  <a:pt x="165" y="112"/>
                </a:cubicBezTo>
                <a:cubicBezTo>
                  <a:pt x="142" y="134"/>
                  <a:pt x="142" y="134"/>
                  <a:pt x="142" y="134"/>
                </a:cubicBezTo>
                <a:cubicBezTo>
                  <a:pt x="137" y="140"/>
                  <a:pt x="134" y="147"/>
                  <a:pt x="134" y="155"/>
                </a:cubicBezTo>
                <a:cubicBezTo>
                  <a:pt x="134" y="188"/>
                  <a:pt x="134" y="188"/>
                  <a:pt x="134" y="188"/>
                </a:cubicBezTo>
                <a:cubicBezTo>
                  <a:pt x="142" y="188"/>
                  <a:pt x="142" y="188"/>
                  <a:pt x="142" y="188"/>
                </a:cubicBezTo>
                <a:lnTo>
                  <a:pt x="142" y="155"/>
                </a:lnTo>
                <a:close/>
                <a:moveTo>
                  <a:pt x="101" y="0"/>
                </a:moveTo>
                <a:cubicBezTo>
                  <a:pt x="68" y="0"/>
                  <a:pt x="42" y="26"/>
                  <a:pt x="42" y="59"/>
                </a:cubicBezTo>
                <a:cubicBezTo>
                  <a:pt x="42" y="92"/>
                  <a:pt x="68" y="118"/>
                  <a:pt x="101" y="118"/>
                </a:cubicBezTo>
                <a:cubicBezTo>
                  <a:pt x="134" y="118"/>
                  <a:pt x="160" y="92"/>
                  <a:pt x="160" y="59"/>
                </a:cubicBezTo>
                <a:cubicBezTo>
                  <a:pt x="160" y="26"/>
                  <a:pt x="134" y="0"/>
                  <a:pt x="101" y="0"/>
                </a:cubicBezTo>
                <a:moveTo>
                  <a:pt x="78" y="105"/>
                </a:moveTo>
                <a:cubicBezTo>
                  <a:pt x="88" y="90"/>
                  <a:pt x="88" y="90"/>
                  <a:pt x="88" y="90"/>
                </a:cubicBezTo>
                <a:cubicBezTo>
                  <a:pt x="88" y="89"/>
                  <a:pt x="88" y="89"/>
                  <a:pt x="88" y="89"/>
                </a:cubicBezTo>
                <a:cubicBezTo>
                  <a:pt x="88" y="74"/>
                  <a:pt x="88" y="74"/>
                  <a:pt x="88" y="74"/>
                </a:cubicBezTo>
                <a:cubicBezTo>
                  <a:pt x="88" y="73"/>
                  <a:pt x="88" y="72"/>
                  <a:pt x="87" y="72"/>
                </a:cubicBezTo>
                <a:cubicBezTo>
                  <a:pt x="65" y="61"/>
                  <a:pt x="65" y="61"/>
                  <a:pt x="65" y="61"/>
                </a:cubicBezTo>
                <a:cubicBezTo>
                  <a:pt x="65" y="61"/>
                  <a:pt x="64" y="61"/>
                  <a:pt x="64" y="61"/>
                </a:cubicBezTo>
                <a:cubicBezTo>
                  <a:pt x="54" y="61"/>
                  <a:pt x="54" y="61"/>
                  <a:pt x="54" y="61"/>
                </a:cubicBezTo>
                <a:cubicBezTo>
                  <a:pt x="50" y="54"/>
                  <a:pt x="50" y="54"/>
                  <a:pt x="50" y="54"/>
                </a:cubicBezTo>
                <a:cubicBezTo>
                  <a:pt x="50" y="47"/>
                  <a:pt x="53" y="40"/>
                  <a:pt x="56" y="34"/>
                </a:cubicBezTo>
                <a:cubicBezTo>
                  <a:pt x="80" y="20"/>
                  <a:pt x="80" y="20"/>
                  <a:pt x="80" y="20"/>
                </a:cubicBezTo>
                <a:cubicBezTo>
                  <a:pt x="80" y="20"/>
                  <a:pt x="81" y="19"/>
                  <a:pt x="81" y="18"/>
                </a:cubicBezTo>
                <a:cubicBezTo>
                  <a:pt x="81" y="12"/>
                  <a:pt x="81" y="12"/>
                  <a:pt x="81" y="12"/>
                </a:cubicBezTo>
                <a:cubicBezTo>
                  <a:pt x="82" y="11"/>
                  <a:pt x="83" y="11"/>
                  <a:pt x="84" y="10"/>
                </a:cubicBezTo>
                <a:cubicBezTo>
                  <a:pt x="84" y="26"/>
                  <a:pt x="84" y="26"/>
                  <a:pt x="84" y="26"/>
                </a:cubicBezTo>
                <a:cubicBezTo>
                  <a:pt x="84" y="27"/>
                  <a:pt x="85" y="27"/>
                  <a:pt x="85" y="28"/>
                </a:cubicBezTo>
                <a:cubicBezTo>
                  <a:pt x="86" y="28"/>
                  <a:pt x="86" y="28"/>
                  <a:pt x="86" y="28"/>
                </a:cubicBezTo>
                <a:cubicBezTo>
                  <a:pt x="87" y="28"/>
                  <a:pt x="87" y="28"/>
                  <a:pt x="87" y="27"/>
                </a:cubicBezTo>
                <a:cubicBezTo>
                  <a:pt x="98" y="20"/>
                  <a:pt x="98" y="20"/>
                  <a:pt x="98" y="20"/>
                </a:cubicBezTo>
                <a:cubicBezTo>
                  <a:pt x="98" y="20"/>
                  <a:pt x="99" y="20"/>
                  <a:pt x="99" y="20"/>
                </a:cubicBezTo>
                <a:cubicBezTo>
                  <a:pt x="106" y="12"/>
                  <a:pt x="106" y="12"/>
                  <a:pt x="106" y="12"/>
                </a:cubicBezTo>
                <a:cubicBezTo>
                  <a:pt x="106" y="12"/>
                  <a:pt x="107" y="12"/>
                  <a:pt x="107" y="11"/>
                </a:cubicBezTo>
                <a:cubicBezTo>
                  <a:pt x="107" y="8"/>
                  <a:pt x="107" y="8"/>
                  <a:pt x="107" y="8"/>
                </a:cubicBezTo>
                <a:cubicBezTo>
                  <a:pt x="113" y="9"/>
                  <a:pt x="120" y="11"/>
                  <a:pt x="126" y="14"/>
                </a:cubicBezTo>
                <a:cubicBezTo>
                  <a:pt x="128" y="21"/>
                  <a:pt x="128" y="21"/>
                  <a:pt x="128" y="21"/>
                </a:cubicBezTo>
                <a:cubicBezTo>
                  <a:pt x="122" y="24"/>
                  <a:pt x="122" y="24"/>
                  <a:pt x="122" y="24"/>
                </a:cubicBezTo>
                <a:cubicBezTo>
                  <a:pt x="122" y="25"/>
                  <a:pt x="121" y="25"/>
                  <a:pt x="121" y="26"/>
                </a:cubicBezTo>
                <a:cubicBezTo>
                  <a:pt x="121" y="37"/>
                  <a:pt x="121" y="37"/>
                  <a:pt x="121" y="37"/>
                </a:cubicBezTo>
                <a:cubicBezTo>
                  <a:pt x="121" y="38"/>
                  <a:pt x="122" y="39"/>
                  <a:pt x="123" y="39"/>
                </a:cubicBezTo>
                <a:cubicBezTo>
                  <a:pt x="130" y="39"/>
                  <a:pt x="130" y="39"/>
                  <a:pt x="130" y="39"/>
                </a:cubicBezTo>
                <a:cubicBezTo>
                  <a:pt x="131" y="39"/>
                  <a:pt x="131" y="39"/>
                  <a:pt x="132" y="38"/>
                </a:cubicBezTo>
                <a:cubicBezTo>
                  <a:pt x="136" y="34"/>
                  <a:pt x="136" y="34"/>
                  <a:pt x="136" y="34"/>
                </a:cubicBezTo>
                <a:cubicBezTo>
                  <a:pt x="136" y="37"/>
                  <a:pt x="136" y="37"/>
                  <a:pt x="136" y="37"/>
                </a:cubicBezTo>
                <a:cubicBezTo>
                  <a:pt x="133" y="42"/>
                  <a:pt x="133" y="42"/>
                  <a:pt x="133" y="42"/>
                </a:cubicBezTo>
                <a:cubicBezTo>
                  <a:pt x="119" y="42"/>
                  <a:pt x="119" y="42"/>
                  <a:pt x="119" y="42"/>
                </a:cubicBezTo>
                <a:cubicBezTo>
                  <a:pt x="119" y="42"/>
                  <a:pt x="118" y="43"/>
                  <a:pt x="118" y="43"/>
                </a:cubicBezTo>
                <a:cubicBezTo>
                  <a:pt x="107" y="58"/>
                  <a:pt x="107" y="58"/>
                  <a:pt x="107" y="58"/>
                </a:cubicBezTo>
                <a:cubicBezTo>
                  <a:pt x="106" y="58"/>
                  <a:pt x="106" y="59"/>
                  <a:pt x="107" y="60"/>
                </a:cubicBezTo>
                <a:cubicBezTo>
                  <a:pt x="110" y="71"/>
                  <a:pt x="110" y="71"/>
                  <a:pt x="110" y="71"/>
                </a:cubicBezTo>
                <a:cubicBezTo>
                  <a:pt x="111" y="72"/>
                  <a:pt x="111" y="72"/>
                  <a:pt x="112" y="72"/>
                </a:cubicBezTo>
                <a:cubicBezTo>
                  <a:pt x="126" y="72"/>
                  <a:pt x="126" y="72"/>
                  <a:pt x="126" y="72"/>
                </a:cubicBezTo>
                <a:cubicBezTo>
                  <a:pt x="136" y="82"/>
                  <a:pt x="136" y="82"/>
                  <a:pt x="136" y="82"/>
                </a:cubicBezTo>
                <a:cubicBezTo>
                  <a:pt x="136" y="97"/>
                  <a:pt x="136" y="97"/>
                  <a:pt x="136" y="97"/>
                </a:cubicBezTo>
                <a:cubicBezTo>
                  <a:pt x="127" y="105"/>
                  <a:pt x="114" y="111"/>
                  <a:pt x="101" y="111"/>
                </a:cubicBezTo>
                <a:cubicBezTo>
                  <a:pt x="93" y="111"/>
                  <a:pt x="85" y="109"/>
                  <a:pt x="78" y="105"/>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r-FR" dirty="0"/>
          </a:p>
        </p:txBody>
      </p:sp>
      <p:sp>
        <p:nvSpPr>
          <p:cNvPr id="25" name="Ellipse 8"/>
          <p:cNvSpPr/>
          <p:nvPr/>
        </p:nvSpPr>
        <p:spPr>
          <a:xfrm>
            <a:off x="690004" y="5089653"/>
            <a:ext cx="902113" cy="902113"/>
          </a:xfrm>
          <a:prstGeom prst="ellipse">
            <a:avLst/>
          </a:prstGeom>
          <a:solidFill>
            <a:schemeClr val="accent3"/>
          </a:solidFill>
          <a:ln>
            <a:noFill/>
          </a:ln>
        </p:spPr>
        <p:style>
          <a:lnRef idx="2">
            <a:schemeClr val="accent6"/>
          </a:lnRef>
          <a:fillRef idx="1">
            <a:schemeClr val="lt1"/>
          </a:fillRef>
          <a:effectRef idx="0">
            <a:schemeClr val="accent6"/>
          </a:effectRef>
          <a:fontRef idx="minor">
            <a:schemeClr val="dk1"/>
          </a:fontRef>
        </p:style>
        <p:txBody>
          <a:bodyPr anchor="ctr"/>
          <a:lstStyle/>
          <a:p>
            <a:pPr algn="ctr" defTabSz="609585" fontAlgn="auto">
              <a:spcBef>
                <a:spcPts val="0"/>
              </a:spcBef>
              <a:spcAft>
                <a:spcPts val="0"/>
              </a:spcAft>
              <a:defRPr/>
            </a:pPr>
            <a:endParaRPr lang="it-IT" dirty="0"/>
          </a:p>
        </p:txBody>
      </p:sp>
      <p:sp>
        <p:nvSpPr>
          <p:cNvPr id="27" name="Rectangle 7"/>
          <p:cNvSpPr/>
          <p:nvPr/>
        </p:nvSpPr>
        <p:spPr>
          <a:xfrm>
            <a:off x="5972363" y="4710431"/>
            <a:ext cx="2008452" cy="15986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nchorCtr="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6080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6080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6080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6080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00"/>
              </a:spcBef>
              <a:defRPr/>
            </a:pPr>
            <a:endParaRPr lang="it-IT" altLang="fr-FR" sz="1800" b="1" dirty="0" smtClean="0">
              <a:solidFill>
                <a:schemeClr val="bg2"/>
              </a:solidFill>
              <a:cs typeface="Arial" pitchFamily="34" charset="0"/>
            </a:endParaRPr>
          </a:p>
          <a:p>
            <a:pPr eaLnBrk="1" hangingPunct="1">
              <a:spcBef>
                <a:spcPts val="400"/>
              </a:spcBef>
              <a:defRPr/>
            </a:pPr>
            <a:endParaRPr lang="it-IT" altLang="fr-FR" sz="1800" b="1" dirty="0" smtClean="0">
              <a:solidFill>
                <a:schemeClr val="bg2"/>
              </a:solidFill>
              <a:cs typeface="Arial" pitchFamily="34" charset="0"/>
            </a:endParaRPr>
          </a:p>
          <a:p>
            <a:pPr eaLnBrk="1" hangingPunct="1">
              <a:lnSpc>
                <a:spcPct val="87000"/>
              </a:lnSpc>
              <a:spcBef>
                <a:spcPts val="100"/>
              </a:spcBef>
              <a:defRPr/>
            </a:pPr>
            <a:endParaRPr lang="it-IT" altLang="fr-FR" sz="1000" b="1" dirty="0" smtClean="0">
              <a:solidFill>
                <a:schemeClr val="bg2"/>
              </a:solidFill>
              <a:cs typeface="Arial" pitchFamily="34" charset="0"/>
            </a:endParaRPr>
          </a:p>
          <a:p>
            <a:pPr eaLnBrk="1" hangingPunct="1">
              <a:lnSpc>
                <a:spcPct val="87000"/>
              </a:lnSpc>
              <a:spcBef>
                <a:spcPts val="100"/>
              </a:spcBef>
              <a:defRPr/>
            </a:pPr>
            <a:r>
              <a:rPr lang="it-IT" altLang="fr-FR" sz="1400" b="1" dirty="0" smtClean="0">
                <a:solidFill>
                  <a:schemeClr val="tx1">
                    <a:lumMod val="65000"/>
                    <a:lumOff val="35000"/>
                  </a:schemeClr>
                </a:solidFill>
                <a:cs typeface="Arial" pitchFamily="34" charset="0"/>
              </a:rPr>
              <a:t>SIRAM </a:t>
            </a:r>
            <a:r>
              <a:rPr lang="it-IT" altLang="fr-FR" sz="1400" b="1" dirty="0" smtClean="0">
                <a:solidFill>
                  <a:srgbClr val="7F7F7F"/>
                </a:solidFill>
                <a:cs typeface="Arial" pitchFamily="34" charset="0"/>
              </a:rPr>
              <a:t>ha permesso </a:t>
            </a:r>
            <a:br>
              <a:rPr lang="it-IT" altLang="fr-FR" sz="1400" b="1" dirty="0" smtClean="0">
                <a:solidFill>
                  <a:srgbClr val="7F7F7F"/>
                </a:solidFill>
                <a:cs typeface="Arial" pitchFamily="34" charset="0"/>
              </a:rPr>
            </a:br>
            <a:r>
              <a:rPr lang="it-IT" altLang="fr-FR" sz="1400" b="1" dirty="0" smtClean="0">
                <a:solidFill>
                  <a:srgbClr val="7F7F7F"/>
                </a:solidFill>
                <a:cs typeface="Arial" pitchFamily="34" charset="0"/>
              </a:rPr>
              <a:t>nello scorso anno </a:t>
            </a:r>
            <a:br>
              <a:rPr lang="it-IT" altLang="fr-FR" sz="1400" b="1" dirty="0" smtClean="0">
                <a:solidFill>
                  <a:srgbClr val="7F7F7F"/>
                </a:solidFill>
                <a:cs typeface="Arial" pitchFamily="34" charset="0"/>
              </a:rPr>
            </a:br>
            <a:r>
              <a:rPr lang="it-IT" altLang="fr-FR" sz="1400" b="1" dirty="0" smtClean="0">
                <a:solidFill>
                  <a:srgbClr val="7F7F7F"/>
                </a:solidFill>
                <a:cs typeface="Arial" pitchFamily="34" charset="0"/>
              </a:rPr>
              <a:t>la riduzione globale </a:t>
            </a:r>
            <a:br>
              <a:rPr lang="it-IT" altLang="fr-FR" sz="1400" b="1" dirty="0" smtClean="0">
                <a:solidFill>
                  <a:srgbClr val="7F7F7F"/>
                </a:solidFill>
                <a:cs typeface="Arial" pitchFamily="34" charset="0"/>
              </a:rPr>
            </a:br>
            <a:r>
              <a:rPr lang="it-IT" altLang="fr-FR" sz="1400" b="1" dirty="0" smtClean="0">
                <a:solidFill>
                  <a:srgbClr val="7F7F7F"/>
                </a:solidFill>
                <a:cs typeface="Arial" pitchFamily="34" charset="0"/>
              </a:rPr>
              <a:t>di </a:t>
            </a:r>
            <a:r>
              <a:rPr lang="it-IT" altLang="fr-FR" sz="3200" b="1" dirty="0" smtClean="0">
                <a:solidFill>
                  <a:schemeClr val="bg2"/>
                </a:solidFill>
                <a:cs typeface="Arial" pitchFamily="34" charset="0"/>
              </a:rPr>
              <a:t>85.000 </a:t>
            </a:r>
            <a:br>
              <a:rPr lang="it-IT" altLang="fr-FR" sz="3200" b="1" dirty="0" smtClean="0">
                <a:solidFill>
                  <a:schemeClr val="bg2"/>
                </a:solidFill>
                <a:cs typeface="Arial" pitchFamily="34" charset="0"/>
              </a:rPr>
            </a:br>
            <a:r>
              <a:rPr lang="it-IT" altLang="fr-FR" sz="1400" b="1" dirty="0" smtClean="0">
                <a:solidFill>
                  <a:srgbClr val="7F7F7F"/>
                </a:solidFill>
                <a:cs typeface="Arial" pitchFamily="34" charset="0"/>
              </a:rPr>
              <a:t>tonnellate </a:t>
            </a:r>
            <a:r>
              <a:rPr lang="it-IT" altLang="ja-JP" sz="1400" b="1" dirty="0" smtClean="0">
                <a:solidFill>
                  <a:srgbClr val="7F7F7F"/>
                </a:solidFill>
                <a:cs typeface="Arial" pitchFamily="34" charset="0"/>
              </a:rPr>
              <a:t>di CO</a:t>
            </a:r>
            <a:r>
              <a:rPr lang="it-IT" altLang="ja-JP" sz="1400" b="1" baseline="-25000" dirty="0" smtClean="0">
                <a:solidFill>
                  <a:srgbClr val="7F7F7F"/>
                </a:solidFill>
                <a:cs typeface="Arial" pitchFamily="34" charset="0"/>
              </a:rPr>
              <a:t>2</a:t>
            </a:r>
          </a:p>
          <a:p>
            <a:pPr eaLnBrk="1" hangingPunct="1">
              <a:spcBef>
                <a:spcPts val="400"/>
              </a:spcBef>
              <a:defRPr/>
            </a:pPr>
            <a:endParaRPr lang="it-IT" altLang="ja-JP" sz="1000" b="1" baseline="-25000" dirty="0" smtClean="0">
              <a:solidFill>
                <a:schemeClr val="bg2"/>
              </a:solidFill>
              <a:cs typeface="Arial" pitchFamily="34" charset="0"/>
            </a:endParaRPr>
          </a:p>
          <a:p>
            <a:pPr eaLnBrk="1" hangingPunct="1">
              <a:lnSpc>
                <a:spcPct val="110000"/>
              </a:lnSpc>
              <a:spcBef>
                <a:spcPts val="400"/>
              </a:spcBef>
              <a:defRPr/>
            </a:pPr>
            <a:r>
              <a:rPr lang="it-IT" altLang="fr-FR" sz="1600" b="1" dirty="0" smtClean="0">
                <a:solidFill>
                  <a:schemeClr val="bg2"/>
                </a:solidFill>
                <a:cs typeface="Arial" pitchFamily="34" charset="0"/>
              </a:rPr>
              <a:t> </a:t>
            </a:r>
          </a:p>
        </p:txBody>
      </p:sp>
      <p:sp>
        <p:nvSpPr>
          <p:cNvPr id="28" name="Ellipse 9"/>
          <p:cNvSpPr/>
          <p:nvPr/>
        </p:nvSpPr>
        <p:spPr>
          <a:xfrm>
            <a:off x="4843401" y="5089653"/>
            <a:ext cx="902113" cy="902113"/>
          </a:xfrm>
          <a:prstGeom prst="ellipse">
            <a:avLst/>
          </a:prstGeom>
          <a:solidFill>
            <a:schemeClr val="bg2"/>
          </a:solidFill>
          <a:ln>
            <a:solidFill>
              <a:schemeClr val="bg2"/>
            </a:solidFill>
          </a:ln>
        </p:spPr>
        <p:style>
          <a:lnRef idx="2">
            <a:schemeClr val="accent6"/>
          </a:lnRef>
          <a:fillRef idx="1">
            <a:schemeClr val="lt1"/>
          </a:fillRef>
          <a:effectRef idx="0">
            <a:schemeClr val="accent6"/>
          </a:effectRef>
          <a:fontRef idx="minor">
            <a:schemeClr val="dk1"/>
          </a:fontRef>
        </p:style>
        <p:txBody>
          <a:bodyPr anchor="ctr"/>
          <a:lstStyle/>
          <a:p>
            <a:pPr algn="ctr" defTabSz="609585" fontAlgn="auto">
              <a:spcBef>
                <a:spcPts val="0"/>
              </a:spcBef>
              <a:spcAft>
                <a:spcPts val="0"/>
              </a:spcAft>
              <a:defRPr/>
            </a:pPr>
            <a:endParaRPr lang="it-IT" dirty="0">
              <a:solidFill>
                <a:srgbClr val="0070C0"/>
              </a:solidFill>
            </a:endParaRPr>
          </a:p>
        </p:txBody>
      </p:sp>
      <p:sp>
        <p:nvSpPr>
          <p:cNvPr id="30" name="Rettangolo 29"/>
          <p:cNvSpPr/>
          <p:nvPr/>
        </p:nvSpPr>
        <p:spPr>
          <a:xfrm>
            <a:off x="1710795" y="4844129"/>
            <a:ext cx="3007827" cy="1462606"/>
          </a:xfrm>
          <a:prstGeom prst="rect">
            <a:avLst/>
          </a:prstGeom>
        </p:spPr>
        <p:txBody>
          <a:bodyPr wrap="square">
            <a:spAutoFit/>
          </a:bodyPr>
          <a:lstStyle/>
          <a:p>
            <a:pPr>
              <a:lnSpc>
                <a:spcPct val="87000"/>
              </a:lnSpc>
              <a:spcBef>
                <a:spcPts val="100"/>
              </a:spcBef>
              <a:defRPr/>
            </a:pPr>
            <a:r>
              <a:rPr lang="it-IT" altLang="fr-FR" sz="1400" b="1" dirty="0" smtClean="0">
                <a:solidFill>
                  <a:srgbClr val="7F7F7F"/>
                </a:solidFill>
                <a:latin typeface="Arial" pitchFamily="34" charset="0"/>
                <a:cs typeface="Arial" pitchFamily="34" charset="0"/>
              </a:rPr>
              <a:t/>
            </a:r>
            <a:br>
              <a:rPr lang="it-IT" altLang="fr-FR" sz="1400" b="1" dirty="0" smtClean="0">
                <a:solidFill>
                  <a:srgbClr val="7F7F7F"/>
                </a:solidFill>
                <a:latin typeface="Arial" pitchFamily="34" charset="0"/>
                <a:cs typeface="Arial" pitchFamily="34" charset="0"/>
              </a:rPr>
            </a:br>
            <a:r>
              <a:rPr lang="it-IT" altLang="fr-FR" sz="1400" b="1" dirty="0" smtClean="0">
                <a:solidFill>
                  <a:schemeClr val="tx1">
                    <a:lumMod val="65000"/>
                    <a:lumOff val="35000"/>
                  </a:schemeClr>
                </a:solidFill>
                <a:latin typeface="Arial" pitchFamily="34" charset="0"/>
                <a:cs typeface="Arial" pitchFamily="34" charset="0"/>
              </a:rPr>
              <a:t>VEOLIA</a:t>
            </a:r>
            <a:r>
              <a:rPr lang="it-IT" altLang="fr-FR" sz="1400" b="1" dirty="0" smtClean="0">
                <a:solidFill>
                  <a:srgbClr val="7F7F7F"/>
                </a:solidFill>
                <a:latin typeface="Arial" pitchFamily="34" charset="0"/>
                <a:cs typeface="Arial" pitchFamily="34" charset="0"/>
              </a:rPr>
              <a:t> ha permesso </a:t>
            </a:r>
            <a:br>
              <a:rPr lang="it-IT" altLang="fr-FR" sz="1400" b="1" dirty="0" smtClean="0">
                <a:solidFill>
                  <a:srgbClr val="7F7F7F"/>
                </a:solidFill>
                <a:latin typeface="Arial" pitchFamily="34" charset="0"/>
                <a:cs typeface="Arial" pitchFamily="34" charset="0"/>
              </a:rPr>
            </a:br>
            <a:r>
              <a:rPr lang="it-IT" altLang="fr-FR" sz="1400" b="1" dirty="0" smtClean="0">
                <a:solidFill>
                  <a:srgbClr val="7F7F7F"/>
                </a:solidFill>
                <a:latin typeface="Arial" pitchFamily="34" charset="0"/>
                <a:cs typeface="Arial" pitchFamily="34" charset="0"/>
              </a:rPr>
              <a:t>nello scorso anno</a:t>
            </a:r>
            <a:br>
              <a:rPr lang="it-IT" altLang="fr-FR" sz="1400" b="1" dirty="0" smtClean="0">
                <a:solidFill>
                  <a:srgbClr val="7F7F7F"/>
                </a:solidFill>
                <a:latin typeface="Arial" pitchFamily="34" charset="0"/>
                <a:cs typeface="Arial" pitchFamily="34" charset="0"/>
              </a:rPr>
            </a:br>
            <a:r>
              <a:rPr lang="it-IT" altLang="fr-FR" sz="1400" b="1" dirty="0" smtClean="0">
                <a:solidFill>
                  <a:srgbClr val="7F7F7F"/>
                </a:solidFill>
                <a:latin typeface="Arial" pitchFamily="34" charset="0"/>
                <a:cs typeface="Arial" pitchFamily="34" charset="0"/>
              </a:rPr>
              <a:t>la riduzione globale </a:t>
            </a:r>
            <a:br>
              <a:rPr lang="it-IT" altLang="fr-FR" sz="1400" b="1" dirty="0" smtClean="0">
                <a:solidFill>
                  <a:srgbClr val="7F7F7F"/>
                </a:solidFill>
                <a:latin typeface="Arial" pitchFamily="34" charset="0"/>
                <a:cs typeface="Arial" pitchFamily="34" charset="0"/>
              </a:rPr>
            </a:br>
            <a:r>
              <a:rPr lang="it-IT" altLang="fr-FR" sz="1400" b="1" dirty="0" smtClean="0">
                <a:solidFill>
                  <a:srgbClr val="7F7F7F"/>
                </a:solidFill>
                <a:latin typeface="Arial" pitchFamily="34" charset="0"/>
                <a:cs typeface="Arial" pitchFamily="34" charset="0"/>
              </a:rPr>
              <a:t>di </a:t>
            </a:r>
            <a:r>
              <a:rPr lang="it-IT" altLang="fr-FR" sz="3200" b="1" dirty="0" smtClean="0">
                <a:solidFill>
                  <a:schemeClr val="accent3"/>
                </a:solidFill>
                <a:latin typeface="Arial" pitchFamily="34" charset="0"/>
                <a:cs typeface="Arial" pitchFamily="34" charset="0"/>
              </a:rPr>
              <a:t>21 M </a:t>
            </a:r>
            <a:br>
              <a:rPr lang="it-IT" altLang="fr-FR" sz="3200" b="1" dirty="0" smtClean="0">
                <a:solidFill>
                  <a:schemeClr val="accent3"/>
                </a:solidFill>
                <a:latin typeface="Arial" pitchFamily="34" charset="0"/>
                <a:cs typeface="Arial" pitchFamily="34" charset="0"/>
              </a:rPr>
            </a:br>
            <a:r>
              <a:rPr lang="it-IT" altLang="fr-FR" sz="1400" b="1" dirty="0" smtClean="0">
                <a:solidFill>
                  <a:schemeClr val="tx1">
                    <a:lumMod val="50000"/>
                    <a:lumOff val="50000"/>
                  </a:schemeClr>
                </a:solidFill>
                <a:latin typeface="Arial" pitchFamily="34" charset="0"/>
                <a:cs typeface="Arial" pitchFamily="34" charset="0"/>
              </a:rPr>
              <a:t>tonnellate </a:t>
            </a:r>
            <a:r>
              <a:rPr lang="it-IT" altLang="ja-JP" sz="1400" b="1" dirty="0" smtClean="0">
                <a:solidFill>
                  <a:schemeClr val="tx1">
                    <a:lumMod val="50000"/>
                    <a:lumOff val="50000"/>
                  </a:schemeClr>
                </a:solidFill>
                <a:latin typeface="Arial" pitchFamily="34" charset="0"/>
                <a:cs typeface="Arial" pitchFamily="34" charset="0"/>
              </a:rPr>
              <a:t>di CO</a:t>
            </a:r>
            <a:r>
              <a:rPr lang="it-IT" altLang="ja-JP" sz="1400" b="1" baseline="-25000" dirty="0" smtClean="0">
                <a:solidFill>
                  <a:schemeClr val="tx1">
                    <a:lumMod val="50000"/>
                    <a:lumOff val="50000"/>
                  </a:schemeClr>
                </a:solidFill>
                <a:latin typeface="Arial" pitchFamily="34" charset="0"/>
                <a:cs typeface="Arial" pitchFamily="34" charset="0"/>
              </a:rPr>
              <a:t>2</a:t>
            </a:r>
            <a:endParaRPr lang="it-IT" altLang="ja-JP" sz="1400" b="1" dirty="0" smtClean="0">
              <a:solidFill>
                <a:schemeClr val="tx1">
                  <a:lumMod val="50000"/>
                  <a:lumOff val="50000"/>
                </a:schemeClr>
              </a:solidFill>
              <a:latin typeface="Arial" pitchFamily="34" charset="0"/>
              <a:cs typeface="Arial" pitchFamily="34" charset="0"/>
            </a:endParaRPr>
          </a:p>
        </p:txBody>
      </p:sp>
      <p:pic>
        <p:nvPicPr>
          <p:cNvPr id="2050" name="Picture 2" descr="D:\Users\nadege.martinagolle\Documents\GOOGLE SITE\BRAND\06 templates\Pictos 2016\1-Series\CO2 Emissions\Non-Circled (NC)\OFFICE AUTOMATION\White - CO2 Emissions - NC.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06636" y="5173187"/>
            <a:ext cx="350837" cy="6731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Users\nadege.martinagolle\Documents\GOOGLE SITE\BRAND\06 templates\Pictos 2016\1-Series\CO2 Emissions\Non-Circled (NC)\OFFICE AUTOMATION\White - CO2 Emissions - NC.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56806" y="5188548"/>
            <a:ext cx="350837" cy="6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454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99257BA6-85AD-424B-AC0C-304538CA0D2C}" type="slidenum">
              <a:rPr lang="fr-FR" smtClean="0"/>
              <a:pPr/>
              <a:t>9</a:t>
            </a:fld>
            <a:endParaRPr lang="fr-FR"/>
          </a:p>
        </p:txBody>
      </p:sp>
      <p:sp>
        <p:nvSpPr>
          <p:cNvPr id="2" name="Titolo 1"/>
          <p:cNvSpPr>
            <a:spLocks noGrp="1"/>
          </p:cNvSpPr>
          <p:nvPr>
            <p:ph type="title" idx="4294967295"/>
          </p:nvPr>
        </p:nvSpPr>
        <p:spPr>
          <a:xfrm>
            <a:off x="0" y="271463"/>
            <a:ext cx="8623300" cy="744537"/>
          </a:xfrm>
          <a:prstGeom prst="rect">
            <a:avLst/>
          </a:prstGeom>
        </p:spPr>
        <p:txBody>
          <a:bodyPr/>
          <a:lstStyle/>
          <a:p>
            <a:pPr algn="ctr"/>
            <a:r>
              <a:rPr lang="it-IT" dirty="0" err="1" smtClean="0"/>
              <a:t>Siram</a:t>
            </a:r>
            <a:r>
              <a:rPr lang="it-IT" dirty="0" smtClean="0"/>
              <a:t> SpA: profilo</a:t>
            </a:r>
            <a:endParaRPr lang="it-IT" dirty="0"/>
          </a:p>
        </p:txBody>
      </p:sp>
      <p:sp>
        <p:nvSpPr>
          <p:cNvPr id="19" name="Content Placeholder 5"/>
          <p:cNvSpPr>
            <a:spLocks noGrp="1"/>
          </p:cNvSpPr>
          <p:nvPr>
            <p:ph sz="half" idx="4294967295"/>
          </p:nvPr>
        </p:nvSpPr>
        <p:spPr>
          <a:xfrm>
            <a:off x="0" y="1423988"/>
            <a:ext cx="4984750" cy="5194300"/>
          </a:xfrm>
        </p:spPr>
        <p:txBody>
          <a:bodyPr>
            <a:normAutofit lnSpcReduction="10000"/>
          </a:bodyPr>
          <a:lstStyle/>
          <a:p>
            <a:pPr marL="0" indent="0">
              <a:spcBef>
                <a:spcPct val="0"/>
              </a:spcBef>
              <a:buNone/>
            </a:pPr>
            <a:endParaRPr lang="it-IT" sz="1400" dirty="0" smtClean="0">
              <a:solidFill>
                <a:srgbClr val="1C839B"/>
              </a:solidFill>
            </a:endParaRPr>
          </a:p>
          <a:p>
            <a:pPr marL="0" indent="0">
              <a:spcBef>
                <a:spcPct val="0"/>
              </a:spcBef>
              <a:buNone/>
            </a:pPr>
            <a:r>
              <a:rPr lang="it-IT" sz="1400" b="1" dirty="0" smtClean="0">
                <a:solidFill>
                  <a:schemeClr val="tx1">
                    <a:lumMod val="75000"/>
                    <a:lumOff val="25000"/>
                  </a:schemeClr>
                </a:solidFill>
              </a:rPr>
              <a:t>SIRAM SPA </a:t>
            </a:r>
            <a:r>
              <a:rPr lang="it-IT" sz="1400" dirty="0" smtClean="0">
                <a:solidFill>
                  <a:schemeClr val="tx1">
                    <a:lumMod val="75000"/>
                    <a:lumOff val="25000"/>
                  </a:schemeClr>
                </a:solidFill>
              </a:rPr>
              <a:t>è </a:t>
            </a:r>
            <a:r>
              <a:rPr lang="it-IT" sz="1400" dirty="0">
                <a:solidFill>
                  <a:schemeClr val="tx1">
                    <a:lumMod val="75000"/>
                    <a:lumOff val="25000"/>
                  </a:schemeClr>
                </a:solidFill>
              </a:rPr>
              <a:t>leader in Italia </a:t>
            </a:r>
            <a:r>
              <a:rPr lang="it-IT" sz="1400" dirty="0" smtClean="0">
                <a:solidFill>
                  <a:schemeClr val="tx1">
                    <a:lumMod val="75000"/>
                    <a:lumOff val="25000"/>
                  </a:schemeClr>
                </a:solidFill>
              </a:rPr>
              <a:t>nei </a:t>
            </a:r>
            <a:r>
              <a:rPr lang="it-IT" sz="1400" b="1" dirty="0">
                <a:solidFill>
                  <a:schemeClr val="tx1">
                    <a:lumMod val="75000"/>
                    <a:lumOff val="25000"/>
                  </a:schemeClr>
                </a:solidFill>
              </a:rPr>
              <a:t>servizi multitecnologici</a:t>
            </a:r>
          </a:p>
          <a:p>
            <a:pPr marL="0" indent="0">
              <a:spcBef>
                <a:spcPct val="0"/>
              </a:spcBef>
              <a:buNone/>
            </a:pPr>
            <a:r>
              <a:rPr lang="it-IT" sz="1400" b="1" dirty="0">
                <a:solidFill>
                  <a:schemeClr val="tx1">
                    <a:lumMod val="75000"/>
                    <a:lumOff val="25000"/>
                  </a:schemeClr>
                </a:solidFill>
              </a:rPr>
              <a:t>per </a:t>
            </a:r>
            <a:r>
              <a:rPr lang="it-IT" sz="1400" b="1" dirty="0" smtClean="0">
                <a:solidFill>
                  <a:schemeClr val="tx1">
                    <a:lumMod val="75000"/>
                    <a:lumOff val="25000"/>
                  </a:schemeClr>
                </a:solidFill>
              </a:rPr>
              <a:t>l’efficienza energetica.</a:t>
            </a:r>
          </a:p>
          <a:p>
            <a:pPr marL="0" indent="0">
              <a:spcBef>
                <a:spcPct val="0"/>
              </a:spcBef>
              <a:buNone/>
            </a:pPr>
            <a:endParaRPr lang="it-IT" sz="1400" b="1" dirty="0">
              <a:solidFill>
                <a:schemeClr val="tx1">
                  <a:lumMod val="75000"/>
                  <a:lumOff val="25000"/>
                </a:schemeClr>
              </a:solidFill>
            </a:endParaRPr>
          </a:p>
          <a:p>
            <a:pPr marL="0" indent="0">
              <a:spcBef>
                <a:spcPct val="0"/>
              </a:spcBef>
              <a:buNone/>
            </a:pPr>
            <a:r>
              <a:rPr lang="it-IT" sz="1400" dirty="0" smtClean="0">
                <a:solidFill>
                  <a:schemeClr val="tx1">
                    <a:lumMod val="75000"/>
                    <a:lumOff val="25000"/>
                  </a:schemeClr>
                </a:solidFill>
              </a:rPr>
              <a:t>Opera da oltre un secolo nei settori: </a:t>
            </a:r>
            <a:r>
              <a:rPr lang="it-IT" sz="1400" b="1" dirty="0" smtClean="0">
                <a:solidFill>
                  <a:schemeClr val="tx1">
                    <a:lumMod val="75000"/>
                    <a:lumOff val="25000"/>
                  </a:schemeClr>
                </a:solidFill>
              </a:rPr>
              <a:t>Sanità, Pubblica Amministrazione</a:t>
            </a:r>
            <a:r>
              <a:rPr lang="it-IT" sz="1400" dirty="0" smtClean="0">
                <a:solidFill>
                  <a:schemeClr val="tx1">
                    <a:lumMod val="75000"/>
                    <a:lumOff val="25000"/>
                  </a:schemeClr>
                </a:solidFill>
              </a:rPr>
              <a:t> centrale e locale, </a:t>
            </a:r>
            <a:r>
              <a:rPr lang="it-IT" sz="1400" b="1" dirty="0" smtClean="0">
                <a:solidFill>
                  <a:schemeClr val="tx1">
                    <a:lumMod val="75000"/>
                    <a:lumOff val="25000"/>
                  </a:schemeClr>
                </a:solidFill>
              </a:rPr>
              <a:t>Residenziale, Terziario </a:t>
            </a:r>
            <a:r>
              <a:rPr lang="it-IT" sz="1400" dirty="0" smtClean="0">
                <a:solidFill>
                  <a:schemeClr val="tx1">
                    <a:lumMod val="75000"/>
                    <a:lumOff val="25000"/>
                  </a:schemeClr>
                </a:solidFill>
              </a:rPr>
              <a:t>e </a:t>
            </a:r>
            <a:r>
              <a:rPr lang="it-IT" sz="1400" b="1" dirty="0" smtClean="0">
                <a:solidFill>
                  <a:schemeClr val="tx1">
                    <a:lumMod val="75000"/>
                    <a:lumOff val="25000"/>
                  </a:schemeClr>
                </a:solidFill>
              </a:rPr>
              <a:t>Industria</a:t>
            </a:r>
            <a:r>
              <a:rPr lang="it-IT" sz="1400" dirty="0" smtClean="0">
                <a:solidFill>
                  <a:schemeClr val="tx1">
                    <a:lumMod val="75000"/>
                    <a:lumOff val="25000"/>
                  </a:schemeClr>
                </a:solidFill>
              </a:rPr>
              <a:t>. </a:t>
            </a:r>
          </a:p>
          <a:p>
            <a:pPr marL="0" indent="0">
              <a:spcBef>
                <a:spcPct val="0"/>
              </a:spcBef>
              <a:buNone/>
            </a:pPr>
            <a:endParaRPr lang="it-IT" sz="1400" dirty="0" smtClean="0">
              <a:solidFill>
                <a:schemeClr val="tx1">
                  <a:lumMod val="75000"/>
                  <a:lumOff val="25000"/>
                </a:schemeClr>
              </a:solidFill>
            </a:endParaRPr>
          </a:p>
          <a:p>
            <a:pPr marL="0" indent="0">
              <a:spcBef>
                <a:spcPct val="0"/>
              </a:spcBef>
              <a:buNone/>
            </a:pPr>
            <a:r>
              <a:rPr lang="it-IT" sz="1400" dirty="0" smtClean="0">
                <a:solidFill>
                  <a:schemeClr val="tx1">
                    <a:lumMod val="75000"/>
                    <a:lumOff val="25000"/>
                  </a:schemeClr>
                </a:solidFill>
              </a:rPr>
              <a:t>Siram</a:t>
            </a:r>
            <a:r>
              <a:rPr lang="it-IT" sz="1400" b="1" dirty="0" smtClean="0">
                <a:solidFill>
                  <a:schemeClr val="tx1">
                    <a:lumMod val="75000"/>
                    <a:lumOff val="25000"/>
                  </a:schemeClr>
                </a:solidFill>
              </a:rPr>
              <a:t>,  </a:t>
            </a:r>
            <a:r>
              <a:rPr lang="it-IT" sz="1800" b="1" dirty="0" smtClean="0">
                <a:solidFill>
                  <a:srgbClr val="0D40B3"/>
                </a:solidFill>
              </a:rPr>
              <a:t>Energy Service Company certificata </a:t>
            </a:r>
            <a:r>
              <a:rPr lang="it-IT" sz="1800" dirty="0" smtClean="0">
                <a:solidFill>
                  <a:srgbClr val="0D40B3"/>
                </a:solidFill>
              </a:rPr>
              <a:t>(</a:t>
            </a:r>
            <a:r>
              <a:rPr lang="it-IT" sz="1800" b="1" dirty="0" smtClean="0">
                <a:solidFill>
                  <a:srgbClr val="0D40B3"/>
                </a:solidFill>
              </a:rPr>
              <a:t>ESCO)</a:t>
            </a:r>
            <a:r>
              <a:rPr lang="it-IT" sz="1800" dirty="0" smtClean="0">
                <a:solidFill>
                  <a:srgbClr val="0D40B3"/>
                </a:solidFill>
              </a:rPr>
              <a:t>, </a:t>
            </a:r>
            <a:r>
              <a:rPr lang="it-IT" sz="1400" dirty="0">
                <a:solidFill>
                  <a:schemeClr val="tx1">
                    <a:lumMod val="75000"/>
                    <a:lumOff val="25000"/>
                  </a:schemeClr>
                </a:solidFill>
              </a:rPr>
              <a:t>è partner </a:t>
            </a:r>
            <a:r>
              <a:rPr lang="it-IT" sz="1400" dirty="0" smtClean="0">
                <a:solidFill>
                  <a:schemeClr val="tx1">
                    <a:lumMod val="75000"/>
                    <a:lumOff val="25000"/>
                  </a:schemeClr>
                </a:solidFill>
              </a:rPr>
              <a:t>delle pubbliche amministrazioni, delle imprese e dei cittadini per offrire soluzioni volte al miglioramento dell’</a:t>
            </a:r>
            <a:r>
              <a:rPr lang="it-IT" sz="1400" b="1" dirty="0" smtClean="0">
                <a:solidFill>
                  <a:schemeClr val="tx1">
                    <a:lumMod val="75000"/>
                    <a:lumOff val="25000"/>
                  </a:schemeClr>
                </a:solidFill>
              </a:rPr>
              <a:t>efficienza energetica,</a:t>
            </a:r>
            <a:r>
              <a:rPr lang="it-IT" sz="1400" dirty="0">
                <a:solidFill>
                  <a:schemeClr val="tx1">
                    <a:lumMod val="75000"/>
                    <a:lumOff val="25000"/>
                  </a:schemeClr>
                </a:solidFill>
              </a:rPr>
              <a:t> </a:t>
            </a:r>
            <a:r>
              <a:rPr lang="it-IT" altLang="ja-JP" sz="1400" b="1" dirty="0" smtClean="0">
                <a:solidFill>
                  <a:schemeClr val="tx1">
                    <a:lumMod val="75000"/>
                    <a:lumOff val="25000"/>
                  </a:schemeClr>
                </a:solidFill>
              </a:rPr>
              <a:t>c</a:t>
            </a:r>
            <a:r>
              <a:rPr lang="it-IT" sz="1400" b="1" dirty="0" smtClean="0">
                <a:solidFill>
                  <a:schemeClr val="tx1">
                    <a:lumMod val="75000"/>
                    <a:lumOff val="25000"/>
                  </a:schemeClr>
                </a:solidFill>
              </a:rPr>
              <a:t>ondividendo costi e benefici degli interventi con i propri clienti.</a:t>
            </a:r>
          </a:p>
          <a:p>
            <a:pPr marL="0" indent="0">
              <a:spcBef>
                <a:spcPct val="0"/>
              </a:spcBef>
              <a:buNone/>
            </a:pPr>
            <a:endParaRPr lang="it-IT" sz="1400" dirty="0">
              <a:solidFill>
                <a:schemeClr val="tx1">
                  <a:lumMod val="75000"/>
                  <a:lumOff val="25000"/>
                </a:schemeClr>
              </a:solidFill>
            </a:endParaRPr>
          </a:p>
          <a:p>
            <a:pPr marL="0" indent="0">
              <a:spcBef>
                <a:spcPct val="0"/>
              </a:spcBef>
              <a:buNone/>
            </a:pPr>
            <a:r>
              <a:rPr lang="it-IT" sz="1400" dirty="0" smtClean="0">
                <a:solidFill>
                  <a:schemeClr val="tx1">
                    <a:lumMod val="75000"/>
                    <a:lumOff val="25000"/>
                  </a:schemeClr>
                </a:solidFill>
              </a:rPr>
              <a:t>La società concepisce, finanza, realizza e gestisce progetti di </a:t>
            </a:r>
            <a:r>
              <a:rPr lang="it-IT" sz="1400" b="1" dirty="0" smtClean="0">
                <a:solidFill>
                  <a:schemeClr val="tx1">
                    <a:lumMod val="75000"/>
                    <a:lumOff val="25000"/>
                  </a:schemeClr>
                </a:solidFill>
              </a:rPr>
              <a:t>ottimizzazione energetica </a:t>
            </a:r>
            <a:r>
              <a:rPr lang="it-IT" sz="1400" dirty="0" smtClean="0">
                <a:solidFill>
                  <a:schemeClr val="tx1">
                    <a:lumMod val="75000"/>
                    <a:lumOff val="25000"/>
                  </a:schemeClr>
                </a:solidFill>
              </a:rPr>
              <a:t>- co/trigenerazione, teleriscaldamento - che integrano l’utilizzo delle </a:t>
            </a:r>
            <a:r>
              <a:rPr lang="it-IT" sz="1400" b="1" dirty="0" smtClean="0">
                <a:solidFill>
                  <a:schemeClr val="tx1">
                    <a:lumMod val="75000"/>
                    <a:lumOff val="25000"/>
                  </a:schemeClr>
                </a:solidFill>
              </a:rPr>
              <a:t>energie rinnovabili </a:t>
            </a:r>
            <a:r>
              <a:rPr lang="it-IT" sz="1400" dirty="0" smtClean="0">
                <a:solidFill>
                  <a:schemeClr val="tx1">
                    <a:lumMod val="75000"/>
                    <a:lumOff val="25000"/>
                  </a:schemeClr>
                </a:solidFill>
              </a:rPr>
              <a:t>- biomasse , geotermico, fotovoltaico</a:t>
            </a:r>
            <a:r>
              <a:rPr lang="it-IT" sz="1400" dirty="0">
                <a:solidFill>
                  <a:schemeClr val="tx1">
                    <a:lumMod val="75000"/>
                    <a:lumOff val="25000"/>
                  </a:schemeClr>
                </a:solidFill>
              </a:rPr>
              <a:t> </a:t>
            </a:r>
            <a:r>
              <a:rPr lang="it-IT" sz="1400" dirty="0" smtClean="0">
                <a:solidFill>
                  <a:schemeClr val="tx1">
                    <a:lumMod val="75000"/>
                    <a:lumOff val="25000"/>
                  </a:schemeClr>
                </a:solidFill>
              </a:rPr>
              <a:t>- per assicurare la massima sostenibilità di ogni impianto, durante l’intero ciclo di vita.</a:t>
            </a:r>
          </a:p>
          <a:p>
            <a:pPr marL="0" indent="0">
              <a:spcBef>
                <a:spcPct val="0"/>
              </a:spcBef>
              <a:buNone/>
            </a:pPr>
            <a:endParaRPr lang="it-IT" sz="1400" dirty="0">
              <a:solidFill>
                <a:schemeClr val="tx1">
                  <a:lumMod val="75000"/>
                  <a:lumOff val="25000"/>
                </a:schemeClr>
              </a:solidFill>
            </a:endParaRPr>
          </a:p>
          <a:p>
            <a:pPr marL="3175" indent="-3175">
              <a:spcBef>
                <a:spcPct val="0"/>
              </a:spcBef>
              <a:buClr>
                <a:schemeClr val="accent2"/>
              </a:buClr>
              <a:buSzPct val="120000"/>
              <a:buNone/>
            </a:pPr>
            <a:r>
              <a:rPr lang="it-IT" sz="1400" dirty="0" smtClean="0">
                <a:solidFill>
                  <a:schemeClr val="tx1">
                    <a:lumMod val="75000"/>
                    <a:lumOff val="25000"/>
                  </a:schemeClr>
                </a:solidFill>
                <a:cs typeface="Arial" pitchFamily="34" charset="0"/>
              </a:rPr>
              <a:t>Siram è </a:t>
            </a:r>
            <a:r>
              <a:rPr lang="it-IT" sz="1400" dirty="0">
                <a:solidFill>
                  <a:schemeClr val="tx1">
                    <a:lumMod val="75000"/>
                    <a:lumOff val="25000"/>
                  </a:schemeClr>
                </a:solidFill>
                <a:cs typeface="Arial" pitchFamily="34" charset="0"/>
              </a:rPr>
              <a:t>presente in </a:t>
            </a:r>
            <a:r>
              <a:rPr lang="it-IT" sz="1400" dirty="0" smtClean="0">
                <a:solidFill>
                  <a:schemeClr val="tx1">
                    <a:lumMod val="75000"/>
                    <a:lumOff val="25000"/>
                  </a:schemeClr>
                </a:solidFill>
                <a:cs typeface="Arial" pitchFamily="34" charset="0"/>
              </a:rPr>
              <a:t>maniera capillare su tutto il territorio italiano con </a:t>
            </a:r>
            <a:r>
              <a:rPr lang="it-IT" sz="1400" b="1" dirty="0" smtClean="0">
                <a:solidFill>
                  <a:schemeClr val="tx1">
                    <a:lumMod val="75000"/>
                    <a:lumOff val="25000"/>
                  </a:schemeClr>
                </a:solidFill>
                <a:cs typeface="Arial" pitchFamily="34" charset="0"/>
              </a:rPr>
              <a:t>19 Uffici e 72 presidi </a:t>
            </a:r>
            <a:r>
              <a:rPr lang="it-IT" sz="1400" dirty="0" smtClean="0">
                <a:solidFill>
                  <a:schemeClr val="tx1">
                    <a:lumMod val="75000"/>
                    <a:lumOff val="25000"/>
                  </a:schemeClr>
                </a:solidFill>
                <a:cs typeface="Arial" pitchFamily="34" charset="0"/>
              </a:rPr>
              <a:t>e </a:t>
            </a:r>
            <a:r>
              <a:rPr lang="it-IT" sz="1400" dirty="0">
                <a:solidFill>
                  <a:schemeClr val="tx1">
                    <a:lumMod val="75000"/>
                    <a:lumOff val="25000"/>
                  </a:schemeClr>
                </a:solidFill>
                <a:cs typeface="Arial" pitchFamily="34" charset="0"/>
              </a:rPr>
              <a:t>opera con il supporto di </a:t>
            </a:r>
            <a:r>
              <a:rPr lang="it-IT" sz="1400" dirty="0" smtClean="0">
                <a:solidFill>
                  <a:schemeClr val="tx1">
                    <a:lumMod val="75000"/>
                    <a:lumOff val="25000"/>
                  </a:schemeClr>
                </a:solidFill>
                <a:cs typeface="Arial" pitchFamily="34" charset="0"/>
              </a:rPr>
              <a:t>oltre </a:t>
            </a:r>
            <a:r>
              <a:rPr lang="it-IT" sz="1400" b="1" dirty="0" smtClean="0">
                <a:solidFill>
                  <a:schemeClr val="tx1">
                    <a:lumMod val="75000"/>
                    <a:lumOff val="25000"/>
                  </a:schemeClr>
                </a:solidFill>
                <a:cs typeface="Arial" pitchFamily="34" charset="0"/>
              </a:rPr>
              <a:t>1300  </a:t>
            </a:r>
            <a:r>
              <a:rPr lang="it-IT" sz="1400" b="1" dirty="0">
                <a:solidFill>
                  <a:schemeClr val="tx1">
                    <a:lumMod val="75000"/>
                    <a:lumOff val="25000"/>
                  </a:schemeClr>
                </a:solidFill>
                <a:cs typeface="Arial" pitchFamily="34" charset="0"/>
              </a:rPr>
              <a:t>tecnici specializzati</a:t>
            </a:r>
            <a:r>
              <a:rPr lang="it-IT" sz="1400" dirty="0">
                <a:solidFill>
                  <a:schemeClr val="tx1">
                    <a:lumMod val="75000"/>
                    <a:lumOff val="25000"/>
                  </a:schemeClr>
                </a:solidFill>
                <a:cs typeface="Arial" pitchFamily="34" charset="0"/>
              </a:rPr>
              <a:t>.</a:t>
            </a:r>
          </a:p>
          <a:p>
            <a:pPr marL="0" indent="0">
              <a:spcBef>
                <a:spcPct val="0"/>
              </a:spcBef>
              <a:buNone/>
            </a:pPr>
            <a:endParaRPr lang="it-IT" sz="1400" dirty="0" smtClean="0">
              <a:solidFill>
                <a:schemeClr val="tx1">
                  <a:lumMod val="75000"/>
                  <a:lumOff val="25000"/>
                </a:schemeClr>
              </a:solidFill>
            </a:endParaRPr>
          </a:p>
          <a:p>
            <a:pPr marL="0" indent="0">
              <a:spcBef>
                <a:spcPct val="0"/>
              </a:spcBef>
              <a:buNone/>
            </a:pPr>
            <a:endParaRPr lang="it-IT" sz="1400" dirty="0" smtClean="0">
              <a:solidFill>
                <a:schemeClr val="tx1">
                  <a:lumMod val="75000"/>
                  <a:lumOff val="25000"/>
                </a:schemeClr>
              </a:solidFill>
            </a:endParaRPr>
          </a:p>
          <a:p>
            <a:pPr marL="0" indent="0">
              <a:spcBef>
                <a:spcPct val="0"/>
              </a:spcBef>
              <a:buNone/>
            </a:pPr>
            <a:endParaRPr lang="it-IT" sz="1400" dirty="0">
              <a:solidFill>
                <a:schemeClr val="tx1">
                  <a:lumMod val="75000"/>
                  <a:lumOff val="25000"/>
                </a:schemeClr>
              </a:solidFill>
            </a:endParaRPr>
          </a:p>
        </p:txBody>
      </p:sp>
      <p:sp>
        <p:nvSpPr>
          <p:cNvPr id="17" name="Segnaposto numero diapositiva 4"/>
          <p:cNvSpPr txBox="1">
            <a:spLocks/>
          </p:cNvSpPr>
          <p:nvPr/>
        </p:nvSpPr>
        <p:spPr>
          <a:xfrm>
            <a:off x="6743946"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99257BA6-85AD-424B-AC0C-304538CA0D2C}" type="slidenum">
              <a:rPr kumimoji="0" lang="fr-FR" sz="800" b="1"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FR" sz="8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20" name="Segnaposto testo 5"/>
          <p:cNvSpPr txBox="1">
            <a:spLocks/>
          </p:cNvSpPr>
          <p:nvPr/>
        </p:nvSpPr>
        <p:spPr>
          <a:xfrm>
            <a:off x="5812467" y="1370592"/>
            <a:ext cx="3066430" cy="3280783"/>
          </a:xfrm>
          <a:prstGeom prst="rect">
            <a:avLst/>
          </a:prstGeom>
          <a:solidFill>
            <a:schemeClr val="bg2">
              <a:alpha val="73000"/>
            </a:schemeClr>
          </a:solidFill>
          <a:ln w="28575">
            <a:noFill/>
          </a:ln>
        </p:spPr>
        <p:txBody>
          <a:bodyPr/>
          <a:lstStyle/>
          <a:p>
            <a:pPr defTabSz="457200">
              <a:spcBef>
                <a:spcPct val="20000"/>
              </a:spcBef>
              <a:buClr>
                <a:srgbClr val="00B1C7"/>
              </a:buClr>
              <a:buSzPct val="60000"/>
              <a:buFont typeface="Courier New" panose="02070309020205020404" pitchFamily="49" charset="0"/>
              <a:buNone/>
              <a:defRPr/>
            </a:pPr>
            <a:endParaRPr lang="it-IT" sz="1000" dirty="0">
              <a:solidFill>
                <a:schemeClr val="bg1"/>
              </a:solidFill>
              <a:latin typeface="Arial" panose="020B0604020202020204" pitchFamily="34" charset="0"/>
            </a:endParaRPr>
          </a:p>
        </p:txBody>
      </p:sp>
      <p:pic>
        <p:nvPicPr>
          <p:cNvPr id="23" name="027-VE2�ERANIAN_MG_6197.png" descr="/I lavori della Barnaba/Siram/2016/template PPT/Siram/nuovo template_05_2016/immagini/027-VE2�ERANIAN_MG_6197.png"/>
          <p:cNvPicPr>
            <a:picLocks noChangeAspect="1"/>
          </p:cNvPicPr>
          <p:nvPr/>
        </p:nvPicPr>
        <p:blipFill rotWithShape="1">
          <a:blip r:embed="rId2" r:link="rId3" cstate="print">
            <a:extLst>
              <a:ext uri="{28A0092B-C50C-407E-A947-70E740481C1C}">
                <a14:useLocalDpi xmlns:a14="http://schemas.microsoft.com/office/drawing/2010/main" val="0"/>
              </a:ext>
            </a:extLst>
          </a:blip>
          <a:srcRect l="15297" t="22634" b="5124"/>
          <a:stretch/>
        </p:blipFill>
        <p:spPr>
          <a:xfrm>
            <a:off x="5812467" y="4742779"/>
            <a:ext cx="3078143" cy="2038072"/>
          </a:xfrm>
          <a:prstGeom prst="rect">
            <a:avLst/>
          </a:prstGeom>
        </p:spPr>
      </p:pic>
      <p:sp>
        <p:nvSpPr>
          <p:cNvPr id="26" name="Rettangolo 25"/>
          <p:cNvSpPr/>
          <p:nvPr/>
        </p:nvSpPr>
        <p:spPr>
          <a:xfrm>
            <a:off x="5902753" y="2461868"/>
            <a:ext cx="2954877" cy="2225225"/>
          </a:xfrm>
          <a:prstGeom prst="rect">
            <a:avLst/>
          </a:prstGeom>
        </p:spPr>
        <p:txBody>
          <a:bodyPr wrap="square">
            <a:spAutoFit/>
          </a:bodyPr>
          <a:lstStyle/>
          <a:p>
            <a:pPr defTabSz="457200">
              <a:spcBef>
                <a:spcPct val="20000"/>
              </a:spcBef>
              <a:buClr>
                <a:schemeClr val="bg1"/>
              </a:buClr>
              <a:buSzPct val="60000"/>
              <a:defRPr/>
            </a:pPr>
            <a:r>
              <a:rPr lang="it-IT" sz="1100" dirty="0" smtClean="0">
                <a:latin typeface="Arial" panose="020B0604020202020204" pitchFamily="34" charset="0"/>
              </a:rPr>
              <a:t>CERTIFICAZIONI</a:t>
            </a:r>
            <a:endParaRPr lang="it-IT" sz="1100" dirty="0">
              <a:latin typeface="Arial" panose="020B0604020202020204" pitchFamily="34" charset="0"/>
            </a:endParaRPr>
          </a:p>
          <a:p>
            <a:pPr marL="179388" indent="-179388" defTabSz="457200">
              <a:spcBef>
                <a:spcPct val="20000"/>
              </a:spcBef>
              <a:buClr>
                <a:schemeClr val="bg1"/>
              </a:buClr>
              <a:buSzPct val="100000"/>
              <a:buFont typeface="Arial" pitchFamily="34" charset="0"/>
              <a:buChar char="•"/>
              <a:defRPr/>
            </a:pPr>
            <a:r>
              <a:rPr lang="it-IT" sz="1100" b="1" dirty="0">
                <a:latin typeface="Arial" panose="020B0604020202020204" pitchFamily="34" charset="0"/>
              </a:rPr>
              <a:t>UNI EN ISO 9001/2008 </a:t>
            </a:r>
            <a:r>
              <a:rPr lang="it-IT" sz="1100" dirty="0">
                <a:latin typeface="Arial" panose="020B0604020202020204" pitchFamily="34" charset="0"/>
              </a:rPr>
              <a:t>- Qualità</a:t>
            </a:r>
          </a:p>
          <a:p>
            <a:pPr marL="179388" indent="-179388" defTabSz="457200">
              <a:spcBef>
                <a:spcPct val="20000"/>
              </a:spcBef>
              <a:buClr>
                <a:schemeClr val="bg1"/>
              </a:buClr>
              <a:buSzPct val="100000"/>
              <a:buFont typeface="Arial" pitchFamily="34" charset="0"/>
              <a:buChar char="•"/>
              <a:defRPr/>
            </a:pPr>
            <a:r>
              <a:rPr lang="it-IT" sz="1100" b="1" dirty="0">
                <a:latin typeface="Arial" panose="020B0604020202020204" pitchFamily="34" charset="0"/>
              </a:rPr>
              <a:t>UNI EN ISO 14001/2004 </a:t>
            </a:r>
            <a:r>
              <a:rPr lang="it-IT" sz="1100" dirty="0">
                <a:latin typeface="Arial" panose="020B0604020202020204" pitchFamily="34" charset="0"/>
              </a:rPr>
              <a:t>- Ambiente</a:t>
            </a:r>
          </a:p>
          <a:p>
            <a:pPr marL="179388" indent="-179388" defTabSz="457200">
              <a:spcBef>
                <a:spcPct val="20000"/>
              </a:spcBef>
              <a:buClr>
                <a:schemeClr val="bg1"/>
              </a:buClr>
              <a:buSzPct val="100000"/>
              <a:buFont typeface="Arial" pitchFamily="34" charset="0"/>
              <a:buChar char="•"/>
              <a:defRPr/>
            </a:pPr>
            <a:r>
              <a:rPr lang="it-IT" sz="1100" b="1" dirty="0">
                <a:latin typeface="Arial" panose="020B0604020202020204" pitchFamily="34" charset="0"/>
              </a:rPr>
              <a:t>BS OHSAS 18001/2007 </a:t>
            </a:r>
            <a:r>
              <a:rPr lang="it-IT" sz="1100" dirty="0">
                <a:latin typeface="Arial" panose="020B0604020202020204" pitchFamily="34" charset="0"/>
              </a:rPr>
              <a:t>- Sicurezza</a:t>
            </a:r>
          </a:p>
          <a:p>
            <a:pPr marL="179388" indent="-179388" defTabSz="457200">
              <a:spcBef>
                <a:spcPct val="20000"/>
              </a:spcBef>
              <a:buClr>
                <a:schemeClr val="bg1"/>
              </a:buClr>
              <a:buSzPct val="100000"/>
              <a:buFont typeface="Arial" pitchFamily="34" charset="0"/>
              <a:buChar char="•"/>
              <a:defRPr/>
            </a:pPr>
            <a:r>
              <a:rPr lang="fi-FI" sz="1100" b="1" dirty="0">
                <a:latin typeface="Arial" panose="020B0604020202020204" pitchFamily="34" charset="0"/>
              </a:rPr>
              <a:t>UNI CEI EN ISO 50001:2011 </a:t>
            </a:r>
            <a:r>
              <a:rPr lang="fi-FI" sz="1100" dirty="0">
                <a:latin typeface="Arial" panose="020B0604020202020204" pitchFamily="34" charset="0"/>
              </a:rPr>
              <a:t>- Sistema </a:t>
            </a:r>
            <a:br>
              <a:rPr lang="fi-FI" sz="1100" dirty="0">
                <a:latin typeface="Arial" panose="020B0604020202020204" pitchFamily="34" charset="0"/>
              </a:rPr>
            </a:br>
            <a:r>
              <a:rPr lang="fi-FI" sz="1100" dirty="0">
                <a:latin typeface="Arial" panose="020B0604020202020204" pitchFamily="34" charset="0"/>
              </a:rPr>
              <a:t>di gestione energetica</a:t>
            </a:r>
            <a:endParaRPr lang="it-IT" sz="1100" dirty="0">
              <a:latin typeface="Arial" panose="020B0604020202020204" pitchFamily="34" charset="0"/>
            </a:endParaRPr>
          </a:p>
          <a:p>
            <a:pPr marL="179388" indent="-179388" defTabSz="457200">
              <a:spcBef>
                <a:spcPct val="20000"/>
              </a:spcBef>
              <a:buClr>
                <a:schemeClr val="bg1"/>
              </a:buClr>
              <a:buSzPct val="100000"/>
              <a:buFont typeface="Arial" pitchFamily="34" charset="0"/>
              <a:buChar char="•"/>
              <a:defRPr/>
            </a:pPr>
            <a:r>
              <a:rPr lang="it-IT" sz="1100" b="1" dirty="0">
                <a:latin typeface="Arial" panose="020B0604020202020204" pitchFamily="34" charset="0"/>
              </a:rPr>
              <a:t>UNI CEI 11352/2014 </a:t>
            </a:r>
            <a:r>
              <a:rPr lang="it-IT" sz="1100" dirty="0">
                <a:latin typeface="Arial" panose="020B0604020202020204" pitchFamily="34" charset="0"/>
              </a:rPr>
              <a:t>- </a:t>
            </a:r>
            <a:r>
              <a:rPr lang="it-IT" sz="1100" dirty="0" err="1">
                <a:latin typeface="Arial" panose="020B0604020202020204" pitchFamily="34" charset="0"/>
              </a:rPr>
              <a:t>ESCo</a:t>
            </a:r>
            <a:r>
              <a:rPr lang="it-IT" sz="1100" dirty="0">
                <a:latin typeface="Arial" panose="020B0604020202020204" pitchFamily="34" charset="0"/>
              </a:rPr>
              <a:t> (Energy Service Company)</a:t>
            </a:r>
          </a:p>
          <a:p>
            <a:pPr marL="179388" indent="-179388" defTabSz="457200">
              <a:spcBef>
                <a:spcPct val="20000"/>
              </a:spcBef>
              <a:buClr>
                <a:schemeClr val="bg1"/>
              </a:buClr>
              <a:buSzPct val="100000"/>
              <a:buFont typeface="Arial" pitchFamily="34" charset="0"/>
              <a:buChar char="•"/>
              <a:defRPr/>
            </a:pPr>
            <a:r>
              <a:rPr lang="it-IT" sz="1100" b="1" dirty="0">
                <a:latin typeface="Arial" panose="020B0604020202020204" pitchFamily="34" charset="0"/>
              </a:rPr>
              <a:t>UNI EN 15838/2010 </a:t>
            </a:r>
            <a:r>
              <a:rPr lang="it-IT" sz="1100" dirty="0">
                <a:latin typeface="Arial" panose="020B0604020202020204" pitchFamily="34" charset="0"/>
              </a:rPr>
              <a:t>- </a:t>
            </a:r>
            <a:r>
              <a:rPr lang="it-IT" sz="1100" dirty="0" err="1">
                <a:latin typeface="Arial" panose="020B0604020202020204" pitchFamily="34" charset="0"/>
              </a:rPr>
              <a:t>Contact</a:t>
            </a:r>
            <a:r>
              <a:rPr lang="it-IT" sz="1100" dirty="0">
                <a:latin typeface="Arial" panose="020B0604020202020204" pitchFamily="34" charset="0"/>
              </a:rPr>
              <a:t> Center</a:t>
            </a:r>
          </a:p>
          <a:p>
            <a:pPr marL="179388" indent="-179388" defTabSz="457200">
              <a:spcBef>
                <a:spcPct val="20000"/>
              </a:spcBef>
              <a:buClr>
                <a:schemeClr val="bg1"/>
              </a:buClr>
              <a:buSzPct val="100000"/>
              <a:buFont typeface="Arial" pitchFamily="34" charset="0"/>
              <a:buChar char="•"/>
              <a:defRPr/>
            </a:pPr>
            <a:r>
              <a:rPr lang="it-IT" sz="1100" b="1" dirty="0">
                <a:latin typeface="Arial" panose="020B0604020202020204" pitchFamily="34" charset="0"/>
              </a:rPr>
              <a:t>SA 8000 </a:t>
            </a:r>
            <a:r>
              <a:rPr lang="it-IT" sz="1100" dirty="0">
                <a:latin typeface="Arial" panose="020B0604020202020204" pitchFamily="34" charset="0"/>
              </a:rPr>
              <a:t>- Responsabilità Sociale</a:t>
            </a:r>
          </a:p>
          <a:p>
            <a:pPr marL="179388" indent="-179388" defTabSz="457200">
              <a:spcBef>
                <a:spcPct val="20000"/>
              </a:spcBef>
              <a:buClr>
                <a:schemeClr val="bg1"/>
              </a:buClr>
              <a:buSzPct val="100000"/>
              <a:buFont typeface="Arial" pitchFamily="34" charset="0"/>
              <a:buChar char="•"/>
              <a:defRPr/>
            </a:pPr>
            <a:r>
              <a:rPr lang="it-IT" sz="1100" b="1" dirty="0">
                <a:latin typeface="Arial" panose="020B0604020202020204" pitchFamily="34" charset="0"/>
              </a:rPr>
              <a:t>DPR 43/2012 </a:t>
            </a:r>
            <a:r>
              <a:rPr lang="it-IT" sz="1100" dirty="0">
                <a:latin typeface="Arial" panose="020B0604020202020204" pitchFamily="34" charset="0"/>
              </a:rPr>
              <a:t>- </a:t>
            </a:r>
            <a:r>
              <a:rPr lang="it-IT" sz="1100" dirty="0" err="1">
                <a:latin typeface="Arial" panose="020B0604020202020204" pitchFamily="34" charset="0"/>
              </a:rPr>
              <a:t>Fgas</a:t>
            </a:r>
            <a:endParaRPr lang="it-IT" sz="1100" dirty="0">
              <a:latin typeface="Arial" panose="020B0604020202020204" pitchFamily="34" charset="0"/>
            </a:endParaRPr>
          </a:p>
        </p:txBody>
      </p:sp>
      <p:pic>
        <p:nvPicPr>
          <p:cNvPr id="4098" name="Picture 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297099" y="1451189"/>
            <a:ext cx="1923357" cy="1149749"/>
          </a:xfrm>
          <a:prstGeom prst="rect">
            <a:avLst/>
          </a:prstGeom>
          <a:noFill/>
          <a:ln w="9525">
            <a:noFill/>
            <a:miter lim="800000"/>
            <a:headEnd/>
            <a:tailEnd/>
          </a:ln>
          <a:effectLst/>
        </p:spPr>
      </p:pic>
    </p:spTree>
    <p:extLst>
      <p:ext uri="{BB962C8B-B14F-4D97-AF65-F5344CB8AC3E}">
        <p14:creationId xmlns:p14="http://schemas.microsoft.com/office/powerpoint/2010/main" val="135445448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veoliaNew">
      <a:dk1>
        <a:sysClr val="windowText" lastClr="000000"/>
      </a:dk1>
      <a:lt1>
        <a:sysClr val="window" lastClr="FFFFFF"/>
      </a:lt1>
      <a:dk2>
        <a:srgbClr val="00B1C7"/>
      </a:dk2>
      <a:lt2>
        <a:srgbClr val="97BF0D"/>
      </a:lt2>
      <a:accent1>
        <a:srgbClr val="C03E8E"/>
      </a:accent1>
      <a:accent2>
        <a:srgbClr val="804080"/>
      </a:accent2>
      <a:accent3>
        <a:srgbClr val="E95F47"/>
      </a:accent3>
      <a:accent4>
        <a:srgbClr val="F49F25"/>
      </a:accent4>
      <a:accent5>
        <a:srgbClr val="CAC7C4"/>
      </a:accent5>
      <a:accent6>
        <a:srgbClr val="7ABCCE"/>
      </a:accent6>
      <a:hlink>
        <a:srgbClr val="B6D9B7"/>
      </a:hlink>
      <a:folHlink>
        <a:srgbClr val="FDD384"/>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ème Office">
  <a:themeElements>
    <a:clrScheme name="veoliaNew">
      <a:dk1>
        <a:sysClr val="windowText" lastClr="000000"/>
      </a:dk1>
      <a:lt1>
        <a:sysClr val="window" lastClr="FFFFFF"/>
      </a:lt1>
      <a:dk2>
        <a:srgbClr val="00B1C7"/>
      </a:dk2>
      <a:lt2>
        <a:srgbClr val="97BF0D"/>
      </a:lt2>
      <a:accent1>
        <a:srgbClr val="C03E8E"/>
      </a:accent1>
      <a:accent2>
        <a:srgbClr val="804080"/>
      </a:accent2>
      <a:accent3>
        <a:srgbClr val="E95F47"/>
      </a:accent3>
      <a:accent4>
        <a:srgbClr val="F49F25"/>
      </a:accent4>
      <a:accent5>
        <a:srgbClr val="CAC7C4"/>
      </a:accent5>
      <a:accent6>
        <a:srgbClr val="7ABCCE"/>
      </a:accent6>
      <a:hlink>
        <a:srgbClr val="B6D9B7"/>
      </a:hlink>
      <a:folHlink>
        <a:srgbClr val="FDD384"/>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ruttura personalizza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5653</TotalTime>
  <Words>3310</Words>
  <Application>Microsoft Office PowerPoint</Application>
  <PresentationFormat>Presentazione su schermo (4:3)</PresentationFormat>
  <Paragraphs>693</Paragraphs>
  <Slides>42</Slides>
  <Notes>12</Notes>
  <HiddenSlides>0</HiddenSlides>
  <MMClips>0</MMClips>
  <ScaleCrop>false</ScaleCrop>
  <HeadingPairs>
    <vt:vector size="4" baseType="variant">
      <vt:variant>
        <vt:lpstr>Tema</vt:lpstr>
      </vt:variant>
      <vt:variant>
        <vt:i4>3</vt:i4>
      </vt:variant>
      <vt:variant>
        <vt:lpstr>Titoli diapositive</vt:lpstr>
      </vt:variant>
      <vt:variant>
        <vt:i4>42</vt:i4>
      </vt:variant>
    </vt:vector>
  </HeadingPairs>
  <TitlesOfParts>
    <vt:vector size="45" baseType="lpstr">
      <vt:lpstr>Thème Office</vt:lpstr>
      <vt:lpstr>1_Thème Office</vt:lpstr>
      <vt:lpstr>Struttura personalizzata</vt:lpstr>
      <vt:lpstr>EFFICIENZA ENERGETICA DEGLI EDIFICI PER LE P.A.</vt:lpstr>
      <vt:lpstr>Al servizio  del progresso energetico</vt:lpstr>
      <vt:lpstr>Gruppo Siram: profilo</vt:lpstr>
      <vt:lpstr>Gruppo Siram: organizzazione</vt:lpstr>
      <vt:lpstr>Gruppo Siram: dati chiave </vt:lpstr>
      <vt:lpstr>Un Gruppo internazionale,  leader nella gestione ambientale</vt:lpstr>
      <vt:lpstr>Veolia: tre mestieri complementari e sinergici</vt:lpstr>
      <vt:lpstr>La nostra missione: la tutela dell’ambiente</vt:lpstr>
      <vt:lpstr>Siram SpA: profilo</vt:lpstr>
      <vt:lpstr>Obiettivi Nazionali Decreto legislativo 4 luglio 2014, n. 102 Attuazione della direttiva 2012/27/UE sull'efficienza energetica, (con aggiunte del d.lgs. n. 141 del 2016)</vt:lpstr>
      <vt:lpstr>L’approccio metodologico</vt:lpstr>
      <vt:lpstr>Gli obiettivi raggiungibili</vt:lpstr>
      <vt:lpstr>Presentazione standard di PowerPoint</vt:lpstr>
      <vt:lpstr>ridefinizione dei parametri</vt:lpstr>
      <vt:lpstr>riqualificazione energetica degli edifici pubblici</vt:lpstr>
      <vt:lpstr>riqualificazione energetica</vt:lpstr>
      <vt:lpstr>Presentazione standard di PowerPoint</vt:lpstr>
      <vt:lpstr>Presentazione standard di PowerPoint</vt:lpstr>
      <vt:lpstr>Efficienza energetica nel settore sanitario</vt:lpstr>
      <vt:lpstr>Parametri microclimatici di riferimento proposta riduzione </vt:lpstr>
      <vt:lpstr>Presentazione standard di PowerPoint</vt:lpstr>
      <vt:lpstr>Presentazione standard di PowerPoint</vt:lpstr>
      <vt:lpstr>Efficienza energetica nel settore terziario – ed. scolastici</vt:lpstr>
      <vt:lpstr>Presentazione standard di PowerPoint</vt:lpstr>
      <vt:lpstr>Presentazione standard di PowerPoint</vt:lpstr>
      <vt:lpstr>Presentazione standard di PowerPoint</vt:lpstr>
      <vt:lpstr>Presentazione standard di PowerPoint</vt:lpstr>
      <vt:lpstr>I RISULTATI : riduzione / contrasto aumento costi</vt:lpstr>
      <vt:lpstr>I RISULTATI: emissioni polveri</vt:lpstr>
      <vt:lpstr>I RISULTATI: l’obiettivo 20-20-20</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MIGLIORARE L’EFFICIENZA ENERGETICA ECONOMICA DELLA TRASFORMAZIONE (PRODUZIONE) DI ENERGIA  Case history: IRCCS San Martino - Genova</vt:lpstr>
      <vt:lpstr>focus IRCCS San Martino - Genova sistema cogenerativo</vt:lpstr>
      <vt:lpstr>focus IRCCS San Martino - Genova sistema cogenerativo</vt:lpstr>
      <vt:lpstr>IRCCS San Martino - Genova focus: sistema cogenerativo</vt:lpstr>
      <vt:lpstr>IRCCS San Martino - Genova focus: sistema cogenerativo</vt:lpstr>
      <vt:lpstr>       slamura@siram.it sergio.lamura@polimi.it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GRIFFET ANNE</dc:creator>
  <cp:lastModifiedBy>S la mura</cp:lastModifiedBy>
  <cp:revision>336</cp:revision>
  <cp:lastPrinted>2016-09-29T13:12:32Z</cp:lastPrinted>
  <dcterms:created xsi:type="dcterms:W3CDTF">2014-10-01T14:09:49Z</dcterms:created>
  <dcterms:modified xsi:type="dcterms:W3CDTF">2016-09-29T13:14:20Z</dcterms:modified>
</cp:coreProperties>
</file>